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gdWSaHCQ0U6+Bn2dG7TPzaHMB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0ADB3CD-2CE3-4562-8C1D-729E4ED0A712}">
  <a:tblStyle styleId="{60ADB3CD-2CE3-4562-8C1D-729E4ED0A71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Bài tập này các thầy cô có thể in cho hs chơi trên bảng lớp sau khi đã làm vào trong sách.</a:t>
            </a:r>
            <a:endParaRPr/>
          </a:p>
        </p:txBody>
      </p:sp>
      <p:sp>
        <p:nvSpPr>
          <p:cNvPr id="153" name="Google Shape;15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1" Type="http://schemas.openxmlformats.org/officeDocument/2006/relationships/image" Target="../media/image15.png"/><Relationship Id="rId10" Type="http://schemas.openxmlformats.org/officeDocument/2006/relationships/image" Target="../media/image12.png"/><Relationship Id="rId9" Type="http://schemas.openxmlformats.org/officeDocument/2006/relationships/image" Target="../media/image17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" y="893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882946" y="1068933"/>
            <a:ext cx="6858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 14: LUYỆN TẬP CHUNG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3996600" y="2250319"/>
            <a:ext cx="46306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Tiết 1: Luyện tập</a:t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2112" y="2958205"/>
            <a:ext cx="4849360" cy="3773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" y="893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2946" y="2906414"/>
            <a:ext cx="4849360" cy="377379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2111037" y="973558"/>
            <a:ext cx="763314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Tạm biệt và hẹn gặp lại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 con vào những tiết học sau!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4509" l="0" r="607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2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</p:grpSpPr>
        <p:sp>
          <p:nvSpPr>
            <p:cNvPr id="98" name="Google Shape;98;p2"/>
            <p:cNvSpPr/>
            <p:nvPr/>
          </p:nvSpPr>
          <p:spPr>
            <a:xfrm>
              <a:off x="4644008" y="1988840"/>
              <a:ext cx="864096" cy="866686"/>
            </a:xfrm>
            <a:custGeom>
              <a:rect b="b" l="l" r="r" t="t"/>
              <a:pathLst>
                <a:path extrusionOk="0" h="866686" w="86409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049264" y="2407296"/>
              <a:ext cx="561142" cy="555307"/>
            </a:xfrm>
            <a:custGeom>
              <a:rect b="b" l="l" r="r" t="t"/>
              <a:pathLst>
                <a:path extrusionOk="0" h="555307" w="561142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</p:grpSpPr>
        <p:sp>
          <p:nvSpPr>
            <p:cNvPr id="101" name="Google Shape;101;p2"/>
            <p:cNvSpPr/>
            <p:nvPr/>
          </p:nvSpPr>
          <p:spPr>
            <a:xfrm rot="10800000">
              <a:off x="4746310" y="3244184"/>
              <a:ext cx="864096" cy="866686"/>
            </a:xfrm>
            <a:custGeom>
              <a:rect b="b" l="l" r="r" t="t"/>
              <a:pathLst>
                <a:path extrusionOk="0" h="866686" w="86409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10800000">
              <a:off x="4644008" y="3137107"/>
              <a:ext cx="561142" cy="555307"/>
            </a:xfrm>
            <a:custGeom>
              <a:rect b="b" l="l" r="r" t="t"/>
              <a:pathLst>
                <a:path extrusionOk="0" h="555307" w="561142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</p:grpSpPr>
        <p:sp>
          <p:nvSpPr>
            <p:cNvPr id="104" name="Google Shape;104;p2"/>
            <p:cNvSpPr/>
            <p:nvPr/>
          </p:nvSpPr>
          <p:spPr>
            <a:xfrm rot="10800000">
              <a:off x="4746310" y="3244184"/>
              <a:ext cx="864096" cy="866686"/>
            </a:xfrm>
            <a:custGeom>
              <a:rect b="b" l="l" r="r" t="t"/>
              <a:pathLst>
                <a:path extrusionOk="0" h="866686" w="86409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10800000">
              <a:off x="4644008" y="3137107"/>
              <a:ext cx="561142" cy="555307"/>
            </a:xfrm>
            <a:custGeom>
              <a:rect b="b" l="l" r="r" t="t"/>
              <a:pathLst>
                <a:path extrusionOk="0" h="555307" w="561142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</p:grpSpPr>
        <p:sp>
          <p:nvSpPr>
            <p:cNvPr id="107" name="Google Shape;107;p2"/>
            <p:cNvSpPr/>
            <p:nvPr/>
          </p:nvSpPr>
          <p:spPr>
            <a:xfrm>
              <a:off x="4823407" y="3433269"/>
              <a:ext cx="910676" cy="913405"/>
            </a:xfrm>
            <a:custGeom>
              <a:rect b="b" l="l" r="r" t="t"/>
              <a:pathLst>
                <a:path extrusionOk="0" h="866686" w="86409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250509" y="3874282"/>
              <a:ext cx="591391" cy="585241"/>
            </a:xfrm>
            <a:custGeom>
              <a:rect b="b" l="l" r="r" t="t"/>
              <a:pathLst>
                <a:path extrusionOk="0" h="555307" w="561142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/>
          <p:cNvSpPr txBox="1"/>
          <p:nvPr/>
        </p:nvSpPr>
        <p:spPr>
          <a:xfrm>
            <a:off x="4497842" y="-45173"/>
            <a:ext cx="31963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293770" y="1638602"/>
            <a:ext cx="4563145" cy="964495"/>
          </a:xfrm>
          <a:prstGeom prst="roundRect">
            <a:avLst>
              <a:gd fmla="val 16667" name="adj"/>
            </a:avLst>
          </a:prstGeom>
          <a:noFill/>
          <a:ln cap="flat" cmpd="sng" w="47625">
            <a:solidFill>
              <a:srgbClr val="7030A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Thực hiện được phép trừ (qua 10) trong phạm vi 20.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987593" y="3155846"/>
            <a:ext cx="4563145" cy="1190734"/>
          </a:xfrm>
          <a:prstGeom prst="roundRect">
            <a:avLst>
              <a:gd fmla="val 16667" name="adj"/>
            </a:avLst>
          </a:prstGeom>
          <a:noFill/>
          <a:ln cap="flat" cmpd="sng" w="47625">
            <a:solidFill>
              <a:srgbClr val="28A3A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Giải được bài toán có lời văn liên quan đến cộng, trừ.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45567" y="3673341"/>
            <a:ext cx="4563145" cy="1190734"/>
          </a:xfrm>
          <a:prstGeom prst="roundRect">
            <a:avLst>
              <a:gd fmla="val 16667" name="adj"/>
            </a:avLst>
          </a:prstGeom>
          <a:noFill/>
          <a:ln cap="flat" cmpd="sng" w="47625">
            <a:solidFill>
              <a:srgbClr val="FFD96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Thực hiện được tính với hai dấu phép tính (cộng, trừ).</a:t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7073569" y="5169086"/>
            <a:ext cx="4563145" cy="1190734"/>
          </a:xfrm>
          <a:prstGeom prst="roundRect">
            <a:avLst>
              <a:gd fmla="val 16667" name="adj"/>
            </a:avLst>
          </a:prstGeom>
          <a:noFill/>
          <a:ln cap="flat" cmpd="sng" w="47625">
            <a:solidFill>
              <a:srgbClr val="9CC2E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Phát triển năng lực tư duy, lập luận, giải quyết vấn đề.</a:t>
            </a:r>
            <a:endParaRPr b="1"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607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464554" y="168920"/>
            <a:ext cx="1600200" cy="53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 ?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graphicFrame>
        <p:nvGraphicFramePr>
          <p:cNvPr id="122" name="Google Shape;122;p3"/>
          <p:cNvGraphicFramePr/>
          <p:nvPr/>
        </p:nvGraphicFramePr>
        <p:xfrm>
          <a:off x="1314735" y="15298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{60ADB3CD-2CE3-4562-8C1D-729E4ED0A712}</a:tableStyleId>
              </a:tblPr>
              <a:tblGrid>
                <a:gridCol w="3568600"/>
                <a:gridCol w="3568600"/>
                <a:gridCol w="3568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+ 6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+ 4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+ 8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+ 7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+ 8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+ 7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3" name="Google Shape;123;p3"/>
          <p:cNvGraphicFramePr/>
          <p:nvPr/>
        </p:nvGraphicFramePr>
        <p:xfrm>
          <a:off x="1279862" y="38565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{60ADB3CD-2CE3-4562-8C1D-729E4ED0A712}</a:tableStyleId>
              </a:tblPr>
              <a:tblGrid>
                <a:gridCol w="3548475"/>
                <a:gridCol w="3548475"/>
                <a:gridCol w="3548475"/>
              </a:tblGrid>
              <a:tr h="923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11 -</a:t>
                      </a:r>
                      <a:r>
                        <a:rPr b="1" lang="en-US" sz="3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8 </a:t>
                      </a:r>
                      <a:endParaRPr b="1" sz="32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13 - 7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17 - 9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14 - 8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12 - 5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3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r>
                        <a:rPr b="1" i="0" lang="en-US" sz="32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- 8</a:t>
                      </a:r>
                      <a:endParaRPr b="1" i="0" sz="32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4" name="Google Shape;124;p3"/>
          <p:cNvSpPr txBox="1"/>
          <p:nvPr/>
        </p:nvSpPr>
        <p:spPr>
          <a:xfrm>
            <a:off x="430527" y="1377794"/>
            <a:ext cx="7479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392427" y="3467100"/>
            <a:ext cx="7479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2379192" y="14870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14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2379192" y="25438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12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5977004" y="15251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13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5977004" y="25819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12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9593866" y="15251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15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9593866" y="25819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15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9574816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8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9574816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8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6037378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6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6037378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7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2493492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3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2493492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6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8343900" y="1339694"/>
            <a:ext cx="2408212" cy="1975006"/>
          </a:xfrm>
          <a:prstGeom prst="rect">
            <a:avLst/>
          </a:prstGeom>
          <a:noFill/>
          <a:ln cap="flat" cmpd="sng" w="57150">
            <a:solidFill>
              <a:srgbClr val="0070C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111339" y="3588871"/>
            <a:ext cx="2408212" cy="1975006"/>
          </a:xfrm>
          <a:prstGeom prst="rect">
            <a:avLst/>
          </a:prstGeom>
          <a:noFill/>
          <a:ln cap="flat" cmpd="sng" w="57150">
            <a:solidFill>
              <a:srgbClr val="C55A1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 b="4509" l="0" r="607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thêm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4"/>
          <p:cNvGrpSpPr/>
          <p:nvPr/>
        </p:nvGrpSpPr>
        <p:grpSpPr>
          <a:xfrm>
            <a:off x="206187" y="2002931"/>
            <a:ext cx="12192001" cy="2591747"/>
            <a:chOff x="206187" y="2002931"/>
            <a:chExt cx="12192001" cy="2591747"/>
          </a:xfrm>
        </p:grpSpPr>
        <p:sp>
          <p:nvSpPr>
            <p:cNvPr id="147" name="Google Shape;147;p4"/>
            <p:cNvSpPr/>
            <p:nvPr/>
          </p:nvSpPr>
          <p:spPr>
            <a:xfrm>
              <a:off x="206187" y="2002931"/>
              <a:ext cx="11779624" cy="2591747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C4E0B2">
                <a:alpha val="64705"/>
              </a:srgbClr>
            </a:solidFill>
            <a:ln cap="flat" cmpd="sng" w="12700">
              <a:solidFill>
                <a:srgbClr val="92D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412377" y="2217107"/>
              <a:ext cx="11985811" cy="1826426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Không cần tính hãy so sánh kết quả của 2 phép tính sau:</a:t>
              </a:r>
              <a:endParaRPr/>
            </a:p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18 - 9 ....... 28 - 9</a:t>
              </a:r>
              <a:endParaRPr b="1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290705" y="3298804"/>
            <a:ext cx="3191699" cy="319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b="4509" l="0" r="607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 b="13801" l="65812" r="13983" t="51042"/>
          <a:stretch/>
        </p:blipFill>
        <p:spPr>
          <a:xfrm rot="-214285">
            <a:off x="9220964" y="3130692"/>
            <a:ext cx="2920045" cy="285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5">
            <a:alphaModFix/>
          </a:blip>
          <a:srcRect b="48437" l="64054" r="14715" t="22917"/>
          <a:stretch/>
        </p:blipFill>
        <p:spPr>
          <a:xfrm>
            <a:off x="8587483" y="587799"/>
            <a:ext cx="2805658" cy="212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6">
            <a:alphaModFix/>
          </a:blip>
          <a:srcRect b="12499" l="15739" r="67422" t="52345"/>
          <a:stretch/>
        </p:blipFill>
        <p:spPr>
          <a:xfrm rot="-726935">
            <a:off x="392848" y="3173667"/>
            <a:ext cx="2794838" cy="277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7">
            <a:alphaModFix/>
          </a:blip>
          <a:srcRect b="8854" l="34627" r="35943" t="64843"/>
          <a:stretch/>
        </p:blipFill>
        <p:spPr>
          <a:xfrm>
            <a:off x="4406003" y="4915594"/>
            <a:ext cx="3865580" cy="194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07501" y="3882015"/>
            <a:ext cx="415244" cy="51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9">
            <a:alphaModFix/>
          </a:blip>
          <a:srcRect b="23264" l="8614" r="50558" t="25149"/>
          <a:stretch/>
        </p:blipFill>
        <p:spPr>
          <a:xfrm>
            <a:off x="709808" y="589334"/>
            <a:ext cx="3203249" cy="227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10">
            <a:alphaModFix/>
          </a:blip>
          <a:srcRect b="26538" l="49497" r="3092" t="22272"/>
          <a:stretch/>
        </p:blipFill>
        <p:spPr>
          <a:xfrm>
            <a:off x="4409165" y="421286"/>
            <a:ext cx="3434416" cy="2084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5"/>
          <p:cNvGrpSpPr/>
          <p:nvPr/>
        </p:nvGrpSpPr>
        <p:grpSpPr>
          <a:xfrm>
            <a:off x="4098347" y="2813690"/>
            <a:ext cx="1196421" cy="1335934"/>
            <a:chOff x="4101720" y="2863589"/>
            <a:chExt cx="1331259" cy="1486495"/>
          </a:xfrm>
        </p:grpSpPr>
        <p:pic>
          <p:nvPicPr>
            <p:cNvPr id="164" name="Google Shape;164;p5"/>
            <p:cNvPicPr preferRelativeResize="0"/>
            <p:nvPr/>
          </p:nvPicPr>
          <p:blipFill rotWithShape="1">
            <a:blip r:embed="rId11">
              <a:alphaModFix/>
            </a:blip>
            <a:srcRect b="34903" l="14360" r="13768" t="3136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4522107" y="3405907"/>
              <a:ext cx="595284" cy="455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</p:grpSp>
      <p:grpSp>
        <p:nvGrpSpPr>
          <p:cNvPr id="167" name="Google Shape;167;p5"/>
          <p:cNvGrpSpPr/>
          <p:nvPr/>
        </p:nvGrpSpPr>
        <p:grpSpPr>
          <a:xfrm>
            <a:off x="5617844" y="2813690"/>
            <a:ext cx="1196421" cy="1335934"/>
            <a:chOff x="4101720" y="2863589"/>
            <a:chExt cx="1331259" cy="1486495"/>
          </a:xfrm>
        </p:grpSpPr>
        <p:pic>
          <p:nvPicPr>
            <p:cNvPr id="168" name="Google Shape;168;p5"/>
            <p:cNvPicPr preferRelativeResize="0"/>
            <p:nvPr/>
          </p:nvPicPr>
          <p:blipFill rotWithShape="1">
            <a:blip r:embed="rId11">
              <a:alphaModFix/>
            </a:blip>
            <a:srcRect b="34903" l="14360" r="13768" t="3136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4412337" y="3405907"/>
              <a:ext cx="675129" cy="650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</p:grpSp>
      <p:grpSp>
        <p:nvGrpSpPr>
          <p:cNvPr id="171" name="Google Shape;171;p5"/>
          <p:cNvGrpSpPr/>
          <p:nvPr/>
        </p:nvGrpSpPr>
        <p:grpSpPr>
          <a:xfrm>
            <a:off x="7172795" y="2813690"/>
            <a:ext cx="1196421" cy="1335934"/>
            <a:chOff x="4101720" y="2863589"/>
            <a:chExt cx="1331259" cy="1486495"/>
          </a:xfrm>
        </p:grpSpPr>
        <p:pic>
          <p:nvPicPr>
            <p:cNvPr id="172" name="Google Shape;172;p5"/>
            <p:cNvPicPr preferRelativeResize="0"/>
            <p:nvPr/>
          </p:nvPicPr>
          <p:blipFill rotWithShape="1">
            <a:blip r:embed="rId11">
              <a:alphaModFix/>
            </a:blip>
            <a:srcRect b="34903" l="14360" r="13768" t="3136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/>
            </a:p>
          </p:txBody>
        </p:sp>
      </p:grpSp>
      <p:sp>
        <p:nvSpPr>
          <p:cNvPr id="175" name="Google Shape;175;p5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464554" y="168920"/>
            <a:ext cx="6526796" cy="53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Tìm chuồng cho mỗi con chim</a:t>
            </a:r>
            <a:endParaRPr b="1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2724150" y="2507722"/>
            <a:ext cx="3483600" cy="321531"/>
          </a:xfrm>
          <a:custGeom>
            <a:rect b="b" l="l" r="r" t="t"/>
            <a:pathLst>
              <a:path extrusionOk="0" h="425978" w="3295650">
                <a:moveTo>
                  <a:pt x="0" y="102128"/>
                </a:moveTo>
                <a:cubicBezTo>
                  <a:pt x="160337" y="219603"/>
                  <a:pt x="320675" y="337078"/>
                  <a:pt x="609600" y="349778"/>
                </a:cubicBezTo>
                <a:cubicBezTo>
                  <a:pt x="898525" y="362478"/>
                  <a:pt x="1409700" y="235478"/>
                  <a:pt x="1733550" y="178328"/>
                </a:cubicBezTo>
                <a:cubicBezTo>
                  <a:pt x="2057400" y="121178"/>
                  <a:pt x="2292350" y="-34397"/>
                  <a:pt x="2552700" y="6878"/>
                </a:cubicBezTo>
                <a:cubicBezTo>
                  <a:pt x="2813050" y="48153"/>
                  <a:pt x="3054350" y="237065"/>
                  <a:pt x="3295650" y="425978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248400" y="1485900"/>
            <a:ext cx="1543050" cy="1371600"/>
          </a:xfrm>
          <a:custGeom>
            <a:rect b="b" l="l" r="r" t="t"/>
            <a:pathLst>
              <a:path extrusionOk="0" h="1371600" w="1543050">
                <a:moveTo>
                  <a:pt x="0" y="0"/>
                </a:moveTo>
                <a:cubicBezTo>
                  <a:pt x="139700" y="153987"/>
                  <a:pt x="279400" y="307975"/>
                  <a:pt x="476250" y="400050"/>
                </a:cubicBezTo>
                <a:cubicBezTo>
                  <a:pt x="673100" y="492125"/>
                  <a:pt x="1003300" y="390525"/>
                  <a:pt x="1181100" y="552450"/>
                </a:cubicBezTo>
                <a:cubicBezTo>
                  <a:pt x="1358900" y="714375"/>
                  <a:pt x="1450975" y="1042987"/>
                  <a:pt x="1543050" y="137160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4648200" y="2190750"/>
            <a:ext cx="4686300" cy="647700"/>
          </a:xfrm>
          <a:custGeom>
            <a:rect b="b" l="l" r="r" t="t"/>
            <a:pathLst>
              <a:path extrusionOk="0" h="647700" w="4686300">
                <a:moveTo>
                  <a:pt x="4686300" y="0"/>
                </a:moveTo>
                <a:cubicBezTo>
                  <a:pt x="4683125" y="117475"/>
                  <a:pt x="4679950" y="234950"/>
                  <a:pt x="4400550" y="285750"/>
                </a:cubicBezTo>
                <a:cubicBezTo>
                  <a:pt x="4121150" y="336550"/>
                  <a:pt x="3009900" y="304800"/>
                  <a:pt x="3009900" y="304800"/>
                </a:cubicBezTo>
                <a:lnTo>
                  <a:pt x="1714500" y="342900"/>
                </a:lnTo>
                <a:cubicBezTo>
                  <a:pt x="1212850" y="400050"/>
                  <a:pt x="606425" y="523875"/>
                  <a:pt x="0" y="64770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6503748" y="3710525"/>
            <a:ext cx="2887902" cy="1223425"/>
          </a:xfrm>
          <a:custGeom>
            <a:rect b="b" l="l" r="r" t="t"/>
            <a:pathLst>
              <a:path extrusionOk="0" h="1162050" w="2819400">
                <a:moveTo>
                  <a:pt x="2819400" y="1162050"/>
                </a:moveTo>
                <a:cubicBezTo>
                  <a:pt x="2235200" y="1135062"/>
                  <a:pt x="1651000" y="1108075"/>
                  <a:pt x="1181100" y="914400"/>
                </a:cubicBezTo>
                <a:cubicBezTo>
                  <a:pt x="711200" y="720725"/>
                  <a:pt x="355600" y="360362"/>
                  <a:pt x="0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4362450" y="3752850"/>
            <a:ext cx="2286000" cy="1219200"/>
          </a:xfrm>
          <a:custGeom>
            <a:rect b="b" l="l" r="r" t="t"/>
            <a:pathLst>
              <a:path extrusionOk="0" h="1219200" w="2286000">
                <a:moveTo>
                  <a:pt x="2286000" y="1219200"/>
                </a:moveTo>
                <a:cubicBezTo>
                  <a:pt x="2135187" y="1039812"/>
                  <a:pt x="1984375" y="860425"/>
                  <a:pt x="1733550" y="762000"/>
                </a:cubicBezTo>
                <a:cubicBezTo>
                  <a:pt x="1482725" y="663575"/>
                  <a:pt x="1069975" y="755650"/>
                  <a:pt x="781050" y="628650"/>
                </a:cubicBezTo>
                <a:cubicBezTo>
                  <a:pt x="492125" y="501650"/>
                  <a:pt x="246062" y="250825"/>
                  <a:pt x="0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3200399" y="3717891"/>
            <a:ext cx="4307915" cy="1177959"/>
          </a:xfrm>
          <a:custGeom>
            <a:rect b="b" l="l" r="r" t="t"/>
            <a:pathLst>
              <a:path extrusionOk="0" h="1143000" w="4248150">
                <a:moveTo>
                  <a:pt x="0" y="1143000"/>
                </a:moveTo>
                <a:cubicBezTo>
                  <a:pt x="166687" y="962025"/>
                  <a:pt x="333375" y="781050"/>
                  <a:pt x="704850" y="762000"/>
                </a:cubicBezTo>
                <a:cubicBezTo>
                  <a:pt x="1076325" y="742950"/>
                  <a:pt x="1638300" y="1155700"/>
                  <a:pt x="2228850" y="1028700"/>
                </a:cubicBezTo>
                <a:cubicBezTo>
                  <a:pt x="2819400" y="901700"/>
                  <a:pt x="3533775" y="450850"/>
                  <a:pt x="4248150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9" name="Google Shape;189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 b="0" l="0" r="607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4">
            <a:alphaModFix/>
          </a:blip>
          <a:srcRect b="12499" l="15739" r="67422" t="52345"/>
          <a:stretch/>
        </p:blipFill>
        <p:spPr>
          <a:xfrm rot="-726935">
            <a:off x="1292228" y="968235"/>
            <a:ext cx="2794838" cy="277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5">
            <a:alphaModFix/>
          </a:blip>
          <a:srcRect b="26538" l="49497" r="3092" t="22272"/>
          <a:stretch/>
        </p:blipFill>
        <p:spPr>
          <a:xfrm>
            <a:off x="7506954" y="1783820"/>
            <a:ext cx="3434416" cy="2084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6"/>
          <p:cNvGrpSpPr/>
          <p:nvPr/>
        </p:nvGrpSpPr>
        <p:grpSpPr>
          <a:xfrm>
            <a:off x="5472332" y="2637227"/>
            <a:ext cx="1196421" cy="1335934"/>
            <a:chOff x="4101720" y="2863589"/>
            <a:chExt cx="1331259" cy="1486495"/>
          </a:xfrm>
        </p:grpSpPr>
        <p:pic>
          <p:nvPicPr>
            <p:cNvPr id="194" name="Google Shape;194;p6"/>
            <p:cNvPicPr preferRelativeResize="0"/>
            <p:nvPr/>
          </p:nvPicPr>
          <p:blipFill rotWithShape="1">
            <a:blip r:embed="rId6">
              <a:alphaModFix/>
            </a:blip>
            <a:srcRect b="34903" l="14360" r="13768" t="3136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6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/>
            </a:p>
          </p:txBody>
        </p:sp>
      </p:grpSp>
      <p:sp>
        <p:nvSpPr>
          <p:cNvPr id="197" name="Google Shape;197;p6"/>
          <p:cNvSpPr txBox="1"/>
          <p:nvPr/>
        </p:nvSpPr>
        <p:spPr>
          <a:xfrm>
            <a:off x="2071501" y="4662075"/>
            <a:ext cx="983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 có nhận xét gì về k</a:t>
            </a:r>
            <a:r>
              <a:rPr b="1" lang="en-US" sz="3200">
                <a:solidFill>
                  <a:srgbClr val="FF0000"/>
                </a:solidFill>
              </a:rPr>
              <a:t>ết quả </a:t>
            </a: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hai phép tính này?</a:t>
            </a:r>
            <a:endParaRPr/>
          </a:p>
        </p:txBody>
      </p:sp>
      <p:pic>
        <p:nvPicPr>
          <p:cNvPr id="198" name="Google Shape;19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2667" y="4514960"/>
            <a:ext cx="964385" cy="96438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thêm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 b="0" l="0" r="607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4">
            <a:alphaModFix/>
          </a:blip>
          <a:srcRect b="34375" l="64642" r="12515" t="40625"/>
          <a:stretch/>
        </p:blipFill>
        <p:spPr>
          <a:xfrm>
            <a:off x="8161922" y="-221235"/>
            <a:ext cx="4119726" cy="27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867828" y="79978"/>
            <a:ext cx="8142822" cy="184407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Trên giá có 9 quyển sách và 8 quyển vở.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Hỏi trên giá có tất cả bao nhiêu quyển sách và vở?</a:t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3635205" y="2077865"/>
            <a:ext cx="2282782" cy="45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7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Tóm tắt</a:t>
            </a:r>
            <a:endParaRPr b="1" i="0" sz="3200" u="none" cap="none" strike="noStrike">
              <a:solidFill>
                <a:srgbClr val="008A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633239" y="2518990"/>
            <a:ext cx="7649029" cy="164453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7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Quyển sách		: 9 quyển</a:t>
            </a:r>
            <a:endParaRPr b="1" i="0" sz="3200" u="none" cap="none" strike="noStrike">
              <a:solidFill>
                <a:srgbClr val="008A3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7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Quyển vở		: 8 quyển</a:t>
            </a:r>
            <a:endParaRPr b="1" i="0" sz="3200" u="none" cap="none" strike="noStrike">
              <a:solidFill>
                <a:srgbClr val="008A3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7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Trên giá có tất cả	: … quyển?</a:t>
            </a: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7083605" y="4267108"/>
            <a:ext cx="1927045" cy="45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7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b="1" i="0" sz="3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3537698" y="4842906"/>
            <a:ext cx="8743950" cy="161553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28575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Trên giá có tất cả số quyển sách và vở là:</a:t>
            </a:r>
            <a:endParaRPr/>
          </a:p>
          <a:p>
            <a:pPr indent="0" lvl="1" marL="28575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9 + 8 = 17 (quyển)</a:t>
            </a:r>
            <a:endParaRPr/>
          </a:p>
          <a:p>
            <a:pPr indent="0" lvl="1" marL="28575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Đáp số: 17 quyển sách và vở</a:t>
            </a:r>
            <a:endParaRPr b="1" i="0" sz="3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8"/>
          <p:cNvPicPr preferRelativeResize="0"/>
          <p:nvPr/>
        </p:nvPicPr>
        <p:blipFill rotWithShape="1">
          <a:blip r:embed="rId3">
            <a:alphaModFix/>
          </a:blip>
          <a:srcRect b="0" l="0" r="607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/>
          <p:nvPr/>
        </p:nvSpPr>
        <p:spPr>
          <a:xfrm>
            <a:off x="464554" y="168920"/>
            <a:ext cx="1600200" cy="53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 ?</a:t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464554" y="3553892"/>
            <a:ext cx="1249946" cy="1249946"/>
          </a:xfrm>
          <a:prstGeom prst="ellipse">
            <a:avLst/>
          </a:prstGeom>
          <a:solidFill>
            <a:srgbClr val="FFD966"/>
          </a:solidFill>
          <a:ln cap="flat" cmpd="sng" w="28575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>
            <a:off x="3417332" y="1568618"/>
            <a:ext cx="1605500" cy="1605500"/>
          </a:xfrm>
          <a:prstGeom prst="diamond">
            <a:avLst/>
          </a:prstGeom>
          <a:solidFill>
            <a:srgbClr val="BBD6EE"/>
          </a:solidFill>
          <a:ln cap="flat" cmpd="sng" w="12700">
            <a:solidFill>
              <a:srgbClr val="BBD6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6721637" y="3264822"/>
            <a:ext cx="1502664" cy="1295400"/>
          </a:xfrm>
          <a:prstGeom prst="triangle">
            <a:avLst>
              <a:gd fmla="val 50000" name="adj"/>
            </a:avLst>
          </a:prstGeom>
          <a:solidFill>
            <a:srgbClr val="FFABCD"/>
          </a:solidFill>
          <a:ln cap="flat" cmpd="sng" w="12700">
            <a:solidFill>
              <a:srgbClr val="FFAB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9910286" y="2046326"/>
            <a:ext cx="1690490" cy="1611423"/>
          </a:xfrm>
          <a:prstGeom prst="star5">
            <a:avLst>
              <a:gd fmla="val 24031" name="adj"/>
              <a:gd fmla="val 105146" name="hf"/>
              <a:gd fmla="val 110557" name="vf"/>
            </a:avLst>
          </a:prstGeom>
          <a:solidFill>
            <a:srgbClr val="C4E0B2"/>
          </a:solidFill>
          <a:ln cap="flat" cmpd="sng" w="12700">
            <a:solidFill>
              <a:srgbClr val="C4E0B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9872186" y="2046325"/>
            <a:ext cx="1747604" cy="1611423"/>
          </a:xfrm>
          <a:prstGeom prst="star5">
            <a:avLst>
              <a:gd fmla="val 24031" name="adj"/>
              <a:gd fmla="val 105146" name="hf"/>
              <a:gd fmla="val 110557" name="vf"/>
            </a:avLst>
          </a:prstGeom>
          <a:solidFill>
            <a:srgbClr val="C4E0B2"/>
          </a:solidFill>
          <a:ln cap="flat" cmpd="sng" w="12700">
            <a:solidFill>
              <a:srgbClr val="C4E0B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3408900" y="1568618"/>
            <a:ext cx="1605500" cy="1605500"/>
          </a:xfrm>
          <a:prstGeom prst="diamond">
            <a:avLst/>
          </a:prstGeom>
          <a:solidFill>
            <a:srgbClr val="BBD6EE"/>
          </a:solidFill>
          <a:ln cap="flat" cmpd="sng" w="12700">
            <a:solidFill>
              <a:srgbClr val="BBD6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cxnSp>
        <p:nvCxnSpPr>
          <p:cNvPr id="225" name="Google Shape;225;p8"/>
          <p:cNvCxnSpPr/>
          <p:nvPr/>
        </p:nvCxnSpPr>
        <p:spPr>
          <a:xfrm flipH="1" rot="10800000">
            <a:off x="1671447" y="2752725"/>
            <a:ext cx="2052477" cy="1159798"/>
          </a:xfrm>
          <a:prstGeom prst="straightConnector1">
            <a:avLst/>
          </a:prstGeom>
          <a:noFill/>
          <a:ln cap="flat" cmpd="sng" w="28575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6" name="Google Shape;226;p8"/>
          <p:cNvCxnSpPr/>
          <p:nvPr/>
        </p:nvCxnSpPr>
        <p:spPr>
          <a:xfrm>
            <a:off x="4775576" y="2608583"/>
            <a:ext cx="2249338" cy="1570282"/>
          </a:xfrm>
          <a:prstGeom prst="straightConnector1">
            <a:avLst/>
          </a:prstGeom>
          <a:noFill/>
          <a:ln cap="flat" cmpd="sng" w="28575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7" name="Google Shape;227;p8"/>
          <p:cNvCxnSpPr/>
          <p:nvPr/>
        </p:nvCxnSpPr>
        <p:spPr>
          <a:xfrm flipH="1" rot="10800000">
            <a:off x="7973568" y="3046783"/>
            <a:ext cx="2360609" cy="1005123"/>
          </a:xfrm>
          <a:prstGeom prst="straightConnector1">
            <a:avLst/>
          </a:prstGeom>
          <a:noFill/>
          <a:ln cap="flat" cmpd="sng" w="28575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8" name="Google Shape;228;p8"/>
          <p:cNvSpPr txBox="1"/>
          <p:nvPr/>
        </p:nvSpPr>
        <p:spPr>
          <a:xfrm rot="-1964935">
            <a:off x="1956126" y="2692840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+ 9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 rot="2232442">
            <a:off x="5608981" y="2746476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- 8</a:t>
            </a:r>
            <a:endParaRPr/>
          </a:p>
        </p:txBody>
      </p:sp>
      <p:sp>
        <p:nvSpPr>
          <p:cNvPr id="230" name="Google Shape;230;p8"/>
          <p:cNvSpPr txBox="1"/>
          <p:nvPr/>
        </p:nvSpPr>
        <p:spPr>
          <a:xfrm rot="-1338082">
            <a:off x="8382509" y="2902280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+ 5</a:t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6721637" y="3256223"/>
            <a:ext cx="1502664" cy="1295400"/>
          </a:xfrm>
          <a:prstGeom prst="triangle">
            <a:avLst>
              <a:gd fmla="val 50000" name="adj"/>
            </a:avLst>
          </a:prstGeom>
          <a:solidFill>
            <a:srgbClr val="FFABCD"/>
          </a:solidFill>
          <a:ln cap="flat" cmpd="sng" w="12700">
            <a:solidFill>
              <a:srgbClr val="FFAB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9"/>
          <p:cNvPicPr preferRelativeResize="0"/>
          <p:nvPr/>
        </p:nvPicPr>
        <p:blipFill rotWithShape="1">
          <a:blip r:embed="rId3">
            <a:alphaModFix/>
          </a:blip>
          <a:srcRect b="0" l="0" r="607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"/>
          <p:cNvSpPr txBox="1"/>
          <p:nvPr/>
        </p:nvSpPr>
        <p:spPr>
          <a:xfrm>
            <a:off x="990601" y="3079897"/>
            <a:ext cx="1068705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Ôn lại về các phép cộng qua 10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Xem trước bài sau : “Luyện tập” trang 54.”</a:t>
            </a:r>
            <a:endParaRPr b="1"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Củng cố - dặn dò</a:t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2021-06-02T14:09:39Z</dcterms:created>
  <dc:creator>AutoBVT</dc:creator>
</cp:coreProperties>
</file>