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326" r:id="rId5"/>
    <p:sldId id="295" r:id="rId6"/>
    <p:sldId id="296" r:id="rId7"/>
    <p:sldId id="298" r:id="rId8"/>
    <p:sldId id="297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292" r:id="rId17"/>
    <p:sldId id="341" r:id="rId18"/>
    <p:sldId id="328" r:id="rId19"/>
    <p:sldId id="308" r:id="rId20"/>
    <p:sldId id="309" r:id="rId21"/>
    <p:sldId id="310" r:id="rId22"/>
    <p:sldId id="331" r:id="rId23"/>
    <p:sldId id="332" r:id="rId24"/>
    <p:sldId id="333" r:id="rId25"/>
    <p:sldId id="334" r:id="rId26"/>
    <p:sldId id="335" r:id="rId27"/>
    <p:sldId id="325" r:id="rId28"/>
    <p:sldId id="342" r:id="rId29"/>
    <p:sldId id="339" r:id="rId30"/>
    <p:sldId id="327" r:id="rId31"/>
  </p:sldIdLst>
  <p:sldSz cx="12192000" cy="6858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81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04/01/2022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h%E1%BA%A1c_s%C4%A9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vi.wikipedia.org/wiki/Ho%C3%A0ng_Long_(nh%E1%BA%A1c_s%C4%A9)" TargetMode="External"/><Relationship Id="rId4" Type="http://schemas.openxmlformats.org/officeDocument/2006/relationships/hyperlink" Target="https://vi.wikipedia.org/wiki/Ng%C6%B0%E1%BB%9Di_Vi%E1%BB%87t_Na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slide" Target="slide5.xml"/><Relationship Id="rId2" Type="http://schemas.openxmlformats.org/officeDocument/2006/relationships/image" Target="../media/image5.png"/><Relationship Id="rId16" Type="http://schemas.openxmlformats.org/officeDocument/2006/relationships/slide" Target="slide3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7.xml"/><Relationship Id="rId23" Type="http://schemas.openxmlformats.org/officeDocument/2006/relationships/slide" Target="slide11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3746" y="6402288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75" y="2324772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3599543" y="192890"/>
            <a:ext cx="8592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Hoa đào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 rot="604745">
            <a:off x="6588944" y="5264088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000066"/>
                </a:solidFill>
              </a:rPr>
              <a:t>Quay </a:t>
            </a:r>
            <a:r>
              <a:rPr lang="en-US" sz="5400" b="1" i="1" dirty="0" err="1" smtClean="0">
                <a:solidFill>
                  <a:srgbClr val="000066"/>
                </a:solidFill>
              </a:rPr>
              <a:t>lại</a:t>
            </a:r>
            <a:r>
              <a:rPr lang="en-US" sz="5400" b="1" i="1" dirty="0" smtClean="0">
                <a:solidFill>
                  <a:srgbClr val="000066"/>
                </a:solidFill>
              </a:rPr>
              <a:t> </a:t>
            </a:r>
            <a:r>
              <a:rPr lang="en-US" sz="5400" b="1" i="1" dirty="0" err="1" smtClean="0">
                <a:solidFill>
                  <a:srgbClr val="000066"/>
                </a:solidFill>
              </a:rPr>
              <a:t>trò</a:t>
            </a:r>
            <a:r>
              <a:rPr lang="en-US" sz="5400" b="1" i="1" dirty="0" smtClean="0">
                <a:solidFill>
                  <a:srgbClr val="000066"/>
                </a:solidFill>
              </a:rPr>
              <a:t> </a:t>
            </a:r>
            <a:r>
              <a:rPr lang="en-US" sz="5400" b="1" i="1" dirty="0" err="1" smtClean="0">
                <a:solidFill>
                  <a:srgbClr val="000066"/>
                </a:solidFill>
              </a:rPr>
              <a:t>chơi</a:t>
            </a:r>
            <a:endParaRPr lang="en-US" sz="5400" b="1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0231" y="339399"/>
            <a:ext cx="983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5: Tết </a:t>
            </a:r>
            <a:r>
              <a:rPr lang="pt-BR" sz="48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 mùa nào trong năm? </a:t>
            </a:r>
            <a:endParaRPr lang="en-US" sz="4800" b="1" i="1">
              <a:solidFill>
                <a:srgbClr val="FFFF00"/>
              </a:solidFill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2" y="1509795"/>
            <a:ext cx="4435095" cy="5771815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4746170" y="4158152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FF00"/>
                </a:solidFill>
              </a:rPr>
              <a:t>ĐÁP ÁN</a:t>
            </a:r>
            <a:endParaRPr lang="en-US" sz="6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315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39082" y="2494791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5991" y="159656"/>
            <a:ext cx="9535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QUẢ 5:Mùa xuân </a:t>
            </a:r>
            <a:endParaRPr lang="en-US" sz="5400" b="1" i="1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69" y="222144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 rot="604745">
            <a:off x="6984831" y="5119406"/>
            <a:ext cx="292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0066"/>
                </a:solidFill>
              </a:rPr>
              <a:t>Giới</a:t>
            </a:r>
            <a:r>
              <a:rPr lang="en-US" sz="4400" b="1" i="1" dirty="0" smtClean="0">
                <a:solidFill>
                  <a:srgbClr val="000066"/>
                </a:solidFill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</a:rPr>
              <a:t>thiệu</a:t>
            </a:r>
            <a:r>
              <a:rPr lang="en-US" sz="4400" b="1" i="1" dirty="0" smtClean="0">
                <a:solidFill>
                  <a:srgbClr val="000066"/>
                </a:solidFill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</a:rPr>
              <a:t>bài</a:t>
            </a:r>
            <a:r>
              <a:rPr lang="en-US" sz="4400" b="1" i="1" dirty="0" smtClean="0">
                <a:solidFill>
                  <a:srgbClr val="000066"/>
                </a:solidFill>
              </a:rPr>
              <a:t> </a:t>
            </a:r>
            <a:r>
              <a:rPr lang="en-US" sz="4400" b="1" i="1" dirty="0" err="1" smtClean="0">
                <a:solidFill>
                  <a:srgbClr val="000066"/>
                </a:solidFill>
              </a:rPr>
              <a:t>mới</a:t>
            </a:r>
            <a:endParaRPr lang="en-US" sz="4400" b="1" i="1" dirty="0">
              <a:solidFill>
                <a:srgbClr val="000066"/>
              </a:solidFill>
            </a:endParaRPr>
          </a:p>
        </p:txBody>
      </p:sp>
      <p:pic>
        <p:nvPicPr>
          <p:cNvPr id="1026" name="Picture 2" descr="https://i.pinimg.com/originals/b9/44/be/b944beac4342d2307ba85945702e005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1643743"/>
            <a:ext cx="5747657" cy="4659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64641" y="4809590"/>
            <a:ext cx="138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5855" y="5186739"/>
            <a:ext cx="76061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CHÚC MỪNG</a:t>
            </a:r>
            <a:endParaRPr 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THỨC TRÌNH BÀY BÀI HÁT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06938" y="6017539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4264" y="6017538"/>
            <a:ext cx="3653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1139" y="-24951"/>
            <a:ext cx="4779817" cy="110804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ÂM NHẠC 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" y="0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42" y="681469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58" y="71868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610957" y="6125855"/>
            <a:ext cx="419138" cy="52458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649906"/>
            <a:ext cx="6858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200" b="1" dirty="0" smtClean="0">
                <a:solidFill>
                  <a:schemeClr val="bg1"/>
                </a:solidFill>
                <a:latin typeface="+mj-lt"/>
              </a:rPr>
              <a:t>Hoàng </a:t>
            </a:r>
            <a:r>
              <a:rPr lang="vi-VN" sz="2200" b="1" dirty="0">
                <a:solidFill>
                  <a:schemeClr val="bg1"/>
                </a:solidFill>
                <a:latin typeface="+mj-lt"/>
              </a:rPr>
              <a:t>Lân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 (sinh năm 1942) là </a:t>
            </a:r>
            <a:r>
              <a:rPr lang="vi-VN" sz="2200" dirty="0">
                <a:solidFill>
                  <a:schemeClr val="bg1"/>
                </a:solidFill>
                <a:latin typeface="+mj-lt"/>
                <a:hlinkClick r:id="rId3" tooltip="Nhạc sĩ"/>
              </a:rPr>
              <a:t>nhạc sĩ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2200" u="sng" dirty="0">
                <a:solidFill>
                  <a:schemeClr val="bg1"/>
                </a:solidFill>
                <a:latin typeface="+mj-lt"/>
                <a:hlinkClick r:id="rId4"/>
              </a:rPr>
              <a:t>người Việt Nam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r>
              <a:rPr lang="vi-VN" sz="22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  Ông 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cùng người anh em sinh đôi </a:t>
            </a:r>
            <a:r>
              <a:rPr lang="vi-VN" sz="2200" dirty="0">
                <a:solidFill>
                  <a:schemeClr val="bg1"/>
                </a:solidFill>
                <a:latin typeface="+mj-lt"/>
                <a:hlinkClick r:id="rId5" tooltip="Hoàng Long (nhạc sĩ)"/>
              </a:rPr>
              <a:t>Hoàng Long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 trở thành một cặp nhạc sĩ quen thuộc với người yêu nhạc Việt Nam.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- - Hai </a:t>
            </a:r>
            <a:r>
              <a:rPr lang="vi-VN" sz="2200" dirty="0">
                <a:solidFill>
                  <a:schemeClr val="bg1"/>
                </a:solidFill>
                <a:latin typeface="+mj-lt"/>
              </a:rPr>
              <a:t>ông đã được Chủ tịch nước trao tặng Giải thưởng Nhà nước về văn học - nghệ thuật năm </a:t>
            </a:r>
            <a:r>
              <a:rPr lang="vi-VN" sz="2200" dirty="0" smtClean="0">
                <a:solidFill>
                  <a:schemeClr val="bg1"/>
                </a:solidFill>
                <a:latin typeface="+mj-lt"/>
              </a:rPr>
              <a:t>2012.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4001294"/>
            <a:ext cx="65314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Bài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hát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vi-VN" sz="2200" dirty="0" smtClean="0">
                <a:solidFill>
                  <a:schemeClr val="bg1"/>
                </a:solidFill>
                <a:latin typeface="Time  New Roman"/>
              </a:rPr>
              <a:t>“C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húc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mừng</a:t>
            </a:r>
            <a:r>
              <a:rPr lang="vi-VN" sz="2200" dirty="0" smtClean="0">
                <a:solidFill>
                  <a:schemeClr val="bg1"/>
                </a:solidFill>
                <a:latin typeface="Time  New Roman"/>
              </a:rPr>
              <a:t>”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có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giai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điệu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nhịp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nhàng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, </a:t>
            </a:r>
            <a:r>
              <a:rPr lang="vi-VN" sz="2200" dirty="0" smtClean="0">
                <a:solidFill>
                  <a:schemeClr val="bg1"/>
                </a:solidFill>
                <a:latin typeface="Time  New Roman"/>
              </a:rPr>
              <a:t>tươi vui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diễn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tả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tình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cảm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thân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thiết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ấm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áp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của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những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người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bạn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trong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ngày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vi-VN" sz="2200" dirty="0" smtClean="0">
                <a:solidFill>
                  <a:schemeClr val="bg1"/>
                </a:solidFill>
                <a:latin typeface="Time  New Roman"/>
              </a:rPr>
              <a:t>Tết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vui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vi-VN" sz="2200" dirty="0" smtClean="0">
                <a:solidFill>
                  <a:schemeClr val="bg1"/>
                </a:solidFill>
                <a:latin typeface="Time  New Roman"/>
              </a:rPr>
              <a:t>mừng </a:t>
            </a:r>
            <a:r>
              <a:rPr lang="en-US" sz="2200" dirty="0" err="1" smtClean="0">
                <a:solidFill>
                  <a:schemeClr val="bg1"/>
                </a:solidFill>
                <a:latin typeface="Time  New Roman"/>
              </a:rPr>
              <a:t>gặp</a:t>
            </a:r>
            <a:r>
              <a:rPr lang="en-US" sz="2200" dirty="0" smtClean="0">
                <a:solidFill>
                  <a:schemeClr val="bg1"/>
                </a:solidFill>
                <a:latin typeface="Time  New Roman"/>
              </a:rPr>
              <a:t> </a:t>
            </a:r>
            <a:r>
              <a:rPr lang="vi-VN" sz="2200" dirty="0" smtClean="0">
                <a:solidFill>
                  <a:schemeClr val="bg1"/>
                </a:solidFill>
                <a:latin typeface="Time  New Roman"/>
              </a:rPr>
              <a:t>mặt.</a:t>
            </a:r>
            <a:endParaRPr lang="en-US" sz="2200" dirty="0">
              <a:solidFill>
                <a:schemeClr val="bg1"/>
              </a:solidFill>
              <a:latin typeface="Time 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1939" y="172252"/>
            <a:ext cx="3908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GIỚI THIỆU BÀI 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686" y="1181684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1. DỊCH GIẢ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686" y="3502478"/>
            <a:ext cx="223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2</a:t>
            </a:r>
            <a:r>
              <a:rPr lang="vi-VN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. TÁC PHẨM 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1977" y="1340644"/>
            <a:ext cx="4874079" cy="3905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39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6685" y="-21263"/>
            <a:ext cx="3062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rgbClr val="FF0000"/>
                </a:solidFill>
              </a:rPr>
              <a:t>Đọc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lời</a:t>
            </a:r>
            <a:r>
              <a:rPr lang="en-US" sz="4000" b="1" i="1" dirty="0" smtClean="0">
                <a:solidFill>
                  <a:srgbClr val="FF0000"/>
                </a:solidFill>
              </a:rPr>
              <a:t> ca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71" y="686623"/>
            <a:ext cx="8686800" cy="309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CÂU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CÂU 2: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họp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CÂU 3: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nhịp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CÂU 4: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đềm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CÂU 5: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hiền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CÂU 6: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319" y="-87960"/>
            <a:ext cx="7358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HS Học hát nối tiếp từng câu</a:t>
            </a:r>
          </a:p>
          <a:p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610049" cy="489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CÂU 1: Cùng  đàn cùng  hát  vang  lừng.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5953" y="512204"/>
            <a:ext cx="322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1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1885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6289" y="4719678"/>
            <a:ext cx="962890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CÂU 2: họp  vào  ngày Tết  tưng </a:t>
            </a:r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</a:rPr>
              <a:t>bừng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4691" y="189039"/>
            <a:ext cx="2161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2</a:t>
            </a:r>
            <a:endParaRPr lang="en-US" sz="5400" b="1">
              <a:solidFill>
                <a:srgbClr val="FF0000"/>
              </a:solidFill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727" y="54379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256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3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3891" y="4611368"/>
            <a:ext cx="991985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Nhịp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nhàng cùng hát  vui bên  người  thân.</a:t>
            </a:r>
          </a:p>
        </p:txBody>
      </p:sp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2855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1+2+3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7126" y="4011382"/>
            <a:ext cx="8478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Cùng  đàn cùng  hát  vang  lừng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</a:rPr>
              <a:t>. Họp 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vào  ngày Tết  tưng </a:t>
            </a:r>
            <a:r>
              <a:rPr lang="en-US" sz="4000" smtClean="0">
                <a:solidFill>
                  <a:srgbClr val="000000"/>
                </a:solidFill>
                <a:latin typeface="Times New Roman" panose="02020603050405020304" pitchFamily="18" charset="0"/>
              </a:rPr>
              <a:t>bừng. Nhịp 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</a:rPr>
              <a:t>nhàng cùng hát  vui bên  người  thân.</a:t>
            </a:r>
          </a:p>
        </p:txBody>
      </p:sp>
      <p:pic>
        <p:nvPicPr>
          <p:cNvPr id="3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527" y="5105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" y="5129"/>
            <a:ext cx="12192000" cy="8372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8" y="8374467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4830727" y="3626254"/>
            <a:ext cx="1853499" cy="24301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2" y="4455141"/>
            <a:ext cx="1958185" cy="247301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78" y="5144543"/>
            <a:ext cx="1255777" cy="150693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4521137" y="5565223"/>
            <a:ext cx="1530163" cy="98638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3140" y="6058415"/>
            <a:ext cx="4761545" cy="1215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3423"/>
            <a:ext cx="11951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BÀY MÂM NGŨ QUẢ</a:t>
            </a:r>
            <a:endParaRPr lang="en-US" sz="2400" b="1" i="1" dirty="0" smtClean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b="1" i="1" dirty="0" smtClean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i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BỐ MẸ </a:t>
            </a:r>
            <a:r>
              <a:rPr lang="en-US" sz="2800" b="1" i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ĐÓN LỘC VÀO NHÀ BẰNG CÁCH </a:t>
            </a:r>
            <a:r>
              <a:rPr lang="en-US" sz="2800" b="1" i="1" dirty="0" smtClean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CÂU HỎI TRONG CÁC LOẠI QUẢ SAU: </a:t>
            </a:r>
            <a:endParaRPr lang="en-US" sz="2800" b="1" i="1" dirty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5157" y="1934125"/>
            <a:ext cx="4335312" cy="1816446"/>
          </a:xfrm>
          <a:prstGeom prst="rect">
            <a:avLst/>
          </a:prstGeom>
        </p:spPr>
      </p:pic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-110668" y="1796688"/>
            <a:ext cx="2283781" cy="2068756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2128">
            <a:off x="3819725" y="855410"/>
            <a:ext cx="3047373" cy="3833753"/>
          </a:xfrm>
          <a:prstGeom prst="rect">
            <a:avLst/>
          </a:prstGeom>
        </p:spPr>
      </p:pic>
      <p:pic>
        <p:nvPicPr>
          <p:cNvPr id="39" name="Picture 3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5" y="4763623"/>
            <a:ext cx="2344257" cy="2601689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21" y="4350512"/>
            <a:ext cx="1945034" cy="2892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28" y="2483792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000066"/>
                </a:solidFill>
              </a:rPr>
              <a:t>1. ĐU ĐỦ</a:t>
            </a:r>
            <a:endParaRPr lang="en-US" sz="3200" b="1" i="1">
              <a:solidFill>
                <a:srgbClr val="000066"/>
              </a:solidFill>
            </a:endParaRPr>
          </a:p>
        </p:txBody>
      </p:sp>
      <p:sp>
        <p:nvSpPr>
          <p:cNvPr id="44" name="TextBox 43">
            <a:hlinkClick r:id="rId17" action="ppaction://hlinksldjump"/>
          </p:cNvPr>
          <p:cNvSpPr txBox="1"/>
          <p:nvPr/>
        </p:nvSpPr>
        <p:spPr>
          <a:xfrm rot="21106095">
            <a:off x="5420447" y="2645589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2</a:t>
            </a:r>
            <a:r>
              <a:rPr lang="en-US" sz="3200" b="1" i="1" smtClean="0">
                <a:solidFill>
                  <a:srgbClr val="000066"/>
                </a:solidFill>
              </a:rPr>
              <a:t>. DỨA</a:t>
            </a:r>
            <a:endParaRPr lang="en-US" sz="3200" b="1" i="1">
              <a:solidFill>
                <a:srgbClr val="000066"/>
              </a:solidFill>
            </a:endParaRPr>
          </a:p>
        </p:txBody>
      </p:sp>
      <p:sp>
        <p:nvSpPr>
          <p:cNvPr id="45" name="TextBox 44">
            <a:hlinkClick r:id="rId15" action="ppaction://hlinksldjump"/>
          </p:cNvPr>
          <p:cNvSpPr txBox="1"/>
          <p:nvPr/>
        </p:nvSpPr>
        <p:spPr>
          <a:xfrm>
            <a:off x="9053790" y="2703216"/>
            <a:ext cx="219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66"/>
                </a:solidFill>
              </a:rPr>
              <a:t>3</a:t>
            </a:r>
            <a:r>
              <a:rPr lang="en-US" sz="3200" b="1" i="1" dirty="0" smtClean="0">
                <a:solidFill>
                  <a:srgbClr val="000066"/>
                </a:solidFill>
              </a:rPr>
              <a:t> CHUỐI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46" name="TextBox 45">
            <a:hlinkClick r:id="rId23" action="ppaction://hlinksldjump"/>
          </p:cNvPr>
          <p:cNvSpPr txBox="1"/>
          <p:nvPr/>
        </p:nvSpPr>
        <p:spPr>
          <a:xfrm>
            <a:off x="10393571" y="5691647"/>
            <a:ext cx="2077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0066"/>
                </a:solidFill>
              </a:rPr>
              <a:t>5.DƯA HẤU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47" name="TextBox 46">
            <a:hlinkClick r:id="rId20" action="ppaction://hlinksldjump"/>
          </p:cNvPr>
          <p:cNvSpPr txBox="1"/>
          <p:nvPr/>
        </p:nvSpPr>
        <p:spPr>
          <a:xfrm>
            <a:off x="768507" y="5858434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66"/>
                </a:solidFill>
              </a:rPr>
              <a:t>4</a:t>
            </a:r>
            <a:r>
              <a:rPr lang="en-US" sz="3200" b="1" i="1" dirty="0" smtClean="0">
                <a:solidFill>
                  <a:srgbClr val="000066"/>
                </a:solidFill>
              </a:rPr>
              <a:t>. BƯỞI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0" y="4015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4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0365" y="4425085"/>
            <a:ext cx="8794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00000"/>
                </a:solidFill>
                <a:latin typeface="Times New Roman" panose="02020603050405020304" pitchFamily="18" charset="0"/>
              </a:rPr>
              <a:t>Nhớ mãi phút giây êm  đềm</a:t>
            </a:r>
            <a:endParaRPr lang="en-US" sz="6000"/>
          </a:p>
        </p:txBody>
      </p:sp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431" y="5340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5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6100" y="4869937"/>
            <a:ext cx="9137438" cy="68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6000">
                <a:solidFill>
                  <a:srgbClr val="000000"/>
                </a:solidFill>
                <a:latin typeface="Times New Roman" panose="02020603050405020304" pitchFamily="18" charset="0"/>
              </a:rPr>
              <a:t>sống bên  nhau bao bạn  hiền</a:t>
            </a: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5709" y="57011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6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7761" y="4509720"/>
            <a:ext cx="893706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  <a:latin typeface="Times New Roman" panose="02020603050405020304" pitchFamily="18" charset="0"/>
              </a:rPr>
              <a:t>Hát  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</a:rPr>
              <a:t>lên  tình  thiết tha  lâu bền.</a:t>
            </a:r>
          </a:p>
        </p:txBody>
      </p:sp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1006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CÂU 4+5+6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8" y="3985019"/>
            <a:ext cx="88114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Nhớ mãi phút giây êm  </a:t>
            </a:r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đềm. Sống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bên  nhau bao bạn  </a:t>
            </a:r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</a:rPr>
              <a:t>hiền. Hát 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lên  tình  thiết tha  lâu bền.</a:t>
            </a:r>
          </a:p>
        </p:txBody>
      </p:sp>
      <p:pic>
        <p:nvPicPr>
          <p:cNvPr id="4" name="C4+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1" y="53270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CHUC 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96"/>
            <a:ext cx="12218937" cy="6854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2711" y="0"/>
            <a:ext cx="810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BỔ XUNG CHO GV CHO HS HÁT CẢ BÀI BẰNG VIDEO KARAOKE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ng.pngtree.com/thumb_back/fw800/background/20190223/ourmid/pngtree-colorful-lanterns-new-year-party-background-material-new-year-party-image_71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" y="-26761"/>
            <a:ext cx="12192000" cy="688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19259" y="1026844"/>
            <a:ext cx="72825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vang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lừng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ọp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tưng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bừng.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hịp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nhàng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mãi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giây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êm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đềm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S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bao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hiền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át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lâu</a:t>
            </a:r>
            <a:r>
              <a:rPr lang="vi-VN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bền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2027" y="230188"/>
            <a:ext cx="6274346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0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hợp vận động cơ thể</a:t>
            </a:r>
            <a:endParaRPr lang="en-US" sz="4000" b="1" i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i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60" y="1547578"/>
            <a:ext cx="279586" cy="389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5643487" y="1562153"/>
            <a:ext cx="281743" cy="332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05" y="1602665"/>
            <a:ext cx="278740" cy="30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19" y="2999685"/>
            <a:ext cx="279586" cy="389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689" y="3052105"/>
            <a:ext cx="279586" cy="389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84" y="2270825"/>
            <a:ext cx="279586" cy="389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74" y="2241963"/>
            <a:ext cx="279586" cy="389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10" y="1537348"/>
            <a:ext cx="279586" cy="3895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53" y="4496097"/>
            <a:ext cx="279586" cy="3895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37" y="3715998"/>
            <a:ext cx="279586" cy="3895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26" y="3692064"/>
            <a:ext cx="279586" cy="389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90" y="2999684"/>
            <a:ext cx="279586" cy="3895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01" y="5215242"/>
            <a:ext cx="279586" cy="3895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86" y="5215345"/>
            <a:ext cx="279586" cy="389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83" y="4496097"/>
            <a:ext cx="279586" cy="3895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3" y="5215241"/>
            <a:ext cx="279586" cy="3895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5719676" y="3739756"/>
            <a:ext cx="281743" cy="3320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9319168" y="3031258"/>
            <a:ext cx="281743" cy="3320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6674023" y="3055937"/>
            <a:ext cx="281743" cy="3320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4988724" y="3060208"/>
            <a:ext cx="281743" cy="3320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7097378" y="2288543"/>
            <a:ext cx="281743" cy="332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5589167" y="2270724"/>
            <a:ext cx="281743" cy="3320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7218459" y="1583132"/>
            <a:ext cx="281743" cy="3320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5344072" y="5223299"/>
            <a:ext cx="281743" cy="3320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7223169" y="4521745"/>
            <a:ext cx="281743" cy="3320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5643486" y="4513477"/>
            <a:ext cx="281743" cy="3320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7118562" y="3762456"/>
            <a:ext cx="281743" cy="3320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7223169" y="5226970"/>
            <a:ext cx="281743" cy="332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150" flipH="1">
            <a:off x="8654980" y="5223298"/>
            <a:ext cx="281743" cy="3320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69" y="3755637"/>
            <a:ext cx="278740" cy="3003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05" y="3790200"/>
            <a:ext cx="278740" cy="3003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20" y="3063060"/>
            <a:ext cx="278740" cy="3003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78" y="3071818"/>
            <a:ext cx="278740" cy="3003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97" y="3047885"/>
            <a:ext cx="278740" cy="3003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75" y="2345203"/>
            <a:ext cx="278740" cy="3003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5" y="2301175"/>
            <a:ext cx="278740" cy="3003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10" y="1592220"/>
            <a:ext cx="278740" cy="300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05" y="5273579"/>
            <a:ext cx="278740" cy="3003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06" y="4503435"/>
            <a:ext cx="278740" cy="3003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96" y="4545282"/>
            <a:ext cx="264526" cy="28498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57" y="5273417"/>
            <a:ext cx="278740" cy="3003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74" y="5304526"/>
            <a:ext cx="278740" cy="3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52" y="3542339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046" y="4669829"/>
            <a:ext cx="6658462" cy="15428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0"/>
              </a:avLst>
            </a:prstTxWarp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Một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số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hình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thức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trình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bày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bài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hát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ĐƠN CA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138058" y="3134242"/>
            <a:ext cx="206919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SONG</a:t>
            </a:r>
            <a:r>
              <a:rPr lang="en-US" sz="4400" dirty="0" smtClean="0"/>
              <a:t> </a:t>
            </a:r>
            <a:r>
              <a:rPr lang="en-US" sz="3200" dirty="0" smtClean="0"/>
              <a:t>CA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TAM CA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780189" y="5951103"/>
            <a:ext cx="14685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TỐP CA</a:t>
            </a:r>
            <a:endParaRPr lang="en-US" sz="2800" dirty="0"/>
          </a:p>
        </p:txBody>
      </p:sp>
      <p:pic>
        <p:nvPicPr>
          <p:cNvPr id="103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57497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white"/>
                </a:solidFill>
              </a:rPr>
              <a:t>Chúc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quý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thầy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cô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mạnh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khỏe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các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bạn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học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sinh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endParaRPr lang="vi-VN" sz="4000" dirty="0" smtClean="0">
              <a:solidFill>
                <a:prstClr val="white"/>
              </a:solidFill>
            </a:endParaRPr>
          </a:p>
          <a:p>
            <a:pPr algn="ctr"/>
            <a:r>
              <a:rPr lang="en-US" sz="4000" dirty="0" err="1" smtClean="0">
                <a:solidFill>
                  <a:prstClr val="white"/>
                </a:solidFill>
              </a:rPr>
              <a:t>chăm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ngoan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vi-VN" sz="4000" dirty="0" smtClean="0">
                <a:solidFill>
                  <a:prstClr val="white"/>
                </a:solidFill>
              </a:rPr>
              <a:t>- </a:t>
            </a:r>
            <a:r>
              <a:rPr lang="en-US" sz="4000" dirty="0" err="1" smtClean="0">
                <a:solidFill>
                  <a:prstClr val="white"/>
                </a:solidFill>
              </a:rPr>
              <a:t>học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</a:rPr>
              <a:t>giỏi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8338" y="54629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3831" y="306187"/>
            <a:ext cx="940513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1: Gia </a:t>
            </a:r>
            <a:r>
              <a:rPr lang="en-US" sz="3600" b="1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 em thường làm gì vào dịp Tết?</a:t>
            </a:r>
            <a:endParaRPr lang="en-US" sz="3600" b="1" i="1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603465" y="3691344"/>
            <a:ext cx="4832938" cy="3063751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 rot="2742147">
            <a:off x="3541857" y="5074701"/>
            <a:ext cx="326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ĐÁP ÁN</a:t>
            </a:r>
            <a:endParaRPr lang="en-US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2513" y="171290"/>
            <a:ext cx="10450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1:Gói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bánh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chưng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nhà,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thừa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US" sz="4400" b="1" i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0" y="2162629"/>
            <a:ext cx="4082245" cy="5275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39134" y="5235293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smtClean="0">
                <a:solidFill>
                  <a:srgbClr val="000066"/>
                </a:solidFill>
              </a:rPr>
              <a:t>Quay </a:t>
            </a:r>
            <a:r>
              <a:rPr lang="en-US" sz="5400" b="1" i="1" dirty="0" err="1" smtClean="0">
                <a:solidFill>
                  <a:srgbClr val="000066"/>
                </a:solidFill>
              </a:rPr>
              <a:t>lại</a:t>
            </a:r>
            <a:r>
              <a:rPr lang="en-US" sz="5400" b="1" i="1" dirty="0" smtClean="0">
                <a:solidFill>
                  <a:srgbClr val="000066"/>
                </a:solidFill>
              </a:rPr>
              <a:t> </a:t>
            </a:r>
            <a:r>
              <a:rPr lang="en-US" sz="5400" b="1" i="1" dirty="0" err="1" smtClean="0">
                <a:solidFill>
                  <a:srgbClr val="000066"/>
                </a:solidFill>
              </a:rPr>
              <a:t>trò</a:t>
            </a:r>
            <a:r>
              <a:rPr lang="en-US" sz="5400" b="1" i="1" dirty="0" smtClean="0">
                <a:solidFill>
                  <a:srgbClr val="000066"/>
                </a:solidFill>
              </a:rPr>
              <a:t> </a:t>
            </a:r>
            <a:r>
              <a:rPr lang="en-US" sz="5400" b="1" i="1" dirty="0" err="1" smtClean="0">
                <a:solidFill>
                  <a:srgbClr val="000066"/>
                </a:solidFill>
              </a:rPr>
              <a:t>chơi</a:t>
            </a:r>
            <a:endParaRPr lang="en-US" sz="5400" b="1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101" y="-35576"/>
            <a:ext cx="11660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2:Trong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dịp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Tết</a:t>
            </a:r>
            <a:r>
              <a:rPr lang="vi-VN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2700866" y="914444"/>
            <a:ext cx="6087733" cy="6800950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 rot="3393393">
            <a:off x="4830825" y="5425071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</a:rPr>
              <a:t>ĐÁP ÁN</a:t>
            </a:r>
            <a:endParaRPr 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8411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127" y="-210761"/>
            <a:ext cx="10628197" cy="246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vi-VN" sz="5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mẹ đưa em đến nhà Ông bà nội ngoại, nhà người thân khác trong gia đình để chúc Tết. </a:t>
            </a:r>
            <a:endParaRPr lang="en-US" sz="54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5" y="2480780"/>
            <a:ext cx="4018125" cy="463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smtClean="0">
                <a:solidFill>
                  <a:srgbClr val="000066"/>
                </a:solidFill>
              </a:rPr>
              <a:t>Quay lại trò chơi</a:t>
            </a:r>
            <a:endParaRPr lang="en-US" sz="54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0486" y="3356429"/>
            <a:ext cx="6150440" cy="3812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9081" y="258419"/>
            <a:ext cx="1034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3: Ngày </a:t>
            </a:r>
            <a:r>
              <a:rPr lang="pt-BR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tết trẻ em được người lớn quan tâm như thế nào?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</a:rPr>
              <a:t>ĐÁP ÁN</a:t>
            </a:r>
            <a:endParaRPr 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75" y="2693243"/>
            <a:ext cx="3447818" cy="464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483821" y="-192714"/>
            <a:ext cx="7387771" cy="2630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lỳ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4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smtClean="0">
                <a:solidFill>
                  <a:srgbClr val="000066"/>
                </a:solidFill>
              </a:rPr>
              <a:t>Quay lại trò chơi</a:t>
            </a:r>
            <a:endParaRPr lang="en-US" sz="54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2239" y="149475"/>
            <a:ext cx="985098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vi-VN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Dịp Tết người dân miền Bắc thường trang trí loại hoa gì ?</a:t>
            </a:r>
            <a:endParaRPr lang="en-US" sz="44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6" y="3309256"/>
            <a:ext cx="3534935" cy="3997999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</a:rPr>
              <a:t>ĐÁP ÁN</a:t>
            </a:r>
            <a:endParaRPr 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610</Words>
  <Application>Microsoft Office PowerPoint</Application>
  <PresentationFormat>Widescreen</PresentationFormat>
  <Paragraphs>94</Paragraphs>
  <Slides>27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 Light</vt:lpstr>
      <vt:lpstr>Calibri</vt:lpstr>
      <vt:lpstr>Time  New Roman</vt:lpstr>
      <vt:lpstr>Times New Roman</vt:lpstr>
      <vt:lpstr>Arial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169</cp:revision>
  <dcterms:created xsi:type="dcterms:W3CDTF">2020-08-30T12:35:00Z</dcterms:created>
  <dcterms:modified xsi:type="dcterms:W3CDTF">2022-01-04T10:29:12Z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F34C82DA693748E5BE26978DC2512E92</vt:lpwstr>
  </property>
  <property fmtid="{D5CDD505-2E9C-101B-9397-08002B2CF9AE}" pid="3" name="KSOProductBuildVer">
    <vt:lpwstr>1033-11.2.0.10265</vt:lpwstr>
  </property>
</Properties>
</file>