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257" r:id="rId4"/>
    <p:sldId id="275" r:id="rId5"/>
    <p:sldId id="276" r:id="rId6"/>
    <p:sldId id="261" r:id="rId7"/>
    <p:sldId id="262" r:id="rId8"/>
    <p:sldId id="263" r:id="rId9"/>
    <p:sldId id="264" r:id="rId10"/>
    <p:sldId id="266" r:id="rId11"/>
    <p:sldId id="267" r:id="rId12"/>
    <p:sldId id="268" r:id="rId13"/>
    <p:sldId id="277" r:id="rId14"/>
    <p:sldId id="278" r:id="rId15"/>
    <p:sldId id="279" r:id="rId16"/>
    <p:sldId id="269" r:id="rId17"/>
    <p:sldId id="271" r:id="rId18"/>
    <p:sldId id="280" r:id="rId19"/>
    <p:sldId id="27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6"/>
  </p:normalViewPr>
  <p:slideViewPr>
    <p:cSldViewPr>
      <p:cViewPr varScale="1">
        <p:scale>
          <a:sx n="101" d="100"/>
          <a:sy n="101" d="100"/>
        </p:scale>
        <p:origin x="1960"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AC1F2D-0C7C-BA4D-8EC8-D2B495BBECA2}" type="datetimeFigureOut">
              <a:rPr lang="en-VN" smtClean="0"/>
              <a:t>20/10/2022</a:t>
            </a:fld>
            <a:endParaRPr lang="en-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1CDA0-2601-B84F-B14D-70FB761EE1C1}" type="slidenum">
              <a:rPr lang="en-VN" smtClean="0"/>
              <a:t>‹#›</a:t>
            </a:fld>
            <a:endParaRPr lang="en-VN"/>
          </a:p>
        </p:txBody>
      </p:sp>
    </p:spTree>
    <p:extLst>
      <p:ext uri="{BB962C8B-B14F-4D97-AF65-F5344CB8AC3E}">
        <p14:creationId xmlns:p14="http://schemas.microsoft.com/office/powerpoint/2010/main" val="117629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3300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17972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8393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8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59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4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08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72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9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1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03106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3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4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20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19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3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6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84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838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62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9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t>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244560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58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653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87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92769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smtClean="0"/>
              <a:t>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30158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smtClean="0"/>
              <a:t>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869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t>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45081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5906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13253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t>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t>‹#›</a:t>
            </a:fld>
            <a:endParaRPr lang="en-US"/>
          </a:p>
        </p:txBody>
      </p:sp>
    </p:spTree>
    <p:extLst>
      <p:ext uri="{BB962C8B-B14F-4D97-AF65-F5344CB8AC3E}">
        <p14:creationId xmlns:p14="http://schemas.microsoft.com/office/powerpoint/2010/main" val="1446509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687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a:solidFill>
                  <a:prstClr val="black">
                    <a:tint val="75000"/>
                  </a:prstClr>
                </a:solidFill>
              </a:rPr>
              <a:pPr/>
              <a:t>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1.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1.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657637">
            <a:off x="-79628" y="4557255"/>
            <a:ext cx="3039293" cy="584775"/>
          </a:xfrm>
          <a:prstGeom prst="rect">
            <a:avLst/>
          </a:prstGeom>
        </p:spPr>
        <p:txBody>
          <a:bodyPr wrap="square">
            <a:spAutoFit/>
          </a:bodyPr>
          <a:lstStyle/>
          <a:p>
            <a:r>
              <a:rPr lang="en-AU" sz="3200" b="1">
                <a:solidFill>
                  <a:srgbClr val="002060"/>
                </a:solidFill>
                <a:latin typeface="Times New Roman"/>
              </a:rPr>
              <a:t>KHỞI ĐỘNG</a:t>
            </a:r>
            <a:endParaRPr lang="en-US" sz="3200">
              <a:solidFill>
                <a:srgbClr val="002060"/>
              </a:solidFill>
            </a:endParaRPr>
          </a:p>
        </p:txBody>
      </p:sp>
      <p:sp>
        <p:nvSpPr>
          <p:cNvPr id="2" name="Rectangle 4"/>
          <p:cNvSpPr>
            <a:spLocks noChangeArrowheads="1"/>
          </p:cNvSpPr>
          <p:nvPr/>
        </p:nvSpPr>
        <p:spPr bwMode="auto">
          <a:xfrm>
            <a:off x="1746038" y="3286782"/>
            <a:ext cx="6227987"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lnSpc>
                <a:spcPct val="150000"/>
              </a:lnSpc>
              <a:spcAft>
                <a:spcPts val="0"/>
              </a:spcAft>
            </a:pPr>
            <a:r>
              <a:rPr lang="en-US" sz="3200" b="1">
                <a:effectLst/>
                <a:latin typeface="Times New Roman"/>
                <a:ea typeface="Times New Roman"/>
                <a:cs typeface="Arial"/>
              </a:rPr>
              <a:t>Trò chơi: </a:t>
            </a:r>
            <a:r>
              <a:rPr lang="en-US" sz="3200" b="1" i="1">
                <a:effectLst/>
                <a:latin typeface="Times New Roman"/>
                <a:ea typeface="Times New Roman"/>
                <a:cs typeface="Arial"/>
              </a:rPr>
              <a:t>Gõ đệm theo hình tiết tấu</a:t>
            </a:r>
            <a:endParaRPr lang="en-US" sz="3200">
              <a:effectLst/>
              <a:latin typeface="Times New Roman"/>
              <a:ea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24" y="1044632"/>
            <a:ext cx="5184576" cy="1880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668344" cy="1384995"/>
          </a:xfrm>
          <a:prstGeom prst="rect">
            <a:avLst/>
          </a:prstGeom>
        </p:spPr>
        <p:txBody>
          <a:bodyPr wrap="square">
            <a:spAutoFit/>
          </a:bodyPr>
          <a:lstStyle/>
          <a:p>
            <a:pPr algn="just">
              <a:spcAft>
                <a:spcPts val="0"/>
              </a:spcAft>
            </a:pPr>
            <a:r>
              <a:rPr lang="en-US" sz="2800" i="1">
                <a:solidFill>
                  <a:srgbClr val="FF0000"/>
                </a:solidFill>
                <a:effectLst/>
                <a:latin typeface="Times New Roman"/>
                <a:ea typeface="Times New Roman"/>
                <a:cs typeface="Arial"/>
              </a:rPr>
              <a:t>Nhóm</a:t>
            </a:r>
            <a:r>
              <a:rPr lang="en-US" sz="2800" i="1" dirty="0">
                <a:solidFill>
                  <a:srgbClr val="FF0000"/>
                </a:solidFill>
                <a:effectLst/>
                <a:latin typeface="Times New Roman"/>
                <a:ea typeface="Times New Roman"/>
                <a:cs typeface="Arial"/>
              </a:rPr>
              <a:t> 1: </a:t>
            </a:r>
            <a:r>
              <a:rPr lang="en-US" sz="2800" i="1" dirty="0" err="1">
                <a:solidFill>
                  <a:srgbClr val="FF0000"/>
                </a:solidFill>
                <a:effectLst/>
                <a:latin typeface="Times New Roman"/>
                <a:ea typeface="Times New Roman"/>
                <a:cs typeface="Arial"/>
              </a:rPr>
              <a:t>gõ</a:t>
            </a:r>
            <a:r>
              <a:rPr lang="en-US" sz="2800" i="1" dirty="0">
                <a:solidFill>
                  <a:srgbClr val="FF0000"/>
                </a:solidFill>
                <a:effectLst/>
                <a:latin typeface="Times New Roman"/>
                <a:ea typeface="Times New Roman"/>
                <a:cs typeface="Arial"/>
              </a:rPr>
              <a:t> </a:t>
            </a:r>
            <a:r>
              <a:rPr lang="en-US" sz="2800" i="1" dirty="0" err="1">
                <a:solidFill>
                  <a:srgbClr val="FF0000"/>
                </a:solidFill>
                <a:effectLst/>
                <a:latin typeface="Times New Roman"/>
                <a:ea typeface="Times New Roman"/>
                <a:cs typeface="Arial"/>
              </a:rPr>
              <a:t>cốc</a:t>
            </a:r>
            <a:r>
              <a:rPr lang="en-US" sz="2800" i="1" dirty="0">
                <a:solidFill>
                  <a:srgbClr val="FF0000"/>
                </a:solidFill>
                <a:effectLst/>
                <a:latin typeface="Times New Roman"/>
                <a:ea typeface="Times New Roman"/>
                <a:cs typeface="Arial"/>
              </a:rPr>
              <a:t> </a:t>
            </a:r>
          </a:p>
          <a:p>
            <a:pPr algn="just">
              <a:spcAft>
                <a:spcPts val="0"/>
              </a:spcAft>
            </a:pPr>
            <a:r>
              <a:rPr lang="en-US" sz="2800" i="1" dirty="0" err="1">
                <a:solidFill>
                  <a:srgbClr val="FF0000"/>
                </a:solidFill>
                <a:effectLst/>
                <a:latin typeface="Times New Roman"/>
                <a:ea typeface="Times New Roman"/>
                <a:cs typeface="Arial"/>
              </a:rPr>
              <a:t>Nhóm</a:t>
            </a:r>
            <a:r>
              <a:rPr lang="en-US" sz="2800" i="1" dirty="0">
                <a:solidFill>
                  <a:srgbClr val="FF0000"/>
                </a:solidFill>
                <a:effectLst/>
                <a:latin typeface="Times New Roman"/>
                <a:ea typeface="Times New Roman"/>
                <a:cs typeface="Arial"/>
              </a:rPr>
              <a:t> 2: </a:t>
            </a:r>
            <a:r>
              <a:rPr lang="en-US" sz="2800" i="1" dirty="0" err="1">
                <a:solidFill>
                  <a:srgbClr val="FF0000"/>
                </a:solidFill>
                <a:effectLst/>
                <a:latin typeface="Times New Roman"/>
                <a:ea typeface="Times New Roman"/>
                <a:cs typeface="Arial"/>
              </a:rPr>
              <a:t>gõ</a:t>
            </a:r>
            <a:r>
              <a:rPr lang="en-US" sz="2800" i="1" dirty="0">
                <a:solidFill>
                  <a:srgbClr val="FF0000"/>
                </a:solidFill>
                <a:effectLst/>
                <a:latin typeface="Times New Roman"/>
                <a:ea typeface="Times New Roman"/>
                <a:cs typeface="Arial"/>
              </a:rPr>
              <a:t> </a:t>
            </a:r>
            <a:r>
              <a:rPr lang="en-US" sz="2800" i="1" dirty="0" err="1">
                <a:solidFill>
                  <a:srgbClr val="FF0000"/>
                </a:solidFill>
                <a:effectLst/>
                <a:latin typeface="Times New Roman"/>
                <a:ea typeface="Times New Roman"/>
                <a:cs typeface="Arial"/>
              </a:rPr>
              <a:t>thanh</a:t>
            </a:r>
            <a:r>
              <a:rPr lang="en-US" sz="2800" i="1" dirty="0">
                <a:solidFill>
                  <a:srgbClr val="FF0000"/>
                </a:solidFill>
                <a:effectLst/>
                <a:latin typeface="Times New Roman"/>
                <a:ea typeface="Times New Roman"/>
                <a:cs typeface="Arial"/>
              </a:rPr>
              <a:t> </a:t>
            </a:r>
            <a:r>
              <a:rPr lang="en-US" sz="2800" i="1" dirty="0" err="1">
                <a:solidFill>
                  <a:srgbClr val="FF0000"/>
                </a:solidFill>
                <a:effectLst/>
                <a:latin typeface="Times New Roman"/>
                <a:ea typeface="Times New Roman"/>
                <a:cs typeface="Arial"/>
              </a:rPr>
              <a:t>phách</a:t>
            </a:r>
            <a:endParaRPr lang="en-US" sz="2800" i="1" dirty="0">
              <a:solidFill>
                <a:srgbClr val="FF0000"/>
              </a:solidFill>
              <a:effectLst/>
              <a:latin typeface="Times New Roman"/>
              <a:ea typeface="Times New Roman"/>
              <a:cs typeface="Arial"/>
            </a:endParaRPr>
          </a:p>
          <a:p>
            <a:pPr algn="just">
              <a:spcAft>
                <a:spcPts val="0"/>
              </a:spcAft>
            </a:pPr>
            <a:r>
              <a:rPr lang="en-US" sz="2800" i="1" dirty="0" err="1">
                <a:solidFill>
                  <a:srgbClr val="FF0000"/>
                </a:solidFill>
                <a:effectLst/>
                <a:latin typeface="Times New Roman"/>
                <a:ea typeface="Times New Roman"/>
                <a:cs typeface="Arial"/>
              </a:rPr>
              <a:t>Nhóm</a:t>
            </a:r>
            <a:r>
              <a:rPr lang="en-US" sz="2800" i="1" dirty="0">
                <a:solidFill>
                  <a:srgbClr val="FF0000"/>
                </a:solidFill>
                <a:effectLst/>
                <a:latin typeface="Times New Roman"/>
                <a:ea typeface="Times New Roman"/>
                <a:cs typeface="Arial"/>
              </a:rPr>
              <a:t> 3: </a:t>
            </a:r>
            <a:r>
              <a:rPr lang="en-US" sz="2800" i="1" dirty="0" err="1">
                <a:solidFill>
                  <a:srgbClr val="FF0000"/>
                </a:solidFill>
                <a:effectLst/>
                <a:latin typeface="Times New Roman"/>
                <a:ea typeface="Times New Roman"/>
                <a:cs typeface="Arial"/>
              </a:rPr>
              <a:t>gõ</a:t>
            </a:r>
            <a:r>
              <a:rPr lang="en-US" sz="2800" i="1" dirty="0">
                <a:solidFill>
                  <a:srgbClr val="FF0000"/>
                </a:solidFill>
                <a:effectLst/>
                <a:latin typeface="Times New Roman"/>
                <a:ea typeface="Times New Roman"/>
                <a:cs typeface="Arial"/>
              </a:rPr>
              <a:t> </a:t>
            </a:r>
            <a:r>
              <a:rPr lang="en-US" sz="2800" i="1" dirty="0" err="1">
                <a:solidFill>
                  <a:srgbClr val="FF0000"/>
                </a:solidFill>
                <a:effectLst/>
                <a:latin typeface="Times New Roman"/>
                <a:ea typeface="Times New Roman"/>
                <a:cs typeface="Arial"/>
              </a:rPr>
              <a:t>bút</a:t>
            </a:r>
            <a:endParaRPr lang="en-US" sz="2800" i="1" dirty="0">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772215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85943" y="332656"/>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sp>
        <p:nvSpPr>
          <p:cNvPr id="4" name="Rectangle 3"/>
          <p:cNvSpPr/>
          <p:nvPr/>
        </p:nvSpPr>
        <p:spPr>
          <a:xfrm>
            <a:off x="1187624" y="2130161"/>
            <a:ext cx="7093586" cy="2123658"/>
          </a:xfrm>
          <a:prstGeom prst="rect">
            <a:avLst/>
          </a:prstGeom>
        </p:spPr>
        <p:txBody>
          <a:bodyPr wrap="square">
            <a:spAutoFit/>
          </a:bodyPr>
          <a:lstStyle/>
          <a:p>
            <a:r>
              <a:rPr lang="en-US" sz="4400" i="1">
                <a:solidFill>
                  <a:srgbClr val="FF0000"/>
                </a:solidFill>
                <a:latin typeface="Times New Roman"/>
                <a:ea typeface="Calibri"/>
              </a:rPr>
              <a:t>Ấy thế mà không chịu đội mũ. Tối đến mới về nhà nằm rên.</a:t>
            </a:r>
            <a:br>
              <a:rPr lang="en-US" sz="4400" i="1">
                <a:solidFill>
                  <a:srgbClr val="FF0000"/>
                </a:solidFill>
                <a:latin typeface="Times New Roman"/>
                <a:ea typeface="Calibri"/>
              </a:rPr>
            </a:br>
            <a:endParaRPr lang="en-US" sz="4400"/>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3966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466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a:t>
            </a:r>
          </a:p>
        </p:txBody>
      </p:sp>
      <p:sp>
        <p:nvSpPr>
          <p:cNvPr id="2" name="Rectangle 1"/>
          <p:cNvSpPr/>
          <p:nvPr/>
        </p:nvSpPr>
        <p:spPr>
          <a:xfrm>
            <a:off x="1403648" y="2751892"/>
            <a:ext cx="7128792" cy="1446550"/>
          </a:xfrm>
          <a:prstGeom prst="rect">
            <a:avLst/>
          </a:prstGeom>
        </p:spPr>
        <p:txBody>
          <a:bodyPr wrap="square">
            <a:spAutoFit/>
          </a:bodyPr>
          <a:lstStyle/>
          <a:p>
            <a:r>
              <a:rPr lang="en-US" sz="4400" i="1" dirty="0" err="1">
                <a:solidFill>
                  <a:srgbClr val="FF0000"/>
                </a:solidFill>
                <a:latin typeface="Times New Roman"/>
                <a:ea typeface="Calibri"/>
              </a:rPr>
              <a:t>Ôi</a:t>
            </a:r>
            <a:r>
              <a:rPr lang="en-US" sz="4400" i="1" dirty="0">
                <a:solidFill>
                  <a:srgbClr val="FF0000"/>
                </a:solidFill>
                <a:latin typeface="Times New Roman"/>
                <a:ea typeface="Calibri"/>
              </a:rPr>
              <a:t> </a:t>
            </a:r>
            <a:r>
              <a:rPr lang="en-US" sz="4400" i="1" dirty="0" err="1">
                <a:solidFill>
                  <a:srgbClr val="FF0000"/>
                </a:solidFill>
                <a:latin typeface="Times New Roman"/>
                <a:ea typeface="Calibri"/>
              </a:rPr>
              <a:t>ôi</a:t>
            </a:r>
            <a:r>
              <a:rPr lang="en-US" sz="4400" i="1" dirty="0">
                <a:solidFill>
                  <a:srgbClr val="FF0000"/>
                </a:solidFill>
                <a:latin typeface="Times New Roman"/>
                <a:ea typeface="Calibri"/>
              </a:rPr>
              <a:t> </a:t>
            </a:r>
            <a:r>
              <a:rPr lang="en-US" sz="4400" i="1" dirty="0" err="1">
                <a:solidFill>
                  <a:srgbClr val="FF0000"/>
                </a:solidFill>
                <a:latin typeface="Times New Roman"/>
                <a:ea typeface="Calibri"/>
              </a:rPr>
              <a:t>ôi</a:t>
            </a:r>
            <a:r>
              <a:rPr lang="en-US" sz="4400" i="1" dirty="0">
                <a:solidFill>
                  <a:srgbClr val="FF0000"/>
                </a:solidFill>
                <a:latin typeface="Times New Roman"/>
                <a:ea typeface="Calibri"/>
              </a:rPr>
              <a:t> </a:t>
            </a:r>
            <a:r>
              <a:rPr lang="en-US" sz="4400" i="1" dirty="0" err="1">
                <a:solidFill>
                  <a:srgbClr val="FF0000"/>
                </a:solidFill>
                <a:latin typeface="Times New Roman"/>
                <a:ea typeface="Calibri"/>
              </a:rPr>
              <a:t>đau</a:t>
            </a:r>
            <a:r>
              <a:rPr lang="en-US" sz="4400" i="1" dirty="0">
                <a:solidFill>
                  <a:srgbClr val="FF0000"/>
                </a:solidFill>
                <a:latin typeface="Times New Roman"/>
                <a:ea typeface="Calibri"/>
              </a:rPr>
              <a:t> </a:t>
            </a:r>
            <a:r>
              <a:rPr lang="en-US" sz="4400" i="1" dirty="0" err="1">
                <a:solidFill>
                  <a:srgbClr val="FF0000"/>
                </a:solidFill>
                <a:latin typeface="Times New Roman"/>
                <a:ea typeface="Calibri"/>
              </a:rPr>
              <a:t>quá</a:t>
            </a:r>
            <a:r>
              <a:rPr lang="en-US" sz="4400" i="1" dirty="0">
                <a:solidFill>
                  <a:srgbClr val="FF0000"/>
                </a:solidFill>
                <a:latin typeface="Times New Roman"/>
                <a:ea typeface="Calibri"/>
              </a:rPr>
              <a:t> </a:t>
            </a:r>
            <a:r>
              <a:rPr lang="en-US" sz="4400" i="1" dirty="0" err="1">
                <a:solidFill>
                  <a:srgbClr val="FF0000"/>
                </a:solidFill>
                <a:latin typeface="Times New Roman"/>
                <a:ea typeface="Calibri"/>
              </a:rPr>
              <a:t>nhức</a:t>
            </a:r>
            <a:r>
              <a:rPr lang="en-US" sz="4400" i="1" dirty="0">
                <a:solidFill>
                  <a:srgbClr val="FF0000"/>
                </a:solidFill>
                <a:latin typeface="Times New Roman"/>
                <a:ea typeface="Calibri"/>
              </a:rPr>
              <a:t> </a:t>
            </a:r>
            <a:r>
              <a:rPr lang="en-US" sz="4400" i="1" dirty="0" err="1">
                <a:solidFill>
                  <a:srgbClr val="FF0000"/>
                </a:solidFill>
                <a:latin typeface="Times New Roman"/>
                <a:ea typeface="Calibri"/>
              </a:rPr>
              <a:t>cả</a:t>
            </a:r>
            <a:r>
              <a:rPr lang="en-US" sz="4400" i="1" dirty="0">
                <a:solidFill>
                  <a:srgbClr val="FF0000"/>
                </a:solidFill>
                <a:latin typeface="Times New Roman"/>
                <a:ea typeface="Calibri"/>
              </a:rPr>
              <a:t> </a:t>
            </a:r>
            <a:r>
              <a:rPr lang="en-US" sz="4400" i="1" dirty="0" err="1">
                <a:solidFill>
                  <a:srgbClr val="FF0000"/>
                </a:solidFill>
                <a:latin typeface="Times New Roman"/>
                <a:ea typeface="Calibri"/>
              </a:rPr>
              <a:t>đầu</a:t>
            </a:r>
            <a:br>
              <a:rPr lang="en-US" sz="4400" i="1" dirty="0">
                <a:solidFill>
                  <a:srgbClr val="FF0000"/>
                </a:solidFill>
                <a:latin typeface="Times New Roman"/>
                <a:ea typeface="Calibri"/>
              </a:rPr>
            </a:br>
            <a:endParaRPr lang="en-US" sz="4400" dirty="0"/>
          </a:p>
        </p:txBody>
      </p:sp>
      <p:pic>
        <p:nvPicPr>
          <p:cNvPr id="5"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721" y="358884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8014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6</a:t>
            </a:r>
          </a:p>
        </p:txBody>
      </p:sp>
      <p:sp>
        <p:nvSpPr>
          <p:cNvPr id="4" name="Rectangle 3"/>
          <p:cNvSpPr/>
          <p:nvPr/>
        </p:nvSpPr>
        <p:spPr>
          <a:xfrm>
            <a:off x="1187624" y="2890391"/>
            <a:ext cx="7344816" cy="584775"/>
          </a:xfrm>
          <a:prstGeom prst="rect">
            <a:avLst/>
          </a:prstGeom>
        </p:spPr>
        <p:txBody>
          <a:bodyPr wrap="square">
            <a:spAutoFit/>
          </a:bodyPr>
          <a:lstStyle/>
          <a:p>
            <a:pPr lvl="0"/>
            <a:r>
              <a:rPr lang="en-US" sz="3200" i="1">
                <a:solidFill>
                  <a:srgbClr val="FF0000"/>
                </a:solidFill>
                <a:latin typeface="Times New Roman"/>
                <a:ea typeface="Calibri"/>
              </a:rPr>
              <a:t>Chích choè ta cảm liền suốt ba ngày đêm</a:t>
            </a:r>
            <a:r>
              <a:rPr lang="en-US" sz="2800" i="1">
                <a:solidFill>
                  <a:srgbClr val="FF0000"/>
                </a:solidFill>
                <a:latin typeface="Times New Roman"/>
                <a:ea typeface="Calibri"/>
              </a:rPr>
              <a:t>.</a:t>
            </a:r>
          </a:p>
        </p:txBody>
      </p:sp>
      <p:pic>
        <p:nvPicPr>
          <p:cNvPr id="5"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86104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380331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840" y="476672"/>
            <a:ext cx="2896947" cy="1015663"/>
          </a:xfrm>
          <a:prstGeom prst="rect">
            <a:avLst/>
          </a:prstGeom>
        </p:spPr>
        <p:txBody>
          <a:bodyPr wrap="none">
            <a:spAutoFit/>
          </a:bodyPr>
          <a:lstStyle/>
          <a:p>
            <a:r>
              <a:rPr lang="en-US" sz="6000" b="1">
                <a:solidFill>
                  <a:srgbClr val="0070C0"/>
                </a:solidFill>
              </a:rPr>
              <a:t>Câu 5+ 6</a:t>
            </a:r>
          </a:p>
        </p:txBody>
      </p:sp>
      <p:sp>
        <p:nvSpPr>
          <p:cNvPr id="5" name="Rectangle 4"/>
          <p:cNvSpPr/>
          <p:nvPr/>
        </p:nvSpPr>
        <p:spPr>
          <a:xfrm>
            <a:off x="1411961" y="2850034"/>
            <a:ext cx="6336704" cy="1077218"/>
          </a:xfrm>
          <a:prstGeom prst="rect">
            <a:avLst/>
          </a:prstGeom>
        </p:spPr>
        <p:txBody>
          <a:bodyPr wrap="square">
            <a:spAutoFit/>
          </a:bodyPr>
          <a:lstStyle/>
          <a:p>
            <a:pPr lvl="0"/>
            <a:r>
              <a:rPr lang="en-US" sz="3200" i="1">
                <a:solidFill>
                  <a:srgbClr val="FF0000"/>
                </a:solidFill>
                <a:latin typeface="Times New Roman"/>
                <a:ea typeface="Calibri"/>
              </a:rPr>
              <a:t>Ôi ôi ôi đau quá nhức cả đầu. Chích choè ta cảm liền suốt ba ngày đêm</a:t>
            </a:r>
            <a:r>
              <a:rPr lang="en-US" sz="2800" i="1">
                <a:solidFill>
                  <a:srgbClr val="FF0000"/>
                </a:solidFill>
                <a:latin typeface="Times New Roman"/>
                <a:ea typeface="Calibri"/>
              </a:rPr>
              <a:t>.</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927926"/>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58365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5576" y="548680"/>
            <a:ext cx="7925246" cy="923330"/>
          </a:xfrm>
          <a:prstGeom prst="rect">
            <a:avLst/>
          </a:prstGeom>
        </p:spPr>
        <p:txBody>
          <a:bodyPr wrap="none">
            <a:spAutoFit/>
          </a:bodyPr>
          <a:lstStyle/>
          <a:p>
            <a:r>
              <a:rPr lang="en-US" sz="5400" err="1">
                <a:solidFill>
                  <a:srgbClr val="FF0000"/>
                </a:solidFill>
              </a:rPr>
              <a:t>Hát</a:t>
            </a:r>
            <a:r>
              <a:rPr lang="en-US" sz="5400">
                <a:solidFill>
                  <a:srgbClr val="FF0000"/>
                </a:solidFill>
              </a:rPr>
              <a:t> cả bài với </a:t>
            </a:r>
            <a:r>
              <a:rPr lang="en-US" sz="5400" err="1">
                <a:solidFill>
                  <a:srgbClr val="FF0000"/>
                </a:solidFill>
              </a:rPr>
              <a:t>các</a:t>
            </a:r>
            <a:r>
              <a:rPr lang="en-US" sz="5400">
                <a:solidFill>
                  <a:srgbClr val="FF0000"/>
                </a:solidFill>
              </a:rPr>
              <a:t> </a:t>
            </a:r>
            <a:r>
              <a:rPr lang="en-US" sz="5400" err="1">
                <a:solidFill>
                  <a:srgbClr val="FF0000"/>
                </a:solidFill>
              </a:rPr>
              <a:t>hình</a:t>
            </a:r>
            <a:r>
              <a:rPr lang="en-US" sz="5400">
                <a:solidFill>
                  <a:srgbClr val="FF0000"/>
                </a:solidFill>
              </a:rPr>
              <a:t> </a:t>
            </a:r>
            <a:r>
              <a:rPr lang="en-US" sz="5400" err="1">
                <a:solidFill>
                  <a:srgbClr val="FF0000"/>
                </a:solidFill>
              </a:rPr>
              <a:t>thức</a:t>
            </a:r>
            <a:endParaRPr lang="en-US" sz="5400">
              <a:solidFill>
                <a:srgbClr val="FF0000"/>
              </a:solidFill>
            </a:endParaRPr>
          </a:p>
        </p:txBody>
      </p:sp>
      <p:pic>
        <p:nvPicPr>
          <p:cNvPr id="5"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2044080"/>
            <a:ext cx="609600" cy="609600"/>
          </a:xfrm>
          <a:prstGeom prst="rect">
            <a:avLst/>
          </a:prstGeom>
        </p:spPr>
      </p:pic>
      <p:pic>
        <p:nvPicPr>
          <p:cNvPr id="2" name="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27784" y="2132856"/>
            <a:ext cx="609600" cy="609600"/>
          </a:xfrm>
          <a:prstGeom prst="rect">
            <a:avLst/>
          </a:prstGeom>
        </p:spPr>
      </p:pic>
    </p:spTree>
    <p:extLst>
      <p:ext uri="{BB962C8B-B14F-4D97-AF65-F5344CB8AC3E}">
        <p14:creationId xmlns:p14="http://schemas.microsoft.com/office/powerpoint/2010/main" val="1254289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85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3374" y="-38844"/>
            <a:ext cx="3965381" cy="461665"/>
          </a:xfrm>
          <a:prstGeom prst="rect">
            <a:avLst/>
          </a:prstGeom>
        </p:spPr>
        <p:txBody>
          <a:bodyPr wrap="none">
            <a:spAutoFit/>
          </a:bodyPr>
          <a:lstStyle/>
          <a:p>
            <a:r>
              <a:rPr lang="fr-FR" sz="2400" b="1">
                <a:solidFill>
                  <a:srgbClr val="002060"/>
                </a:solidFill>
                <a:latin typeface="Times New Roman"/>
                <a:ea typeface="Times New Roman"/>
              </a:rPr>
              <a:t>THỰC HÀNH-LUYỆN TẬP</a:t>
            </a:r>
            <a:endParaRPr lang="en-US" sz="2400">
              <a:solidFill>
                <a:srgbClr val="002060"/>
              </a:solidFill>
            </a:endParaRPr>
          </a:p>
        </p:txBody>
      </p:sp>
      <p:sp>
        <p:nvSpPr>
          <p:cNvPr id="5" name="Rectangle 4"/>
          <p:cNvSpPr/>
          <p:nvPr/>
        </p:nvSpPr>
        <p:spPr>
          <a:xfrm>
            <a:off x="5031346" y="391372"/>
            <a:ext cx="4140301" cy="461665"/>
          </a:xfrm>
          <a:prstGeom prst="rect">
            <a:avLst/>
          </a:prstGeom>
        </p:spPr>
        <p:txBody>
          <a:bodyPr wrap="none">
            <a:spAutoFit/>
          </a:bodyPr>
          <a:lstStyle/>
          <a:p>
            <a:r>
              <a:rPr lang="en-US" sz="2400" err="1">
                <a:solidFill>
                  <a:srgbClr val="FF0000"/>
                </a:solidFill>
              </a:rPr>
              <a:t>Hát</a:t>
            </a:r>
            <a:r>
              <a:rPr lang="en-US" sz="2400">
                <a:solidFill>
                  <a:srgbClr val="FF0000"/>
                </a:solidFill>
              </a:rPr>
              <a:t> </a:t>
            </a:r>
            <a:r>
              <a:rPr lang="en-US" sz="2400" err="1">
                <a:solidFill>
                  <a:srgbClr val="FF0000"/>
                </a:solidFill>
              </a:rPr>
              <a:t>kết</a:t>
            </a:r>
            <a:r>
              <a:rPr lang="en-US" sz="2400">
                <a:solidFill>
                  <a:srgbClr val="FF0000"/>
                </a:solidFill>
              </a:rPr>
              <a:t> </a:t>
            </a:r>
            <a:r>
              <a:rPr lang="en-US" sz="2400" err="1">
                <a:solidFill>
                  <a:srgbClr val="FF0000"/>
                </a:solidFill>
              </a:rPr>
              <a:t>hợp</a:t>
            </a:r>
            <a:r>
              <a:rPr lang="en-US" sz="2400">
                <a:solidFill>
                  <a:srgbClr val="FF0000"/>
                </a:solidFill>
              </a:rPr>
              <a: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a:t>
            </a:r>
            <a:r>
              <a:rPr lang="en-US" sz="2400" err="1">
                <a:solidFill>
                  <a:srgbClr val="FF0000"/>
                </a:solidFill>
              </a:rPr>
              <a:t>phách</a:t>
            </a:r>
            <a:endParaRPr lang="en-US" sz="2400">
              <a:solidFill>
                <a:srgbClr val="FF0000"/>
              </a:solidFill>
            </a:endParaRPr>
          </a:p>
        </p:txBody>
      </p:sp>
      <p:pic>
        <p:nvPicPr>
          <p:cNvPr id="7"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22821"/>
            <a:ext cx="609600" cy="609600"/>
          </a:xfrm>
          <a:prstGeom prst="rect">
            <a:avLst/>
          </a:prstGeom>
        </p:spPr>
      </p:pic>
    </p:spTree>
    <p:extLst>
      <p:ext uri="{BB962C8B-B14F-4D97-AF65-F5344CB8AC3E}">
        <p14:creationId xmlns:p14="http://schemas.microsoft.com/office/powerpoint/2010/main" val="169115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0325" y="1020342"/>
            <a:ext cx="89289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a:t>
            </a:r>
            <a:r>
              <a:rPr lang="en-US" sz="2400">
                <a:solidFill>
                  <a:srgbClr val="FF0000"/>
                </a:solidFill>
                <a:latin typeface="Times New Roman" pitchFamily="18" charset="0"/>
                <a:ea typeface="Times New Roman" pitchFamily="18" charset="0"/>
                <a:cs typeface="Arial" pitchFamily="34" charset="0"/>
              </a:rPr>
              <a:t>Làm </a:t>
            </a: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mẫu, sau đó hướng dẫn HS làm theo.</a:t>
            </a:r>
            <a:endParaRPr kumimoji="0" lang="en-US" sz="2400" b="0" i="0" u="none" strike="noStrike" cap="none" normalizeH="0" baseline="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Chia lớp thành 4 nhóm: 2 nhóm hát lời ca, 1 nhóm gõ đệm theo </a:t>
            </a:r>
            <a:r>
              <a:rPr lang="en-US" sz="2400">
                <a:solidFill>
                  <a:srgbClr val="FF0000"/>
                </a:solidFill>
                <a:latin typeface="Times New Roman" pitchFamily="18" charset="0"/>
                <a:ea typeface="Times New Roman" pitchFamily="18" charset="0"/>
                <a:cs typeface="Arial" pitchFamily="34" charset="0"/>
              </a:rPr>
              <a:t>hình tiết tấu dưới</a:t>
            </a: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1 nhóm vận động cơ thể </a:t>
            </a:r>
            <a:r>
              <a:rPr lang="en-US" sz="2400">
                <a:solidFill>
                  <a:srgbClr val="FF0000"/>
                </a:solidFill>
                <a:latin typeface="Times New Roman" pitchFamily="18" charset="0"/>
                <a:ea typeface="Times New Roman" pitchFamily="18" charset="0"/>
                <a:cs typeface="Arial" pitchFamily="34" charset="0"/>
              </a:rPr>
              <a:t>nhún nhịp nhàng trái phải theo nhịp</a:t>
            </a:r>
            <a:endParaRPr kumimoji="0" lang="en-US" sz="2400" b="0" i="0" u="none" strike="noStrike" cap="none" normalizeH="0" baseline="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5121" name="Picture 1" descr="2021-06-11_1354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448" y="2780928"/>
            <a:ext cx="5328592" cy="1234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0"/>
            <a:ext cx="9145016" cy="1077218"/>
          </a:xfrm>
          <a:prstGeom prst="rect">
            <a:avLst/>
          </a:prstGeom>
        </p:spPr>
        <p:txBody>
          <a:bodyPr wrap="square">
            <a:spAutoFit/>
          </a:bodyPr>
          <a:lstStyle/>
          <a:p>
            <a:pPr lvl="0" fontAlgn="base">
              <a:spcBef>
                <a:spcPct val="0"/>
              </a:spcBef>
              <a:spcAft>
                <a:spcPct val="0"/>
              </a:spcAft>
              <a:tabLst>
                <a:tab pos="92075" algn="l"/>
              </a:tabLst>
            </a:pPr>
            <a:r>
              <a:rPr lang="en-US" sz="3200" b="1">
                <a:solidFill>
                  <a:srgbClr val="002060"/>
                </a:solidFill>
                <a:latin typeface="Times New Roman" pitchFamily="18" charset="0"/>
                <a:ea typeface="Times New Roman" pitchFamily="18" charset="0"/>
                <a:cs typeface="Arial" pitchFamily="34" charset="0"/>
              </a:rPr>
              <a:t>Hát kết hợp vận động theo nhịp điệu bài hát </a:t>
            </a:r>
            <a:r>
              <a:rPr lang="en-US" sz="3200" b="1" i="1">
                <a:solidFill>
                  <a:srgbClr val="002060"/>
                </a:solidFill>
                <a:latin typeface="Times New Roman" pitchFamily="18" charset="0"/>
                <a:ea typeface="Times New Roman" pitchFamily="18" charset="0"/>
                <a:cs typeface="Arial" pitchFamily="34" charset="0"/>
              </a:rPr>
              <a:t>Con chim chích choè.</a:t>
            </a:r>
            <a:endParaRPr lang="en-US" sz="3200">
              <a:solidFill>
                <a:srgbClr val="002060"/>
              </a:solidFill>
              <a:latin typeface="Arial" pitchFamily="34" charset="0"/>
              <a:cs typeface="Arial" pitchFamily="34" charset="0"/>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52" y="2469868"/>
            <a:ext cx="609600" cy="609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Tree>
    <p:extLst>
      <p:ext uri="{BB962C8B-B14F-4D97-AF65-F5344CB8AC3E}">
        <p14:creationId xmlns:p14="http://schemas.microsoft.com/office/powerpoint/2010/main" val="3822452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92696"/>
            <a:ext cx="840107" cy="673522"/>
          </a:xfrm>
          <a:prstGeom prst="rect">
            <a:avLst/>
          </a:prstGeom>
        </p:spPr>
      </p:pic>
    </p:spTree>
    <p:extLst>
      <p:ext uri="{BB962C8B-B14F-4D97-AF65-F5344CB8AC3E}">
        <p14:creationId xmlns:p14="http://schemas.microsoft.com/office/powerpoint/2010/main" val="113023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27584" y="347005"/>
            <a:ext cx="7956376" cy="292494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6" name="Rectangle 5"/>
          <p:cNvSpPr/>
          <p:nvPr/>
        </p:nvSpPr>
        <p:spPr>
          <a:xfrm>
            <a:off x="4066318" y="1517514"/>
            <a:ext cx="1467646" cy="742511"/>
          </a:xfrm>
          <a:prstGeom prst="rect">
            <a:avLst/>
          </a:prstGeom>
        </p:spPr>
        <p:txBody>
          <a:bodyPr wrap="none">
            <a:spAutoFit/>
          </a:bodyPr>
          <a:lstStyle/>
          <a:p>
            <a:pPr algn="ctr">
              <a:lnSpc>
                <a:spcPct val="150000"/>
              </a:lnSpc>
            </a:pPr>
            <a:r>
              <a:rPr lang="en-AU" sz="3200" b="1">
                <a:solidFill>
                  <a:srgbClr val="FF0000"/>
                </a:solidFill>
                <a:latin typeface="Times New Roman"/>
                <a:ea typeface="Times New Roman"/>
              </a:rPr>
              <a:t>TIẾT 5</a:t>
            </a:r>
          </a:p>
        </p:txBody>
      </p:sp>
      <p:sp>
        <p:nvSpPr>
          <p:cNvPr id="7" name="Rectangle 6"/>
          <p:cNvSpPr/>
          <p:nvPr/>
        </p:nvSpPr>
        <p:spPr>
          <a:xfrm>
            <a:off x="1379761" y="2469540"/>
            <a:ext cx="6840760" cy="969496"/>
          </a:xfrm>
          <a:prstGeom prst="rect">
            <a:avLst/>
          </a:prstGeom>
        </p:spPr>
        <p:txBody>
          <a:bodyPr wrap="square">
            <a:spAutoFit/>
          </a:bodyPr>
          <a:lstStyle/>
          <a:p>
            <a:pPr algn="ctr">
              <a:lnSpc>
                <a:spcPct val="150000"/>
              </a:lnSpc>
            </a:pPr>
            <a:r>
              <a:rPr lang="en-AU" sz="2000" b="1">
                <a:solidFill>
                  <a:srgbClr val="FF0000"/>
                </a:solidFill>
                <a:latin typeface="Times New Roman"/>
                <a:ea typeface="Times New Roman"/>
              </a:rPr>
              <a:t>HỌC HÁT BÀI:  CON CHIM CHÍCH CHÒE</a:t>
            </a:r>
            <a:endParaRPr lang="en-US" sz="2000">
              <a:solidFill>
                <a:prstClr val="black"/>
              </a:solidFill>
              <a:latin typeface="Times New Roman"/>
              <a:ea typeface="Calibri"/>
            </a:endParaRPr>
          </a:p>
          <a:p>
            <a:pPr>
              <a:lnSpc>
                <a:spcPct val="150000"/>
              </a:lnSpc>
            </a:pPr>
            <a:r>
              <a:rPr lang="en-AU" b="1">
                <a:solidFill>
                  <a:srgbClr val="FF0000"/>
                </a:solidFill>
                <a:latin typeface="Times New Roman"/>
                <a:ea typeface="Times New Roman"/>
              </a:rPr>
              <a:t>                                                                    </a:t>
            </a:r>
            <a:endParaRPr lang="en-US">
              <a:solidFill>
                <a:prstClr val="black"/>
              </a:solidFill>
              <a:latin typeface="Times New Roman"/>
              <a:ea typeface="Calibri"/>
            </a:endParaRPr>
          </a:p>
        </p:txBody>
      </p:sp>
      <p:sp>
        <p:nvSpPr>
          <p:cNvPr id="9" name="Rectangle 8"/>
          <p:cNvSpPr/>
          <p:nvPr/>
        </p:nvSpPr>
        <p:spPr>
          <a:xfrm>
            <a:off x="3689648" y="3356992"/>
            <a:ext cx="5454352" cy="646331"/>
          </a:xfrm>
          <a:prstGeom prst="rect">
            <a:avLst/>
          </a:prstGeom>
        </p:spPr>
        <p:txBody>
          <a:bodyPr wrap="square">
            <a:spAutoFit/>
          </a:bodyPr>
          <a:lstStyle/>
          <a:p>
            <a:r>
              <a:rPr lang="en-US" b="1" dirty="0"/>
              <a:t>              </a:t>
            </a:r>
            <a:r>
              <a:rPr lang="en-US" b="1" dirty="0">
                <a:solidFill>
                  <a:srgbClr val="002060"/>
                </a:solidFill>
                <a:latin typeface="Times New Roman" pitchFamily="18" charset="0"/>
                <a:cs typeface="Times New Roman" pitchFamily="18" charset="0"/>
              </a:rPr>
              <a:t>Theo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Bắc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kim</a:t>
            </a:r>
            <a:r>
              <a:rPr lang="en-US" b="1" dirty="0">
                <a:solidFill>
                  <a:srgbClr val="002060"/>
                </a:solidFill>
                <a:latin typeface="Times New Roman" pitchFamily="18" charset="0"/>
                <a:cs typeface="Times New Roman" pitchFamily="18" charset="0"/>
              </a:rPr>
              <a:t> thang-</a:t>
            </a:r>
            <a:r>
              <a:rPr lang="en-US" b="1" dirty="0" err="1">
                <a:solidFill>
                  <a:srgbClr val="002060"/>
                </a:solidFill>
                <a:latin typeface="Times New Roman" pitchFamily="18" charset="0"/>
                <a:cs typeface="Times New Roman" pitchFamily="18" charset="0"/>
              </a:rPr>
              <a:t>dân</a:t>
            </a:r>
            <a:r>
              <a:rPr lang="en-US" b="1" dirty="0">
                <a:solidFill>
                  <a:srgbClr val="002060"/>
                </a:solidFill>
                <a:latin typeface="Times New Roman" pitchFamily="18" charset="0"/>
                <a:cs typeface="Times New Roman" pitchFamily="18" charset="0"/>
              </a:rPr>
              <a:t> ca </a:t>
            </a:r>
            <a:r>
              <a:rPr lang="en-US" b="1" dirty="0" err="1">
                <a:solidFill>
                  <a:srgbClr val="002060"/>
                </a:solidFill>
                <a:latin typeface="Times New Roman" pitchFamily="18" charset="0"/>
                <a:cs typeface="Times New Roman" pitchFamily="18" charset="0"/>
              </a:rPr>
              <a:t>nam</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bộ</a:t>
            </a:r>
            <a:endParaRPr lang="en-US" dirty="0">
              <a:solidFill>
                <a:srgbClr val="002060"/>
              </a:solidFill>
              <a:latin typeface="Times New Roman" pitchFamily="18" charset="0"/>
              <a:cs typeface="Times New Roman" pitchFamily="18" charset="0"/>
            </a:endParaRPr>
          </a:p>
          <a:p>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Lời</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mới</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Việt</a:t>
            </a:r>
            <a:r>
              <a:rPr lang="en-US" b="1" dirty="0">
                <a:solidFill>
                  <a:srgbClr val="002060"/>
                </a:solidFill>
                <a:latin typeface="Times New Roman" pitchFamily="18" charset="0"/>
                <a:cs typeface="Times New Roman" pitchFamily="18" charset="0"/>
              </a:rPr>
              <a:t> Anh                                                                                                                                                   </a:t>
            </a:r>
            <a:endParaRPr lang="en-US" dirty="0">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937" y="706335"/>
            <a:ext cx="1168407" cy="116840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99" y="6203212"/>
            <a:ext cx="383908" cy="307783"/>
          </a:xfrm>
          <a:prstGeom prst="rect">
            <a:avLst/>
          </a:prstGeom>
        </p:spPr>
      </p:pic>
    </p:spTree>
    <p:extLst>
      <p:ext uri="{BB962C8B-B14F-4D97-AF65-F5344CB8AC3E}">
        <p14:creationId xmlns:p14="http://schemas.microsoft.com/office/powerpoint/2010/main" val="1036739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3867" y="255316"/>
            <a:ext cx="1905330" cy="830997"/>
          </a:xfrm>
          <a:prstGeom prst="rect">
            <a:avLst/>
          </a:prstGeom>
        </p:spPr>
        <p:txBody>
          <a:bodyPr wrap="none">
            <a:spAutoFit/>
          </a:bodyPr>
          <a:lstStyle/>
          <a:p>
            <a:pPr marL="3810" lvl="0"/>
            <a:r>
              <a:rPr lang="en-US" sz="2400" b="1">
                <a:solidFill>
                  <a:srgbClr val="002060"/>
                </a:solidFill>
                <a:latin typeface="Times New Roman"/>
                <a:ea typeface="Arial"/>
              </a:rPr>
              <a:t>KHÁM PHÁ</a:t>
            </a:r>
          </a:p>
          <a:p>
            <a:pPr marL="3810" lvl="0"/>
            <a:r>
              <a:rPr lang="en-US" sz="2400" b="1">
                <a:solidFill>
                  <a:srgbClr val="002060"/>
                </a:solidFill>
                <a:latin typeface="Times New Roman"/>
                <a:ea typeface="Arial"/>
              </a:rPr>
              <a:t> </a:t>
            </a:r>
            <a:r>
              <a:rPr lang="en-US" sz="2400" b="1">
                <a:solidFill>
                  <a:srgbClr val="002060"/>
                </a:solidFill>
                <a:latin typeface="Times New Roman"/>
                <a:ea typeface="Times New Roman"/>
              </a:rPr>
              <a:t>Học bài hát.</a:t>
            </a:r>
            <a:endParaRPr lang="en-US" sz="2400">
              <a:solidFill>
                <a:srgbClr val="002060"/>
              </a:solidFill>
              <a:latin typeface="Times New Roman"/>
              <a:ea typeface="Calibri"/>
            </a:endParaRPr>
          </a:p>
        </p:txBody>
      </p:sp>
      <p:pic>
        <p:nvPicPr>
          <p:cNvPr id="4098" name="Picture 2" descr="Present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348880"/>
            <a:ext cx="2304256" cy="30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Description: Giới Thiệu Về Bản Đồ 7 Vùng Kinh Tế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687" y="1916832"/>
            <a:ext cx="2334457"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876256" y="273696"/>
            <a:ext cx="1556836" cy="369332"/>
          </a:xfrm>
          <a:prstGeom prst="rect">
            <a:avLst/>
          </a:prstGeom>
        </p:spPr>
        <p:txBody>
          <a:bodyPr wrap="none">
            <a:spAutoFit/>
          </a:bodyPr>
          <a:lstStyle/>
          <a:p>
            <a:pPr lvl="0"/>
            <a:r>
              <a:rPr lang="en-US" b="1">
                <a:solidFill>
                  <a:schemeClr val="bg1"/>
                </a:solidFill>
                <a:latin typeface="Times New Roman"/>
              </a:rPr>
              <a:t>Vùng Nam bộ</a:t>
            </a:r>
            <a:endParaRPr lang="en-US" b="1">
              <a:solidFill>
                <a:schemeClr val="bg1"/>
              </a:solidFill>
            </a:endParaRPr>
          </a:p>
        </p:txBody>
      </p:sp>
      <p:sp>
        <p:nvSpPr>
          <p:cNvPr id="7" name="Rectangle 6"/>
          <p:cNvSpPr/>
          <p:nvPr/>
        </p:nvSpPr>
        <p:spPr>
          <a:xfrm>
            <a:off x="1048779" y="1628800"/>
            <a:ext cx="2213992" cy="3539430"/>
          </a:xfrm>
          <a:prstGeom prst="rect">
            <a:avLst/>
          </a:prstGeom>
        </p:spPr>
        <p:txBody>
          <a:bodyPr wrap="square">
            <a:spAutoFit/>
          </a:bodyPr>
          <a:lstStyle/>
          <a:p>
            <a:pPr algn="just">
              <a:spcAft>
                <a:spcPts val="0"/>
              </a:spcAft>
            </a:pPr>
            <a:r>
              <a:rPr lang="en-US" sz="1600">
                <a:effectLst/>
                <a:latin typeface="Times New Roman"/>
                <a:ea typeface="Times New Roman"/>
              </a:rPr>
              <a:t>Chin Chích Chòe</a:t>
            </a:r>
            <a:r>
              <a:rPr lang="en-US" sz="1600">
                <a:solidFill>
                  <a:srgbClr val="404040"/>
                </a:solidFill>
                <a:effectLst/>
                <a:latin typeface="Times New Roman"/>
                <a:ea typeface="Calibri"/>
              </a:rPr>
              <a:t> là loài chim rất đẹp, với giọng hót véo von thánh thót…Âý thế mà chú Chích Chòe trong bài hát lại là chú chích Chòe không nghe lời mọi người, đi học không chịu đội mũ dẫn đến ốm. Bài hát Con Chim chích Chòe được viết trên nền nhạc bài Bắc Kim Thang Dân Nam bộ, được tác giả Việt Anh soạn lời.</a:t>
            </a:r>
            <a:endParaRPr lang="en-US" sz="1600">
              <a:effectLst/>
              <a:latin typeface="Times New Roman"/>
              <a:ea typeface="Calibri"/>
            </a:endParaRPr>
          </a:p>
        </p:txBody>
      </p:sp>
    </p:spTree>
    <p:extLst>
      <p:ext uri="{BB962C8B-B14F-4D97-AF65-F5344CB8AC3E}">
        <p14:creationId xmlns:p14="http://schemas.microsoft.com/office/powerpoint/2010/main" val="1139269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1920" y="-15748"/>
            <a:ext cx="2592288" cy="830997"/>
          </a:xfrm>
          <a:prstGeom prst="rect">
            <a:avLst/>
          </a:prstGeom>
          <a:noFill/>
        </p:spPr>
        <p:txBody>
          <a:bodyPr wrap="square" rtlCol="0">
            <a:spAutoFit/>
          </a:bodyPr>
          <a:lstStyle/>
          <a:p>
            <a:r>
              <a:rPr lang="en-US" sz="4800" err="1">
                <a:solidFill>
                  <a:srgbClr val="FF0000"/>
                </a:solidFill>
              </a:rPr>
              <a:t>Hát</a:t>
            </a:r>
            <a:r>
              <a:rPr lang="en-US" sz="4800">
                <a:solidFill>
                  <a:srgbClr val="FF0000"/>
                </a:solidFill>
              </a:rPr>
              <a:t> </a:t>
            </a:r>
            <a:r>
              <a:rPr lang="en-US" sz="4800" err="1">
                <a:solidFill>
                  <a:srgbClr val="FF0000"/>
                </a:solidFill>
              </a:rPr>
              <a:t>mẫu</a:t>
            </a:r>
            <a:endParaRPr lang="en-US" sz="4800">
              <a:solidFill>
                <a:srgbClr val="FF0000"/>
              </a:solidFill>
            </a:endParaRPr>
          </a:p>
        </p:txBody>
      </p:sp>
      <p:pic>
        <p:nvPicPr>
          <p:cNvPr id="3" name="NGHE MAU CON CHIM CHICH CHO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06" y="-31496"/>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44441" y="6521237"/>
            <a:ext cx="420054" cy="336761"/>
          </a:xfrm>
          <a:prstGeom prst="rect">
            <a:avLst/>
          </a:prstGeom>
        </p:spPr>
      </p:pic>
      <p:pic>
        <p:nvPicPr>
          <p:cNvPr id="2" name="BAC KIM THA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34841" y="-15748"/>
            <a:ext cx="609600" cy="609600"/>
          </a:xfrm>
          <a:prstGeom prst="rect">
            <a:avLst/>
          </a:prstGeom>
        </p:spPr>
      </p:pic>
    </p:spTree>
    <p:extLst>
      <p:ext uri="{BB962C8B-B14F-4D97-AF65-F5344CB8AC3E}">
        <p14:creationId xmlns:p14="http://schemas.microsoft.com/office/powerpoint/2010/main" val="717498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19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0530" y="3061201"/>
            <a:ext cx="3635804" cy="1107996"/>
          </a:xfrm>
          <a:prstGeom prst="rect">
            <a:avLst/>
          </a:prstGeom>
        </p:spPr>
        <p:txBody>
          <a:bodyPr wrap="none">
            <a:spAutoFit/>
          </a:bodyPr>
          <a:lstStyle/>
          <a:p>
            <a:r>
              <a:rPr lang="en-US" sz="6600" b="1" dirty="0" err="1">
                <a:solidFill>
                  <a:srgbClr val="002060"/>
                </a:solidFill>
              </a:rPr>
              <a:t>Đọc</a:t>
            </a:r>
            <a:r>
              <a:rPr lang="en-US" sz="6600" b="1" dirty="0">
                <a:solidFill>
                  <a:srgbClr val="002060"/>
                </a:solidFill>
              </a:rPr>
              <a:t> </a:t>
            </a:r>
            <a:r>
              <a:rPr lang="en-US" sz="6600" b="1" dirty="0" err="1">
                <a:solidFill>
                  <a:srgbClr val="002060"/>
                </a:solidFill>
              </a:rPr>
              <a:t>lời</a:t>
            </a:r>
            <a:r>
              <a:rPr lang="en-US" sz="6600" b="1" dirty="0">
                <a:solidFill>
                  <a:srgbClr val="002060"/>
                </a:solidFill>
              </a:rPr>
              <a:t> ca</a:t>
            </a:r>
          </a:p>
        </p:txBody>
      </p:sp>
      <p:sp>
        <p:nvSpPr>
          <p:cNvPr id="4" name="Rectangle 3"/>
          <p:cNvSpPr/>
          <p:nvPr/>
        </p:nvSpPr>
        <p:spPr>
          <a:xfrm>
            <a:off x="484384" y="14213"/>
            <a:ext cx="8408096" cy="3046988"/>
          </a:xfrm>
          <a:prstGeom prst="rect">
            <a:avLst/>
          </a:prstGeom>
        </p:spPr>
        <p:txBody>
          <a:bodyPr wrap="square">
            <a:spAutoFit/>
          </a:bodyPr>
          <a:lstStyle/>
          <a:p>
            <a:r>
              <a:rPr lang="en-US" sz="3200" i="1" dirty="0" err="1">
                <a:solidFill>
                  <a:srgbClr val="FF0000"/>
                </a:solidFill>
                <a:effectLst/>
                <a:latin typeface="Times New Roman"/>
                <a:ea typeface="Calibri"/>
              </a:rPr>
              <a:t>Câu</a:t>
            </a:r>
            <a:r>
              <a:rPr lang="en-US" sz="3200" i="1" dirty="0">
                <a:solidFill>
                  <a:srgbClr val="FF0000"/>
                </a:solidFill>
                <a:effectLst/>
                <a:latin typeface="Times New Roman"/>
                <a:ea typeface="Calibri"/>
              </a:rPr>
              <a:t> 1: </a:t>
            </a:r>
            <a:r>
              <a:rPr lang="en-US" sz="3200" i="1" dirty="0" err="1">
                <a:solidFill>
                  <a:srgbClr val="FF0000"/>
                </a:solidFill>
                <a:effectLst/>
                <a:latin typeface="Times New Roman"/>
                <a:ea typeface="Calibri"/>
              </a:rPr>
              <a:t>Có</a:t>
            </a:r>
            <a:r>
              <a:rPr lang="en-US" sz="3200" i="1" dirty="0">
                <a:solidFill>
                  <a:srgbClr val="FF0000"/>
                </a:solidFill>
                <a:effectLst/>
                <a:latin typeface="Times New Roman"/>
                <a:ea typeface="Calibri"/>
              </a:rPr>
              <a:t> con </a:t>
            </a:r>
            <a:r>
              <a:rPr lang="en-US" sz="3200" i="1" dirty="0" err="1">
                <a:solidFill>
                  <a:srgbClr val="FF0000"/>
                </a:solidFill>
                <a:effectLst/>
                <a:latin typeface="Times New Roman"/>
                <a:ea typeface="Calibri"/>
              </a:rPr>
              <a:t>chim</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là</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chim</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chích</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choè</a:t>
            </a:r>
            <a:br>
              <a:rPr lang="en-US" sz="3200" i="1" dirty="0">
                <a:solidFill>
                  <a:srgbClr val="FF0000"/>
                </a:solidFill>
                <a:effectLst/>
                <a:latin typeface="Times New Roman"/>
                <a:ea typeface="Calibri"/>
              </a:rPr>
            </a:br>
            <a:r>
              <a:rPr lang="en-US" sz="3200" i="1" dirty="0" err="1">
                <a:solidFill>
                  <a:srgbClr val="FF0000"/>
                </a:solidFill>
                <a:effectLst/>
                <a:latin typeface="Times New Roman"/>
                <a:ea typeface="Calibri"/>
              </a:rPr>
              <a:t>Câu</a:t>
            </a:r>
            <a:r>
              <a:rPr lang="en-US" sz="3200" i="1" dirty="0">
                <a:solidFill>
                  <a:srgbClr val="FF0000"/>
                </a:solidFill>
                <a:effectLst/>
                <a:latin typeface="Times New Roman"/>
                <a:ea typeface="Calibri"/>
              </a:rPr>
              <a:t> 2: </a:t>
            </a:r>
            <a:r>
              <a:rPr lang="en-US" sz="3200" i="1" dirty="0" err="1">
                <a:solidFill>
                  <a:srgbClr val="FF0000"/>
                </a:solidFill>
                <a:effectLst/>
                <a:latin typeface="Times New Roman"/>
                <a:ea typeface="Calibri"/>
              </a:rPr>
              <a:t>Trưa</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nắng</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hè</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mà</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đi</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đến</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trường</a:t>
            </a:r>
            <a:br>
              <a:rPr lang="en-US" sz="3200" i="1" dirty="0">
                <a:solidFill>
                  <a:srgbClr val="FF0000"/>
                </a:solidFill>
                <a:effectLst/>
                <a:latin typeface="Times New Roman"/>
                <a:ea typeface="Calibri"/>
              </a:rPr>
            </a:br>
            <a:r>
              <a:rPr lang="en-US" sz="3200" i="1" dirty="0" err="1">
                <a:solidFill>
                  <a:srgbClr val="FF0000"/>
                </a:solidFill>
                <a:effectLst/>
                <a:latin typeface="Times New Roman"/>
                <a:ea typeface="Calibri"/>
              </a:rPr>
              <a:t>Câu</a:t>
            </a:r>
            <a:r>
              <a:rPr lang="en-US" sz="3200" i="1" dirty="0">
                <a:solidFill>
                  <a:srgbClr val="FF0000"/>
                </a:solidFill>
                <a:effectLst/>
                <a:latin typeface="Times New Roman"/>
                <a:ea typeface="Calibri"/>
              </a:rPr>
              <a:t> 3: </a:t>
            </a:r>
            <a:r>
              <a:rPr lang="en-US" sz="3200" i="1" dirty="0" err="1">
                <a:solidFill>
                  <a:srgbClr val="FF0000"/>
                </a:solidFill>
                <a:effectLst/>
                <a:latin typeface="Times New Roman"/>
                <a:ea typeface="Calibri"/>
              </a:rPr>
              <a:t>Ấy</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thế</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mà</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không</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chịu</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đội</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mũ</a:t>
            </a:r>
            <a:br>
              <a:rPr lang="en-US" sz="3200" i="1" dirty="0">
                <a:solidFill>
                  <a:srgbClr val="FF0000"/>
                </a:solidFill>
                <a:effectLst/>
                <a:latin typeface="Times New Roman"/>
                <a:ea typeface="Calibri"/>
              </a:rPr>
            </a:br>
            <a:r>
              <a:rPr lang="en-US" sz="3200" i="1" dirty="0" err="1">
                <a:solidFill>
                  <a:srgbClr val="FF0000"/>
                </a:solidFill>
                <a:effectLst/>
                <a:latin typeface="Times New Roman"/>
                <a:ea typeface="Calibri"/>
              </a:rPr>
              <a:t>Câu</a:t>
            </a:r>
            <a:r>
              <a:rPr lang="en-US" sz="3200" i="1" dirty="0">
                <a:solidFill>
                  <a:srgbClr val="FF0000"/>
                </a:solidFill>
                <a:effectLst/>
                <a:latin typeface="Times New Roman"/>
                <a:ea typeface="Calibri"/>
              </a:rPr>
              <a:t> 4: </a:t>
            </a:r>
            <a:r>
              <a:rPr lang="en-US" sz="3200" i="1" dirty="0" err="1">
                <a:solidFill>
                  <a:srgbClr val="FF0000"/>
                </a:solidFill>
                <a:effectLst/>
                <a:latin typeface="Times New Roman"/>
                <a:ea typeface="Calibri"/>
              </a:rPr>
              <a:t>Tối</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đến</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mới</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về</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nhà</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nằm</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rên</a:t>
            </a:r>
            <a:r>
              <a:rPr lang="en-US" sz="3200" i="1" dirty="0">
                <a:solidFill>
                  <a:srgbClr val="FF0000"/>
                </a:solidFill>
                <a:effectLst/>
                <a:latin typeface="Times New Roman"/>
                <a:ea typeface="Calibri"/>
              </a:rPr>
              <a:t>...</a:t>
            </a:r>
            <a:br>
              <a:rPr lang="en-US" sz="3200" i="1" dirty="0">
                <a:solidFill>
                  <a:srgbClr val="FF0000"/>
                </a:solidFill>
                <a:effectLst/>
                <a:latin typeface="Times New Roman"/>
                <a:ea typeface="Calibri"/>
              </a:rPr>
            </a:br>
            <a:r>
              <a:rPr lang="en-US" sz="3200" i="1" dirty="0" err="1">
                <a:solidFill>
                  <a:srgbClr val="FF0000"/>
                </a:solidFill>
                <a:effectLst/>
                <a:latin typeface="Times New Roman"/>
                <a:ea typeface="Calibri"/>
              </a:rPr>
              <a:t>Câu</a:t>
            </a:r>
            <a:r>
              <a:rPr lang="en-US" sz="3200" i="1" dirty="0">
                <a:solidFill>
                  <a:srgbClr val="FF0000"/>
                </a:solidFill>
                <a:effectLst/>
                <a:latin typeface="Times New Roman"/>
                <a:ea typeface="Calibri"/>
              </a:rPr>
              <a:t> 5: </a:t>
            </a:r>
            <a:r>
              <a:rPr lang="en-US" sz="3200" i="1" dirty="0" err="1">
                <a:solidFill>
                  <a:srgbClr val="FF0000"/>
                </a:solidFill>
                <a:effectLst/>
                <a:latin typeface="Times New Roman"/>
                <a:ea typeface="Calibri"/>
              </a:rPr>
              <a:t>Ôi</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ôi</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ôi</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đau</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quá</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nhức</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cả</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đầu</a:t>
            </a:r>
            <a:br>
              <a:rPr lang="en-US" sz="3200" i="1" dirty="0">
                <a:solidFill>
                  <a:srgbClr val="FF0000"/>
                </a:solidFill>
                <a:effectLst/>
                <a:latin typeface="Times New Roman"/>
                <a:ea typeface="Calibri"/>
              </a:rPr>
            </a:br>
            <a:r>
              <a:rPr lang="en-US" sz="3200" i="1" dirty="0" err="1">
                <a:solidFill>
                  <a:srgbClr val="FF0000"/>
                </a:solidFill>
                <a:effectLst/>
                <a:latin typeface="Times New Roman"/>
                <a:ea typeface="Calibri"/>
              </a:rPr>
              <a:t>Câu</a:t>
            </a:r>
            <a:r>
              <a:rPr lang="en-US" sz="3200" i="1" dirty="0">
                <a:solidFill>
                  <a:srgbClr val="FF0000"/>
                </a:solidFill>
                <a:effectLst/>
                <a:latin typeface="Times New Roman"/>
                <a:ea typeface="Calibri"/>
              </a:rPr>
              <a:t> 6: </a:t>
            </a:r>
            <a:r>
              <a:rPr lang="en-US" sz="3200" i="1" dirty="0" err="1">
                <a:solidFill>
                  <a:srgbClr val="FF0000"/>
                </a:solidFill>
                <a:effectLst/>
                <a:latin typeface="Times New Roman"/>
                <a:ea typeface="Calibri"/>
              </a:rPr>
              <a:t>Chích</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choè</a:t>
            </a:r>
            <a:r>
              <a:rPr lang="en-US" sz="3200" i="1" dirty="0">
                <a:solidFill>
                  <a:srgbClr val="FF0000"/>
                </a:solidFill>
                <a:effectLst/>
                <a:latin typeface="Times New Roman"/>
                <a:ea typeface="Calibri"/>
              </a:rPr>
              <a:t> ta </a:t>
            </a:r>
            <a:r>
              <a:rPr lang="en-US" sz="3200" i="1" dirty="0" err="1">
                <a:solidFill>
                  <a:srgbClr val="FF0000"/>
                </a:solidFill>
                <a:effectLst/>
                <a:latin typeface="Times New Roman"/>
                <a:ea typeface="Calibri"/>
              </a:rPr>
              <a:t>cảm</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liền</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suốt</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ba</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ngày</a:t>
            </a:r>
            <a:r>
              <a:rPr lang="en-US" sz="3200" i="1" dirty="0">
                <a:solidFill>
                  <a:srgbClr val="FF0000"/>
                </a:solidFill>
                <a:effectLst/>
                <a:latin typeface="Times New Roman"/>
                <a:ea typeface="Calibri"/>
              </a:rPr>
              <a:t> </a:t>
            </a:r>
            <a:r>
              <a:rPr lang="en-US" sz="3200" i="1" dirty="0" err="1">
                <a:solidFill>
                  <a:srgbClr val="FF0000"/>
                </a:solidFill>
                <a:effectLst/>
                <a:latin typeface="Times New Roman"/>
                <a:ea typeface="Calibri"/>
              </a:rPr>
              <a:t>đêm</a:t>
            </a:r>
            <a:r>
              <a:rPr lang="en-US" sz="2800" i="1" dirty="0">
                <a:solidFill>
                  <a:srgbClr val="FF0000"/>
                </a:solidFill>
                <a:effectLst/>
                <a:latin typeface="Times New Roman"/>
                <a:ea typeface="Calibri"/>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2625502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2852936"/>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292624" y="404664"/>
            <a:ext cx="4176464" cy="1200329"/>
          </a:xfrm>
          <a:prstGeom prst="rect">
            <a:avLst/>
          </a:prstGeom>
          <a:noFill/>
        </p:spPr>
        <p:txBody>
          <a:bodyPr wrap="square" rtlCol="0">
            <a:spAutoFit/>
          </a:bodyPr>
          <a:lstStyle/>
          <a:p>
            <a:r>
              <a:rPr lang="en-US" sz="7200" b="1" err="1">
                <a:solidFill>
                  <a:srgbClr val="002060"/>
                </a:solidFill>
              </a:rPr>
              <a:t>Dạy</a:t>
            </a:r>
            <a:r>
              <a:rPr lang="en-US" sz="7200" b="1">
                <a:solidFill>
                  <a:srgbClr val="002060"/>
                </a:solidFill>
              </a:rPr>
              <a:t> </a:t>
            </a:r>
            <a:r>
              <a:rPr lang="en-US" sz="7200" b="1" err="1">
                <a:solidFill>
                  <a:srgbClr val="002060"/>
                </a:solidFill>
              </a:rPr>
              <a:t>hát</a:t>
            </a:r>
            <a:endParaRPr lang="en-US" sz="7200" b="1">
              <a:solidFill>
                <a:srgbClr val="002060"/>
              </a:solidFill>
            </a:endParaRPr>
          </a:p>
        </p:txBody>
      </p:sp>
      <p:sp>
        <p:nvSpPr>
          <p:cNvPr id="3" name="Rectangle 2"/>
          <p:cNvSpPr/>
          <p:nvPr/>
        </p:nvSpPr>
        <p:spPr>
          <a:xfrm>
            <a:off x="940097" y="4221088"/>
            <a:ext cx="8208912" cy="769441"/>
          </a:xfrm>
          <a:prstGeom prst="rect">
            <a:avLst/>
          </a:prstGeom>
        </p:spPr>
        <p:txBody>
          <a:bodyPr wrap="square">
            <a:spAutoFit/>
          </a:bodyPr>
          <a:lstStyle/>
          <a:p>
            <a:r>
              <a:rPr lang="en-US" sz="4400" i="1">
                <a:solidFill>
                  <a:srgbClr val="FF0000"/>
                </a:solidFill>
                <a:latin typeface="Times New Roman"/>
                <a:ea typeface="Calibri"/>
              </a:rPr>
              <a:t>Có con chim là chim chích choè</a:t>
            </a:r>
            <a:endParaRPr lang="en-US" sz="4400"/>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597279"/>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787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225"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1043608" y="2765196"/>
            <a:ext cx="7272808" cy="1446550"/>
          </a:xfrm>
          <a:prstGeom prst="rect">
            <a:avLst/>
          </a:prstGeom>
        </p:spPr>
        <p:txBody>
          <a:bodyPr wrap="square">
            <a:spAutoFit/>
          </a:bodyPr>
          <a:lstStyle/>
          <a:p>
            <a:r>
              <a:rPr lang="en-US" sz="4400" i="1">
                <a:solidFill>
                  <a:srgbClr val="FF0000"/>
                </a:solidFill>
                <a:latin typeface="Times New Roman"/>
                <a:ea typeface="Calibri"/>
              </a:rPr>
              <a:t>Trưa nắng hè mà đi đến trường</a:t>
            </a:r>
            <a:br>
              <a:rPr lang="en-US" sz="4400" i="1">
                <a:solidFill>
                  <a:srgbClr val="FF0000"/>
                </a:solidFill>
                <a:latin typeface="Times New Roman"/>
                <a:ea typeface="Calibri"/>
              </a:rPr>
            </a:br>
            <a:endParaRPr lang="en-US" sz="4400"/>
          </a:p>
        </p:txBody>
      </p:sp>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5212" y="4077072"/>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9571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53866" y="404664"/>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3</a:t>
            </a:r>
          </a:p>
        </p:txBody>
      </p:sp>
      <p:sp>
        <p:nvSpPr>
          <p:cNvPr id="4" name="Rectangle 3"/>
          <p:cNvSpPr/>
          <p:nvPr/>
        </p:nvSpPr>
        <p:spPr>
          <a:xfrm>
            <a:off x="1259632" y="2869174"/>
            <a:ext cx="6912768" cy="769441"/>
          </a:xfrm>
          <a:prstGeom prst="rect">
            <a:avLst/>
          </a:prstGeom>
        </p:spPr>
        <p:txBody>
          <a:bodyPr wrap="square">
            <a:spAutoFit/>
          </a:bodyPr>
          <a:lstStyle/>
          <a:p>
            <a:r>
              <a:rPr lang="en-US" sz="4400" i="1">
                <a:solidFill>
                  <a:srgbClr val="FF0000"/>
                </a:solidFill>
                <a:latin typeface="Times New Roman"/>
                <a:ea typeface="Calibri"/>
              </a:rPr>
              <a:t>Ấy thế mà không chịu đội mũ</a:t>
            </a:r>
            <a:endParaRPr lang="en-US" sz="4400"/>
          </a:p>
        </p:txBody>
      </p:sp>
      <p:pic>
        <p:nvPicPr>
          <p:cNvPr id="7"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4005064"/>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3235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1880" y="332656"/>
            <a:ext cx="2300630" cy="1200329"/>
          </a:xfrm>
          <a:prstGeom prst="rect">
            <a:avLst/>
          </a:prstGeom>
        </p:spPr>
        <p:txBody>
          <a:bodyPr wrap="none">
            <a:spAutoFit/>
          </a:bodyPr>
          <a:lstStyle/>
          <a:p>
            <a:r>
              <a:rPr lang="en-US" sz="7200" b="1" err="1">
                <a:solidFill>
                  <a:srgbClr val="0070C0"/>
                </a:solidFill>
              </a:rPr>
              <a:t>Câu</a:t>
            </a:r>
            <a:r>
              <a:rPr lang="en-US" sz="7200" b="1">
                <a:solidFill>
                  <a:srgbClr val="0070C0"/>
                </a:solidFill>
              </a:rPr>
              <a:t> 4</a:t>
            </a:r>
          </a:p>
        </p:txBody>
      </p:sp>
      <p:sp>
        <p:nvSpPr>
          <p:cNvPr id="3" name="Rectangle 2"/>
          <p:cNvSpPr/>
          <p:nvPr/>
        </p:nvSpPr>
        <p:spPr>
          <a:xfrm>
            <a:off x="1043608" y="2747629"/>
            <a:ext cx="7488832" cy="1569660"/>
          </a:xfrm>
          <a:prstGeom prst="rect">
            <a:avLst/>
          </a:prstGeom>
        </p:spPr>
        <p:txBody>
          <a:bodyPr wrap="square">
            <a:spAutoFit/>
          </a:bodyPr>
          <a:lstStyle/>
          <a:p>
            <a:r>
              <a:rPr lang="en-US" sz="4800" i="1">
                <a:solidFill>
                  <a:srgbClr val="FF0000"/>
                </a:solidFill>
                <a:latin typeface="Times New Roman"/>
                <a:ea typeface="Calibri"/>
              </a:rPr>
              <a:t>Tối đến mới về nhà nằm rên</a:t>
            </a:r>
            <a:br>
              <a:rPr lang="en-US" sz="4800" i="1">
                <a:solidFill>
                  <a:srgbClr val="FF0000"/>
                </a:solidFill>
                <a:latin typeface="Times New Roman"/>
                <a:ea typeface="Calibri"/>
              </a:rPr>
            </a:br>
            <a:endParaRPr lang="en-US" sz="4800"/>
          </a:p>
        </p:txBody>
      </p:sp>
      <p:pic>
        <p:nvPicPr>
          <p:cNvPr id="6"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86554"/>
            <a:ext cx="609600" cy="609600"/>
          </a:xfrm>
          <a:prstGeom prst="rect">
            <a:avLst/>
          </a:prstGeom>
        </p:spPr>
      </p:pic>
    </p:spTree>
    <p:extLst>
      <p:ext uri="{BB962C8B-B14F-4D97-AF65-F5344CB8AC3E}">
        <p14:creationId xmlns:p14="http://schemas.microsoft.com/office/powerpoint/2010/main" val="267043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2603</TotalTime>
  <Words>412</Words>
  <Application>Microsoft Macintosh PowerPoint</Application>
  <PresentationFormat>On-screen Show (4:3)</PresentationFormat>
  <Paragraphs>42</Paragraphs>
  <Slides>17</Slides>
  <Notes>0</Notes>
  <HiddenSlides>0</HiddenSlides>
  <MMClips>14</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17</vt:i4>
      </vt:variant>
    </vt:vector>
  </HeadingPairs>
  <TitlesOfParts>
    <vt:vector size="23"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Microsoft Office User</cp:lastModifiedBy>
  <cp:revision>37</cp:revision>
  <dcterms:created xsi:type="dcterms:W3CDTF">2021-06-17T04:40:15Z</dcterms:created>
  <dcterms:modified xsi:type="dcterms:W3CDTF">2022-10-20T02:10:41Z</dcterms:modified>
</cp:coreProperties>
</file>