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87" r:id="rId3"/>
    <p:sldId id="499" r:id="rId4"/>
    <p:sldId id="500" r:id="rId5"/>
    <p:sldId id="497" r:id="rId6"/>
    <p:sldId id="498" r:id="rId7"/>
    <p:sldId id="495" r:id="rId8"/>
    <p:sldId id="496" r:id="rId9"/>
    <p:sldId id="494" r:id="rId10"/>
    <p:sldId id="493" r:id="rId11"/>
    <p:sldId id="492" r:id="rId12"/>
    <p:sldId id="501" r:id="rId13"/>
    <p:sldId id="503" r:id="rId14"/>
    <p:sldId id="502" r:id="rId15"/>
    <p:sldId id="491" r:id="rId16"/>
    <p:sldId id="505" r:id="rId17"/>
    <p:sldId id="506" r:id="rId18"/>
    <p:sldId id="50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7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0" y="0"/>
            <a:ext cx="9151247" cy="6858000"/>
          </a:xfrm>
          <a:prstGeom prst="rect">
            <a:avLst/>
          </a:prstGeom>
        </p:spPr>
      </p:pic>
      <p:sp>
        <p:nvSpPr>
          <p:cNvPr id="4" name="Google Shape;487;p33">
            <a:extLst>
              <a:ext uri="{FF2B5EF4-FFF2-40B4-BE49-F238E27FC236}">
                <a16:creationId xmlns:a16="http://schemas.microsoft.com/office/drawing/2014/main" id="{EEA570EC-D19D-4070-8C8B-B52867E15B3D}"/>
              </a:ext>
            </a:extLst>
          </p:cNvPr>
          <p:cNvSpPr txBox="1">
            <a:spLocks/>
          </p:cNvSpPr>
          <p:nvPr/>
        </p:nvSpPr>
        <p:spPr>
          <a:xfrm>
            <a:off x="1004773" y="416673"/>
            <a:ext cx="7127203" cy="66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 defTabSz="457200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PHÒNG GIÁO DỤC ĐÀO TẠO QUẬN LONG BIÊN </a:t>
            </a:r>
          </a:p>
        </p:txBody>
      </p:sp>
      <p:sp>
        <p:nvSpPr>
          <p:cNvPr id="5" name="TextBox 26">
            <a:extLst>
              <a:ext uri="{FF2B5EF4-FFF2-40B4-BE49-F238E27FC236}">
                <a16:creationId xmlns:a16="http://schemas.microsoft.com/office/drawing/2014/main" id="{9EFA08E0-A4BC-46FC-B575-7450B8CD0F29}"/>
              </a:ext>
            </a:extLst>
          </p:cNvPr>
          <p:cNvSpPr txBox="1"/>
          <p:nvPr/>
        </p:nvSpPr>
        <p:spPr>
          <a:xfrm>
            <a:off x="244868" y="2045064"/>
            <a:ext cx="88991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44546A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72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1</a:t>
            </a:r>
          </a:p>
          <a:p>
            <a:pPr algn="ctr"/>
            <a:r>
              <a:rPr lang="en-US" altLang="zh-CN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TUẦN 30</a:t>
            </a:r>
            <a:endParaRPr lang="en-US" altLang="zh-CN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02" y="485816"/>
            <a:ext cx="7544946" cy="639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97" y="1274168"/>
            <a:ext cx="7501951" cy="443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55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96" y="244995"/>
            <a:ext cx="4109149" cy="2883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481" y="3214906"/>
            <a:ext cx="4866724" cy="342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9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57248"/>
            <a:ext cx="9144001" cy="5143502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3A186908-7721-40F4-94F7-2227043DA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44" y="1905842"/>
            <a:ext cx="7850776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963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alt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US" altLang="en-US" sz="4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963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963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KIẾN TẠO KIẾN THỨC – KĨ NĂNG</a:t>
            </a:r>
            <a:endParaRPr lang="en-US" altLang="en-US" sz="4000" b="1" dirty="0">
              <a:solidFill>
                <a:srgbClr val="002060"/>
              </a:solidFill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9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75" y="143691"/>
            <a:ext cx="4495287" cy="2854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144" y="143691"/>
            <a:ext cx="3810229" cy="2854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157" r="15110"/>
          <a:stretch/>
        </p:blipFill>
        <p:spPr>
          <a:xfrm>
            <a:off x="3775166" y="3194142"/>
            <a:ext cx="5107578" cy="3346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75" y="3194142"/>
            <a:ext cx="3346144" cy="334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2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57248"/>
            <a:ext cx="9144001" cy="5143502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3A186908-7721-40F4-94F7-2227043DA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44" y="1905842"/>
            <a:ext cx="7850776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963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  <a:r>
              <a:rPr lang="en-US" alt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963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963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206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LUYỆN TẬP – SÁNG TẠO</a:t>
            </a:r>
            <a:endParaRPr lang="en-US" altLang="en-US" sz="4000" b="1" dirty="0">
              <a:solidFill>
                <a:srgbClr val="002060"/>
              </a:solidFill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87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75" y="675457"/>
            <a:ext cx="1585376" cy="12440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0879" y="853944"/>
            <a:ext cx="6315893" cy="1383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Con </a:t>
            </a:r>
            <a:r>
              <a:rPr lang="en-US" sz="3200" b="1" dirty="0" err="1" smtClean="0">
                <a:solidFill>
                  <a:srgbClr val="002060"/>
                </a:solidFill>
              </a:rPr>
              <a:t>hãy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vẽ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bức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tranh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thể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hiện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chủ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đề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</a:rPr>
              <a:t>Em</a:t>
            </a:r>
            <a:r>
              <a:rPr lang="en-US" sz="3200" b="1" i="1" dirty="0" smtClean="0">
                <a:solidFill>
                  <a:srgbClr val="002060"/>
                </a:solidFill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</a:rPr>
              <a:t>là</a:t>
            </a:r>
            <a:r>
              <a:rPr lang="en-US" sz="3200" b="1" i="1" dirty="0" smtClean="0">
                <a:solidFill>
                  <a:srgbClr val="002060"/>
                </a:solidFill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</a:rPr>
              <a:t>học</a:t>
            </a:r>
            <a:r>
              <a:rPr lang="en-US" sz="3200" b="1" i="1" dirty="0" smtClean="0">
                <a:solidFill>
                  <a:srgbClr val="002060"/>
                </a:solidFill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</a:rPr>
              <a:t>sinh</a:t>
            </a:r>
            <a:r>
              <a:rPr lang="en-US" sz="3200" b="1" i="1" dirty="0" smtClean="0">
                <a:solidFill>
                  <a:srgbClr val="002060"/>
                </a:solidFill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</a:rPr>
              <a:t>lớp</a:t>
            </a:r>
            <a:r>
              <a:rPr lang="en-US" sz="3200" b="1" i="1" dirty="0" smtClean="0">
                <a:solidFill>
                  <a:srgbClr val="002060"/>
                </a:solidFill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</a:rPr>
              <a:t>Một</a:t>
            </a:r>
            <a:endParaRPr lang="en-US" sz="3200" b="1" i="1" dirty="0">
              <a:solidFill>
                <a:srgbClr val="00206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684346"/>
              </p:ext>
            </p:extLst>
          </p:nvPr>
        </p:nvGraphicFramePr>
        <p:xfrm>
          <a:off x="505075" y="2352962"/>
          <a:ext cx="8181697" cy="3642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81697">
                  <a:extLst>
                    <a:ext uri="{9D8B030D-6E8A-4147-A177-3AD203B41FA5}">
                      <a16:colId xmlns:a16="http://schemas.microsoft.com/office/drawing/2014/main" val="1857597035"/>
                    </a:ext>
                  </a:extLst>
                </a:gridCol>
              </a:tblGrid>
              <a:tr h="5858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/>
                        <a:t>Câu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hỏi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gợi</a:t>
                      </a:r>
                      <a:r>
                        <a:rPr lang="en-US" sz="2800" b="1" baseline="0" dirty="0" smtClean="0"/>
                        <a:t> ý</a:t>
                      </a:r>
                      <a:endParaRPr lang="en-US" sz="28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411961"/>
                  </a:ext>
                </a:extLst>
              </a:tr>
              <a:tr h="1068387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Những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cảnh</a:t>
                      </a:r>
                      <a:r>
                        <a:rPr lang="en-US" sz="2800" baseline="0" dirty="0" smtClean="0"/>
                        <a:t>, </a:t>
                      </a:r>
                      <a:r>
                        <a:rPr lang="en-US" sz="2800" baseline="0" dirty="0" err="1" smtClean="0"/>
                        <a:t>vật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nào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được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thể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hiện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nhiều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nhất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trong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sản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phẩm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đã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thực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hiện</a:t>
                      </a:r>
                      <a:r>
                        <a:rPr lang="en-US" sz="2800" baseline="0" dirty="0" smtClean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824446"/>
                  </a:ext>
                </a:extLst>
              </a:tr>
              <a:tr h="6136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/>
                        <a:t>Hoạt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động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nào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được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thể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hiện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trong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các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sản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phẩm</a:t>
                      </a:r>
                      <a:r>
                        <a:rPr lang="en-US" sz="2800" baseline="0" dirty="0" smtClean="0"/>
                        <a:t>?</a:t>
                      </a:r>
                      <a:endParaRPr lang="en-US" sz="2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696623"/>
                  </a:ext>
                </a:extLst>
              </a:tr>
              <a:tr h="687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Ai </a:t>
                      </a:r>
                      <a:r>
                        <a:rPr lang="en-US" sz="2800" dirty="0" err="1" smtClean="0"/>
                        <a:t>được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thể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hiện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nhiều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nhất</a:t>
                      </a:r>
                      <a:r>
                        <a:rPr lang="en-US" sz="2800" baseline="0" dirty="0" smtClean="0"/>
                        <a:t>?</a:t>
                      </a:r>
                      <a:endParaRPr lang="en-US" sz="2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21116"/>
                  </a:ext>
                </a:extLst>
              </a:tr>
              <a:tr h="687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185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849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68" y="1202243"/>
            <a:ext cx="8669264" cy="44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E7CF20-B68B-496E-80BC-D2341D251F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083"/>
          <a:stretch/>
        </p:blipFill>
        <p:spPr>
          <a:xfrm>
            <a:off x="1889724" y="2288242"/>
            <a:ext cx="6005648" cy="6744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0EE7DD-47E6-4BD0-B34F-1EBE4B2BB072}"/>
              </a:ext>
            </a:extLst>
          </p:cNvPr>
          <p:cNvSpPr txBox="1"/>
          <p:nvPr/>
        </p:nvSpPr>
        <p:spPr>
          <a:xfrm>
            <a:off x="2302939" y="3297397"/>
            <a:ext cx="5179218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0" fontAlgn="base" hangingPunct="0">
              <a:lnSpc>
                <a:spcPts val="3233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88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Em hãy chia sẻ ý tưởng của mình </a:t>
            </a:r>
            <a:r>
              <a:rPr lang="en-US" sz="2488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với</a:t>
            </a:r>
            <a:r>
              <a:rPr lang="en-US" sz="2488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sz="2488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thầy</a:t>
            </a:r>
            <a:r>
              <a:rPr lang="en-US" sz="2488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sz="2488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cô</a:t>
            </a:r>
            <a:r>
              <a:rPr lang="en-US" sz="2488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lang="en-US" sz="2488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bạn</a:t>
            </a:r>
            <a:r>
              <a:rPr lang="en-US" sz="2488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sz="2488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bè</a:t>
            </a:r>
            <a:r>
              <a:rPr lang="en-US" sz="2488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!</a:t>
            </a:r>
            <a:endParaRPr lang="en-US" sz="2488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528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326" y="1358537"/>
            <a:ext cx="80728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Showcard Gothic" panose="04020904020102020604" pitchFamily="82" charset="0"/>
              </a:rPr>
              <a:t>DẶN DÒ</a:t>
            </a:r>
          </a:p>
          <a:p>
            <a:pPr algn="ctr"/>
            <a:endParaRPr lang="en-US" sz="2800" dirty="0" smtClean="0">
              <a:solidFill>
                <a:srgbClr val="FF0000"/>
              </a:solidFill>
              <a:latin typeface="Showcard Gothic" panose="04020904020102020604" pitchFamily="82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Hoàn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thành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tập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nộp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cho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Chuẩn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bị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đồ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dùng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tập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cho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tiết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sau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69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57250"/>
            <a:ext cx="9184822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912" y="2715004"/>
            <a:ext cx="5405850" cy="206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4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56" y="462058"/>
            <a:ext cx="7975037" cy="19937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56" y="2722538"/>
            <a:ext cx="7968706" cy="251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6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414C6B-C91F-479F-97E8-30605C70AC8F}"/>
              </a:ext>
            </a:extLst>
          </p:cNvPr>
          <p:cNvSpPr txBox="1"/>
          <p:nvPr/>
        </p:nvSpPr>
        <p:spPr>
          <a:xfrm>
            <a:off x="2198131" y="1229419"/>
            <a:ext cx="47549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61751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5438D1-CE74-4FAF-A52E-AF10CA70074C}"/>
              </a:ext>
            </a:extLst>
          </p:cNvPr>
          <p:cNvSpPr txBox="1"/>
          <p:nvPr/>
        </p:nvSpPr>
        <p:spPr>
          <a:xfrm>
            <a:off x="388347" y="2274172"/>
            <a:ext cx="82331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Sách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mĩ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thuật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A4,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bút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bút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chì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tẩy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……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669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57248"/>
            <a:ext cx="9144001" cy="5143502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3A186908-7721-40F4-94F7-2227043DA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4815" y="1905842"/>
            <a:ext cx="4412555" cy="22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963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  <a:p>
            <a:pPr algn="ctr" defTabSz="4963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963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00206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963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91" y="538536"/>
            <a:ext cx="1448002" cy="1333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984" y="1205379"/>
            <a:ext cx="7014963" cy="678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629" y="2656328"/>
            <a:ext cx="4192445" cy="2784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13" y="2656328"/>
            <a:ext cx="4340338" cy="278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59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38" y="643049"/>
            <a:ext cx="4092613" cy="2492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320" y="1760520"/>
            <a:ext cx="4301345" cy="2860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38" y="3429000"/>
            <a:ext cx="4116254" cy="289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47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07" y="727033"/>
            <a:ext cx="8264000" cy="631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98" y="1493092"/>
            <a:ext cx="4279515" cy="3932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912" y="2532969"/>
            <a:ext cx="4187816" cy="401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09" y="831406"/>
            <a:ext cx="3667549" cy="3457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337" y="2192878"/>
            <a:ext cx="4608876" cy="42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76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182640"/>
              </p:ext>
            </p:extLst>
          </p:nvPr>
        </p:nvGraphicFramePr>
        <p:xfrm>
          <a:off x="511084" y="1159418"/>
          <a:ext cx="8241030" cy="4549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41030">
                  <a:extLst>
                    <a:ext uri="{9D8B030D-6E8A-4147-A177-3AD203B41FA5}">
                      <a16:colId xmlns:a16="http://schemas.microsoft.com/office/drawing/2014/main" val="1152386313"/>
                    </a:ext>
                  </a:extLst>
                </a:gridCol>
              </a:tblGrid>
              <a:tr h="6970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120927"/>
                  </a:ext>
                </a:extLst>
              </a:tr>
              <a:tr h="1284006">
                <a:tc>
                  <a:txBody>
                    <a:bodyPr/>
                    <a:lstStyle/>
                    <a:p>
                      <a:r>
                        <a:rPr lang="en-US" sz="3200" baseline="0" dirty="0" err="1" smtClean="0"/>
                        <a:t>Sau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gần</a:t>
                      </a:r>
                      <a:r>
                        <a:rPr lang="en-US" sz="3200" baseline="0" dirty="0" smtClean="0"/>
                        <a:t> 1 </a:t>
                      </a:r>
                      <a:r>
                        <a:rPr lang="en-US" sz="3200" baseline="0" dirty="0" err="1" smtClean="0"/>
                        <a:t>năm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học</a:t>
                      </a:r>
                      <a:r>
                        <a:rPr lang="en-US" sz="3200" baseline="0" dirty="0" smtClean="0"/>
                        <a:t>,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ấn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tượng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điều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khi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đến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trường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193451"/>
                  </a:ext>
                </a:extLst>
              </a:tr>
              <a:tr h="12840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hoạt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động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ở </a:t>
                      </a:r>
                      <a:r>
                        <a:rPr lang="en-US" sz="3200" baseline="0" dirty="0" err="1" smtClean="0"/>
                        <a:t>trường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làm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thấy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thú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vị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nhất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104320"/>
                  </a:ext>
                </a:extLst>
              </a:tr>
              <a:tr h="12840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dirty="0" err="1" smtClean="0"/>
                        <a:t>Từ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nhà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đến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trường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có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cảnh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vật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thấy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ấn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tượng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480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558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1204</TotalTime>
  <Words>200</Words>
  <Application>Microsoft Office PowerPoint</Application>
  <PresentationFormat>On-screen Show (4:3)</PresentationFormat>
  <Paragraphs>28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微软雅黑</vt:lpstr>
      <vt:lpstr>宋体</vt:lpstr>
      <vt:lpstr>Arial</vt:lpstr>
      <vt:lpstr>Bubblegum Sans</vt:lpstr>
      <vt:lpstr>Calibri</vt:lpstr>
      <vt:lpstr>Calibri Light</vt:lpstr>
      <vt:lpstr>Century Gothic</vt:lpstr>
      <vt:lpstr>Montserrat Semi</vt:lpstr>
      <vt:lpstr>Showcard Gothic</vt:lpstr>
      <vt:lpstr>黑体</vt:lpstr>
      <vt:lpstr>Times New Roman</vt:lpstr>
      <vt:lpstr>方正大标宋简体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LAPTOP</cp:lastModifiedBy>
  <cp:revision>159</cp:revision>
  <dcterms:created xsi:type="dcterms:W3CDTF">2021-01-29T04:19:07Z</dcterms:created>
  <dcterms:modified xsi:type="dcterms:W3CDTF">2022-05-12T21:40:08Z</dcterms:modified>
</cp:coreProperties>
</file>