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7" r:id="rId3"/>
    <p:sldId id="278" r:id="rId4"/>
    <p:sldId id="279" r:id="rId5"/>
    <p:sldId id="281" r:id="rId6"/>
    <p:sldId id="280" r:id="rId7"/>
    <p:sldId id="264" r:id="rId8"/>
    <p:sldId id="287" r:id="rId9"/>
    <p:sldId id="289" r:id="rId10"/>
    <p:sldId id="288" r:id="rId11"/>
    <p:sldId id="286" r:id="rId12"/>
    <p:sldId id="282" r:id="rId13"/>
    <p:sldId id="283" r:id="rId14"/>
    <p:sldId id="284" r:id="rId15"/>
    <p:sldId id="285" r:id="rId16"/>
    <p:sldId id="291" r:id="rId17"/>
    <p:sldId id="290" r:id="rId18"/>
    <p:sldId id="266" r:id="rId19"/>
    <p:sldId id="265" r:id="rId20"/>
    <p:sldId id="294" r:id="rId21"/>
    <p:sldId id="295" r:id="rId22"/>
    <p:sldId id="292" r:id="rId23"/>
    <p:sldId id="296" r:id="rId24"/>
    <p:sldId id="297" r:id="rId25"/>
    <p:sldId id="313" r:id="rId26"/>
    <p:sldId id="293" r:id="rId27"/>
    <p:sldId id="268" r:id="rId28"/>
    <p:sldId id="267" r:id="rId29"/>
    <p:sldId id="298" r:id="rId30"/>
    <p:sldId id="269" r:id="rId31"/>
    <p:sldId id="301" r:id="rId32"/>
    <p:sldId id="306" r:id="rId33"/>
    <p:sldId id="302" r:id="rId34"/>
    <p:sldId id="305" r:id="rId35"/>
    <p:sldId id="303" r:id="rId36"/>
    <p:sldId id="304" r:id="rId37"/>
    <p:sldId id="307" r:id="rId38"/>
    <p:sldId id="308" r:id="rId39"/>
    <p:sldId id="299" r:id="rId40"/>
    <p:sldId id="309" r:id="rId41"/>
    <p:sldId id="270" r:id="rId42"/>
    <p:sldId id="272" r:id="rId43"/>
    <p:sldId id="271" r:id="rId44"/>
    <p:sldId id="300" r:id="rId45"/>
    <p:sldId id="310" r:id="rId46"/>
    <p:sldId id="312" r:id="rId47"/>
    <p:sldId id="273" r:id="rId48"/>
    <p:sldId id="2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99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075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418450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246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0356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F7C50-C1E7-4AB6-BD31-F83D3409098E}"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7939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F7C50-C1E7-4AB6-BD31-F83D3409098E}"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3458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F7C50-C1E7-4AB6-BD31-F83D3409098E}" type="datetimeFigureOut">
              <a:rPr lang="en-US" smtClean="0"/>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2204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F7C50-C1E7-4AB6-BD31-F83D3409098E}" type="datetimeFigureOut">
              <a:rPr lang="en-US" smtClean="0"/>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814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F7C50-C1E7-4AB6-BD31-F83D3409098E}" type="datetimeFigureOut">
              <a:rPr lang="en-US" smtClean="0"/>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67465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8308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19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7C50-C1E7-4AB6-BD31-F83D3409098E}" type="datetimeFigureOut">
              <a:rPr lang="en-US" smtClean="0"/>
              <a:t>1/20/2022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3711-9D91-440C-92AA-CC298B1C9371}" type="slidenum">
              <a:rPr lang="en-US" smtClean="0"/>
              <a:t>‹#›</a:t>
            </a:fld>
            <a:endParaRPr lang="en-US"/>
          </a:p>
        </p:txBody>
      </p:sp>
    </p:spTree>
    <p:extLst>
      <p:ext uri="{BB962C8B-B14F-4D97-AF65-F5344CB8AC3E}">
        <p14:creationId xmlns:p14="http://schemas.microsoft.com/office/powerpoint/2010/main" val="96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80.gif"/><Relationship Id="rId4" Type="http://schemas.openxmlformats.org/officeDocument/2006/relationships/image" Target="../media/image79.gi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slide" Target="slide32.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8" name="Rectangle 7"/>
          <p:cNvSpPr/>
          <p:nvPr/>
        </p:nvSpPr>
        <p:spPr>
          <a:xfrm>
            <a:off x="4622463" y="3910540"/>
            <a:ext cx="435171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a:t>
            </a:r>
            <a:r>
              <a:rPr lang="en-US" sz="8000" b="1" smtClean="0">
                <a:solidFill>
                  <a:srgbClr val="FF0000"/>
                </a:solidFill>
                <a:latin typeface="Times New Roman" pitchFamily="18" charset="0"/>
                <a:cs typeface="Times New Roman" pitchFamily="18" charset="0"/>
              </a:rPr>
              <a:t>1,2</a:t>
            </a:r>
            <a:endParaRPr lang="en-US" sz="8000" b="1" dirty="0">
              <a:solidFill>
                <a:srgbClr val="FF0000"/>
              </a:solidFill>
              <a:latin typeface="Times New Roman" pitchFamily="18" charset="0"/>
              <a:cs typeface="Times New Roman" pitchFamily="18" charset="0"/>
            </a:endParaRPr>
          </a:p>
        </p:txBody>
      </p:sp>
      <p:pic>
        <p:nvPicPr>
          <p:cNvPr id="9"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32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705610" y="2008039"/>
            <a:ext cx="10730362" cy="1365182"/>
          </a:xfrm>
          <a:prstGeom prst="rect">
            <a:avLst/>
          </a:prstGeom>
        </p:spPr>
        <p:txBody>
          <a:bodyPr wrap="square">
            <a:spAutoFit/>
          </a:bodyPr>
          <a:lstStyle/>
          <a:p>
            <a:pPr algn="just">
              <a:lnSpc>
                <a:spcPct val="107000"/>
              </a:lnSpc>
              <a:spcAft>
                <a:spcPts val="0"/>
              </a:spcAft>
            </a:pPr>
            <a:r>
              <a:rPr lang="en-US" sz="4000">
                <a:latin typeface="Times New Roman" panose="02020603050405020304" pitchFamily="18" charset="0"/>
                <a:cs typeface="Times New Roman" panose="02020603050405020304" pitchFamily="18" charset="0"/>
              </a:rPr>
              <a:t>Nước trong ao hồ,/ trong đồng ruộng của mùa mưa/ hoà lẫn với nước dòng sông Cửu </a:t>
            </a:r>
            <a:r>
              <a:rPr lang="en-US" sz="4000" smtClean="0">
                <a:latin typeface="Times New Roman" panose="02020603050405020304" pitchFamily="18" charset="0"/>
                <a:cs typeface="Times New Roman" panose="02020603050405020304" pitchFamily="18" charset="0"/>
              </a:rPr>
              <a:t>Long.</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941" y="324167"/>
            <a:ext cx="6191118" cy="1015663"/>
          </a:xfrm>
          <a:prstGeom prst="rect">
            <a:avLst/>
          </a:prstGeom>
          <a:solidFill>
            <a:srgbClr val="33CC33"/>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 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8407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8823" y="-785517"/>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8292" y="1511484"/>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972127" y="2665036"/>
            <a:ext cx="5669224" cy="1224772"/>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58983" y="2679350"/>
            <a:ext cx="5397710"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Trả lời câu hỏi: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94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679" y="667731"/>
            <a:ext cx="11216641" cy="1323439"/>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1</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người ta gọi là mùa nước nổi mà không gọi là mùa nước lũ</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
        <p:nvSpPr>
          <p:cNvPr id="7" name="Rectangle 6"/>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extLst>
      <p:ext uri="{BB962C8B-B14F-4D97-AF65-F5344CB8AC3E}">
        <p14:creationId xmlns:p14="http://schemas.microsoft.com/office/powerpoint/2010/main" val="82457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66661" y="161499"/>
            <a:ext cx="9668224" cy="2554545"/>
          </a:xfrm>
          <a:prstGeom prst="rect">
            <a:avLst/>
          </a:prstGeom>
        </p:spPr>
        <p:txBody>
          <a:bodyPr wrap="non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Cảnh vật trong mùa nước nổi thế nào</a:t>
            </a:r>
            <a:r>
              <a:rPr lang="en-US" sz="4000" smtClean="0">
                <a:solidFill>
                  <a:srgbClr val="181717"/>
                </a:solidFill>
                <a:latin typeface="Times New Roman" panose="02020603050405020304" pitchFamily="18" charset="0"/>
                <a:ea typeface="Times New Roman" panose="02020603050405020304" pitchFamily="18" charset="0"/>
              </a:rPr>
              <a:t>?</a:t>
            </a:r>
          </a:p>
          <a:p>
            <a:r>
              <a:rPr lang="en-US" sz="4000" smtClean="0">
                <a:solidFill>
                  <a:srgbClr val="181717"/>
                </a:solidFill>
                <a:latin typeface="Times New Roman" panose="02020603050405020304" pitchFamily="18" charset="0"/>
              </a:rPr>
              <a:t>- Sông nước</a:t>
            </a:r>
          </a:p>
          <a:p>
            <a:r>
              <a:rPr lang="en-US" sz="4000" smtClean="0">
                <a:solidFill>
                  <a:srgbClr val="181717"/>
                </a:solidFill>
                <a:latin typeface="Times New Roman" panose="02020603050405020304" pitchFamily="18" charset="0"/>
              </a:rPr>
              <a:t>- Đồng ruộng, vườn tược, cây cỏ</a:t>
            </a:r>
          </a:p>
          <a:p>
            <a:r>
              <a:rPr lang="en-US" sz="4000" smtClean="0">
                <a:solidFill>
                  <a:srgbClr val="181717"/>
                </a:solidFill>
                <a:latin typeface="Times New Roman" panose="02020603050405020304" pitchFamily="18" charset="0"/>
              </a:rPr>
              <a:t>- Cá</a:t>
            </a:r>
            <a:endParaRPr lang="en-US" sz="4000"/>
          </a:p>
        </p:txBody>
      </p:sp>
      <p:sp>
        <p:nvSpPr>
          <p:cNvPr id="6" name="Rectangle 5"/>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7" name="Picture 4"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cartoons-desi-glitters-1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6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a:solidFill>
                  <a:srgbClr val="181717"/>
                </a:solidFill>
                <a:latin typeface="Times New Roman" panose="02020603050405020304" pitchFamily="18" charset="0"/>
                <a:ea typeface="Times New Roman" panose="02020603050405020304" pitchFamily="18" charset="0"/>
              </a:rPr>
              <a:t>Câu 3</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vào mùa nước nổi, người ta phải làm cầu từ cửa trước vào đến tận bếp?</a:t>
            </a:r>
            <a:endParaRPr lang="en-US" sz="4000">
              <a:solidFill>
                <a:srgbClr val="181717"/>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extLst>
      <p:ext uri="{BB962C8B-B14F-4D97-AF65-F5344CB8AC3E}">
        <p14:creationId xmlns:p14="http://schemas.microsoft.com/office/powerpoint/2010/main" val="58130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4091"/>
            <a:ext cx="12192000" cy="3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769" y="1193466"/>
            <a:ext cx="10946928"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4.</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Em thích nhất hình ảnh nào trong bài</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Tree>
    <p:extLst>
      <p:ext uri="{BB962C8B-B14F-4D97-AF65-F5344CB8AC3E}">
        <p14:creationId xmlns:p14="http://schemas.microsoft.com/office/powerpoint/2010/main" val="37129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lại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7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331030" y="2142309"/>
            <a:ext cx="6493294"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tập theo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đọc</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935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466" y="1554104"/>
            <a:ext cx="11674682" cy="1371976"/>
          </a:xfrm>
          <a:prstGeom prst="rect">
            <a:avLst/>
          </a:prstGeom>
        </p:spPr>
      </p:pic>
      <p:sp>
        <p:nvSpPr>
          <p:cNvPr id="4" name="Rectangle 3"/>
          <p:cNvSpPr/>
          <p:nvPr/>
        </p:nvSpPr>
        <p:spPr>
          <a:xfrm>
            <a:off x="285466" y="620668"/>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55818" y="1300055"/>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68937" y="1255742"/>
            <a:ext cx="905691" cy="8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6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6" name="Rectangle 5"/>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extLst>
      <p:ext uri="{BB962C8B-B14F-4D97-AF65-F5344CB8AC3E}">
        <p14:creationId xmlns:p14="http://schemas.microsoft.com/office/powerpoint/2010/main" val="2617850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WordArt 34"/>
          <p:cNvSpPr>
            <a:spLocks noChangeArrowheads="1" noChangeShapeType="1" noTextEdit="1"/>
          </p:cNvSpPr>
          <p:nvPr/>
        </p:nvSpPr>
        <p:spPr bwMode="auto">
          <a:xfrm>
            <a:off x="3124200" y="2743200"/>
            <a:ext cx="3200400" cy="990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CooperH" pitchFamily="34" charset="0"/>
              </a:rPr>
              <a:t>TRß CH¥I </a:t>
            </a: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a:t>
            </a:r>
          </a:p>
        </p:txBody>
      </p:sp>
      <p:sp>
        <p:nvSpPr>
          <p:cNvPr id="15" name="WordArt 11"/>
          <p:cNvSpPr>
            <a:spLocks noChangeArrowheads="1" noChangeShapeType="1" noTextEdit="1"/>
          </p:cNvSpPr>
          <p:nvPr/>
        </p:nvSpPr>
        <p:spPr bwMode="auto">
          <a:xfrm>
            <a:off x="3200400" y="4572000"/>
            <a:ext cx="5486400" cy="12192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cöa</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bÝ</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mËt</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endParaRPr>
          </a:p>
        </p:txBody>
      </p:sp>
      <p:grpSp>
        <p:nvGrpSpPr>
          <p:cNvPr id="3" name="Group 6"/>
          <p:cNvGrpSpPr>
            <a:grpSpLocks/>
          </p:cNvGrpSpPr>
          <p:nvPr/>
        </p:nvGrpSpPr>
        <p:grpSpPr bwMode="auto">
          <a:xfrm>
            <a:off x="6629400" y="1524000"/>
            <a:ext cx="2057400" cy="2362200"/>
            <a:chOff x="2064" y="144"/>
            <a:chExt cx="1584" cy="1584"/>
          </a:xfrm>
        </p:grpSpPr>
        <p:grpSp>
          <p:nvGrpSpPr>
            <p:cNvPr id="5" name="Group 7"/>
            <p:cNvGrpSpPr>
              <a:grpSpLocks/>
            </p:cNvGrpSpPr>
            <p:nvPr/>
          </p:nvGrpSpPr>
          <p:grpSpPr bwMode="auto">
            <a:xfrm>
              <a:off x="2064" y="144"/>
              <a:ext cx="1584" cy="1584"/>
              <a:chOff x="2064" y="2304"/>
              <a:chExt cx="1584" cy="1584"/>
            </a:xfrm>
          </p:grpSpPr>
          <p:sp>
            <p:nvSpPr>
              <p:cNvPr id="13" name="AutoShape 8"/>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3091 h 21600"/>
                  <a:gd name="T2" fmla="*/ 5400 w 21600"/>
                  <a:gd name="T3" fmla="*/ 13091 h 21600"/>
                  <a:gd name="T4" fmla="*/ 10800 w 21600"/>
                  <a:gd name="T5" fmla="*/ 26182 h 21600"/>
                  <a:gd name="T6" fmla="*/ 10800 w 21600"/>
                  <a:gd name="T7" fmla="*/ 20782 h 21600"/>
                  <a:gd name="T8" fmla="*/ 21600 w 21600"/>
                  <a:gd name="T9" fmla="*/ 13091 h 21600"/>
                  <a:gd name="T10" fmla="*/ 16200 w 21600"/>
                  <a:gd name="T11" fmla="*/ 13091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6182"/>
                    </a:lnTo>
                    <a:lnTo>
                      <a:pt x="21600" y="26182"/>
                    </a:lnTo>
                    <a:lnTo>
                      <a:pt x="21600" y="0"/>
                    </a:lnTo>
                    <a:close/>
                    <a:moveTo>
                      <a:pt x="5400" y="5400"/>
                    </a:moveTo>
                    <a:lnTo>
                      <a:pt x="5400" y="20782"/>
                    </a:lnTo>
                    <a:lnTo>
                      <a:pt x="16200" y="20782"/>
                    </a:lnTo>
                    <a:lnTo>
                      <a:pt x="16200" y="5400"/>
                    </a:lnTo>
                    <a:close/>
                  </a:path>
                </a:pathLst>
              </a:custGeom>
              <a:solidFill>
                <a:schemeClr val="folHlink"/>
              </a:solidFill>
              <a:ln w="9525">
                <a:miter lim="800000"/>
                <a:headEnd/>
                <a:tailEnd/>
              </a:ln>
              <a:effectLst/>
              <a:scene3d>
                <a:camera prst="legacyPerspectiveFront"/>
                <a:lightRig rig="legacyFlat2" dir="t"/>
              </a:scene3d>
              <a:sp3d extrusionH="8874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4" name="Text Box 9"/>
              <p:cNvSpPr txBox="1">
                <a:spLocks noChangeArrowheads="1"/>
              </p:cNvSpPr>
              <p:nvPr/>
            </p:nvSpPr>
            <p:spPr bwMode="auto">
              <a:xfrm>
                <a:off x="2750" y="2799"/>
                <a:ext cx="142" cy="3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solidFill>
                    <a:srgbClr val="FF0000"/>
                  </a:solidFill>
                  <a:latin typeface=".VnClarendonH" pitchFamily="34" charset="0"/>
                </a:endParaRPr>
              </a:p>
            </p:txBody>
          </p:sp>
        </p:grpSp>
        <p:pic>
          <p:nvPicPr>
            <p:cNvPr id="12" name="Picture 10"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2" y="576"/>
              <a:ext cx="1008" cy="6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110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par>
                          <p:cTn id="17" fill="hold">
                            <p:stCondLst>
                              <p:cond delay="1000"/>
                            </p:stCondLst>
                            <p:childTnLst>
                              <p:par>
                                <p:cTn id="18" presetID="22" presetClass="emph" presetSubtype="0" repeatCount="indefinite" fill="hold" grpId="1" nodeType="afterEffect">
                                  <p:stCondLst>
                                    <p:cond delay="0"/>
                                  </p:stCondLst>
                                  <p:childTnLst>
                                    <p:animClr clrSpc="hsl" dir="cw">
                                      <p:cBhvr override="childStyle">
                                        <p:cTn id="19" dur="2000" fill="hold"/>
                                        <p:tgtEl>
                                          <p:spTgt spid="15"/>
                                        </p:tgtEl>
                                        <p:attrNameLst>
                                          <p:attrName>style.color</p:attrName>
                                        </p:attrNameLst>
                                      </p:cBhvr>
                                      <p:by>
                                        <p:hsl h="-7200000" s="0" l="0"/>
                                      </p:by>
                                    </p:animClr>
                                    <p:animClr clrSpc="hsl" dir="cw">
                                      <p:cBhvr>
                                        <p:cTn id="20" dur="2000" fill="hold"/>
                                        <p:tgtEl>
                                          <p:spTgt spid="15"/>
                                        </p:tgtEl>
                                        <p:attrNameLst>
                                          <p:attrName>fillcolor</p:attrName>
                                        </p:attrNameLst>
                                      </p:cBhvr>
                                      <p:by>
                                        <p:hsl h="-7200000" s="0" l="0"/>
                                      </p:by>
                                    </p:animClr>
                                    <p:animClr clrSpc="hsl" dir="cw">
                                      <p:cBhvr>
                                        <p:cTn id="21" dur="2000" fill="hold"/>
                                        <p:tgtEl>
                                          <p:spTgt spid="15"/>
                                        </p:tgtEl>
                                        <p:attrNameLst>
                                          <p:attrName>stroke.color</p:attrName>
                                        </p:attrNameLst>
                                      </p:cBhvr>
                                      <p:by>
                                        <p:hsl h="-7200000" s="0" l="0"/>
                                      </p:by>
                                    </p:animClr>
                                    <p:set>
                                      <p:cBhvr>
                                        <p:cTn id="22"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278081"/>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3</a:t>
            </a:r>
            <a:endParaRPr lang="en-US" sz="9600" b="1" dirty="0">
              <a:solidFill>
                <a:srgbClr val="FF0000"/>
              </a:solidFill>
              <a:latin typeface="Times New Roman" pitchFamily="18" charset="0"/>
              <a:cs typeface="Times New Roman" pitchFamily="18" charset="0"/>
            </a:endParaRPr>
          </a:p>
        </p:txBody>
      </p:sp>
      <p:grpSp>
        <p:nvGrpSpPr>
          <p:cNvPr id="7" name="Group 37"/>
          <p:cNvGrpSpPr>
            <a:grpSpLocks/>
          </p:cNvGrpSpPr>
          <p:nvPr/>
        </p:nvGrpSpPr>
        <p:grpSpPr bwMode="auto">
          <a:xfrm>
            <a:off x="0" y="4820193"/>
            <a:ext cx="12144654" cy="1915276"/>
            <a:chOff x="0" y="3800475"/>
            <a:chExt cx="9132570" cy="1440180"/>
          </a:xfrm>
        </p:grpSpPr>
        <p:pic>
          <p:nvPicPr>
            <p:cNvPr id="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57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800475"/>
              <a:ext cx="23241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670" y="3802380"/>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1141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NGHE - VIẾT</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08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27416"/>
            <a:ext cx="12192000" cy="303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37705" y="-1"/>
            <a:ext cx="10769782" cy="1915111"/>
          </a:xfrm>
          <a:prstGeom prst="rect">
            <a:avLst/>
          </a:prstGeom>
        </p:spPr>
      </p:pic>
      <p:pic>
        <p:nvPicPr>
          <p:cNvPr id="6" name="Picture 5"/>
          <p:cNvPicPr>
            <a:picLocks noChangeAspect="1"/>
          </p:cNvPicPr>
          <p:nvPr/>
        </p:nvPicPr>
        <p:blipFill>
          <a:blip r:embed="rId4"/>
          <a:stretch>
            <a:fillRect/>
          </a:stretch>
        </p:blipFill>
        <p:spPr>
          <a:xfrm>
            <a:off x="137704" y="2239598"/>
            <a:ext cx="11864084" cy="1901327"/>
          </a:xfrm>
          <a:prstGeom prst="rect">
            <a:avLst/>
          </a:prstGeom>
        </p:spPr>
      </p:pic>
    </p:spTree>
    <p:extLst>
      <p:ext uri="{BB962C8B-B14F-4D97-AF65-F5344CB8AC3E}">
        <p14:creationId xmlns:p14="http://schemas.microsoft.com/office/powerpoint/2010/main" val="70113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2952" y="1559226"/>
            <a:ext cx="211443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 ruộng</a:t>
            </a:r>
            <a:endParaRPr lang="en-US" sz="4000" b="1"/>
          </a:p>
        </p:txBody>
      </p:sp>
      <p:sp>
        <p:nvSpPr>
          <p:cNvPr id="6" name="Rectangle 5"/>
          <p:cNvSpPr/>
          <p:nvPr/>
        </p:nvSpPr>
        <p:spPr>
          <a:xfrm>
            <a:off x="2512952" y="507547"/>
            <a:ext cx="6448167" cy="830997"/>
          </a:xfrm>
          <a:prstGeom prst="rect">
            <a:avLst/>
          </a:prstGeom>
          <a:solidFill>
            <a:srgbClr val="92D050"/>
          </a:solidFill>
        </p:spPr>
        <p:txBody>
          <a:bodyPr wrap="square">
            <a:spAutoFit/>
          </a:bodyPr>
          <a:lstStyle/>
          <a:p>
            <a:pPr algn="ctr"/>
            <a:r>
              <a:rPr lang="en-US" sz="4800" b="1" smtClean="0">
                <a:ln w="22225">
                  <a:solidFill>
                    <a:srgbClr val="FFFF00"/>
                  </a:solidFill>
                  <a:prstDash val="solid"/>
                </a:ln>
                <a:solidFill>
                  <a:srgbClr val="FF0000"/>
                </a:solidFill>
                <a:latin typeface="Times New Roman" panose="02020603050405020304" pitchFamily="18" charset="0"/>
                <a:ea typeface="Times New Roman" panose="02020603050405020304" pitchFamily="18" charset="0"/>
              </a:rPr>
              <a:t>Hướng dẫn chính </a:t>
            </a:r>
            <a:r>
              <a:rPr lang="en-US" sz="4800" b="1">
                <a:ln w="22225">
                  <a:solidFill>
                    <a:srgbClr val="FFFF00"/>
                  </a:solidFill>
                  <a:prstDash val="solid"/>
                </a:ln>
                <a:solidFill>
                  <a:srgbClr val="FF0000"/>
                </a:solidFill>
                <a:latin typeface="Times New Roman" panose="02020603050405020304" pitchFamily="18" charset="0"/>
                <a:ea typeface="Times New Roman" panose="02020603050405020304" pitchFamily="18" charset="0"/>
              </a:rPr>
              <a:t>tả</a:t>
            </a:r>
            <a:endParaRPr lang="en-US" sz="4800" b="1">
              <a:ln w="22225">
                <a:solidFill>
                  <a:srgbClr val="FFFF00"/>
                </a:solidFill>
                <a:prstDash val="solid"/>
              </a:ln>
              <a:solidFill>
                <a:srgbClr val="FF0000"/>
              </a:solidFill>
            </a:endParaRPr>
          </a:p>
        </p:txBody>
      </p:sp>
      <p:sp>
        <p:nvSpPr>
          <p:cNvPr id="7" name="Rectangle 6"/>
          <p:cNvSpPr/>
          <p:nvPr/>
        </p:nvSpPr>
        <p:spPr>
          <a:xfrm>
            <a:off x="2721958" y="2272949"/>
            <a:ext cx="1335547"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sa</a:t>
            </a:r>
            <a:endParaRPr lang="en-US" sz="4000" b="1"/>
          </a:p>
        </p:txBody>
      </p:sp>
      <p:sp>
        <p:nvSpPr>
          <p:cNvPr id="8" name="Rectangle 7"/>
          <p:cNvSpPr/>
          <p:nvPr/>
        </p:nvSpPr>
        <p:spPr>
          <a:xfrm>
            <a:off x="2641059" y="3068524"/>
            <a:ext cx="2101372"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ròng</a:t>
            </a:r>
            <a:endParaRPr lang="en-US" sz="4000" b="1"/>
          </a:p>
        </p:txBody>
      </p:sp>
      <p:sp>
        <p:nvSpPr>
          <p:cNvPr id="9" name="Rectangle 8"/>
          <p:cNvSpPr/>
          <p:nvPr/>
        </p:nvSpPr>
        <p:spPr>
          <a:xfrm>
            <a:off x="6549377" y="1559226"/>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trong</a:t>
            </a:r>
            <a:endParaRPr lang="en-US" sz="4000" b="1"/>
          </a:p>
        </p:txBody>
      </p:sp>
      <p:sp>
        <p:nvSpPr>
          <p:cNvPr id="10" name="Rectangle 9"/>
          <p:cNvSpPr/>
          <p:nvPr/>
        </p:nvSpPr>
        <p:spPr>
          <a:xfrm>
            <a:off x="6549377" y="2360638"/>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xuôi </a:t>
            </a:r>
            <a:endParaRPr lang="en-US" sz="4000" b="1"/>
          </a:p>
        </p:txBody>
      </p:sp>
      <p:sp>
        <p:nvSpPr>
          <p:cNvPr id="11" name="Rectangle 10"/>
          <p:cNvSpPr/>
          <p:nvPr/>
        </p:nvSpPr>
        <p:spPr>
          <a:xfrm>
            <a:off x="6549376" y="3068524"/>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sâu</a:t>
            </a:r>
            <a:endParaRPr lang="en-US" sz="4000" b="1"/>
          </a:p>
        </p:txBody>
      </p:sp>
    </p:spTree>
    <p:extLst>
      <p:ext uri="{BB962C8B-B14F-4D97-AF65-F5344CB8AC3E}">
        <p14:creationId xmlns:p14="http://schemas.microsoft.com/office/powerpoint/2010/main" val="969814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990012" y="56007"/>
            <a:ext cx="5437765" cy="5756964"/>
          </a:xfrm>
          <a:prstGeom prst="rect">
            <a:avLst/>
          </a:prstGeom>
        </p:spPr>
      </p:pic>
      <p:sp>
        <p:nvSpPr>
          <p:cNvPr id="6" name="TextBox 5"/>
          <p:cNvSpPr txBox="1"/>
          <p:nvPr/>
        </p:nvSpPr>
        <p:spPr>
          <a:xfrm>
            <a:off x="561702" y="1533643"/>
            <a:ext cx="4428310" cy="1200329"/>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 GV kiểm tra tư thế ngồi viết, cầm bút.</a:t>
            </a:r>
            <a:endParaRPr lang="en-US" sz="3600">
              <a:latin typeface="Times New Roman" panose="02020603050405020304" pitchFamily="18" charset="0"/>
              <a:cs typeface="Times New Roman" panose="02020603050405020304" pitchFamily="18" charset="0"/>
            </a:endParaRPr>
          </a:p>
        </p:txBody>
      </p:sp>
      <p:pic>
        <p:nvPicPr>
          <p:cNvPr id="8"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2" y="56007"/>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672354" y="82134"/>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61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ownloads\received_797199347469905.jpeg"/>
          <p:cNvPicPr>
            <a:picLocks noChangeAspect="1" noChangeArrowheads="1"/>
          </p:cNvPicPr>
          <p:nvPr/>
        </p:nvPicPr>
        <p:blipFill>
          <a:blip r:embed="rId2"/>
          <a:srcRect/>
          <a:stretch>
            <a:fillRect/>
          </a:stretch>
        </p:blipFill>
        <p:spPr bwMode="auto">
          <a:xfrm>
            <a:off x="0" y="0"/>
            <a:ext cx="12205063" cy="7589520"/>
          </a:xfrm>
          <a:prstGeom prst="rect">
            <a:avLst/>
          </a:prstGeom>
          <a:noFill/>
          <a:ln w="9525">
            <a:noFill/>
            <a:miter lim="800000"/>
            <a:headEnd/>
            <a:tailEnd/>
          </a:ln>
        </p:spPr>
      </p:pic>
      <p:sp>
        <p:nvSpPr>
          <p:cNvPr id="5" name="Text Box 133"/>
          <p:cNvSpPr txBox="1">
            <a:spLocks noChangeArrowheads="1"/>
          </p:cNvSpPr>
          <p:nvPr/>
        </p:nvSpPr>
        <p:spPr bwMode="auto">
          <a:xfrm>
            <a:off x="4465899" y="315458"/>
            <a:ext cx="5461871"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smtClean="0">
                <a:solidFill>
                  <a:srgbClr val="FF0000"/>
                </a:solidFill>
                <a:latin typeface="HP001 4 hàng" pitchFamily="34" charset="0"/>
              </a:rPr>
              <a:t>Chính tả : nghe – viết</a:t>
            </a:r>
            <a:endParaRPr lang="en-US" altLang="vi-VN" sz="3600" b="1" dirty="0">
              <a:solidFill>
                <a:srgbClr val="FF0000"/>
              </a:solidFill>
              <a:latin typeface="HP001 4 hàng" pitchFamily="34" charset="0"/>
            </a:endParaRPr>
          </a:p>
        </p:txBody>
      </p:sp>
      <p:sp>
        <p:nvSpPr>
          <p:cNvPr id="6" name="Text Box 133"/>
          <p:cNvSpPr txBox="1">
            <a:spLocks noChangeArrowheads="1"/>
          </p:cNvSpPr>
          <p:nvPr/>
        </p:nvSpPr>
        <p:spPr bwMode="auto">
          <a:xfrm>
            <a:off x="5267885" y="1009153"/>
            <a:ext cx="3467387"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smtClean="0">
                <a:solidFill>
                  <a:srgbClr val="FF0000"/>
                </a:solidFill>
                <a:latin typeface="HP001 4 hàng" pitchFamily="34" charset="0"/>
              </a:rPr>
              <a:t>Mùa nước nổi</a:t>
            </a:r>
            <a:endParaRPr lang="en-US" altLang="vi-VN" sz="3600" b="1" dirty="0">
              <a:solidFill>
                <a:srgbClr val="FF0000"/>
              </a:solidFill>
              <a:latin typeface="HP001 4 hàng" pitchFamily="34" charset="0"/>
            </a:endParaRPr>
          </a:p>
        </p:txBody>
      </p:sp>
      <p:sp>
        <p:nvSpPr>
          <p:cNvPr id="7" name="Text Box 133"/>
          <p:cNvSpPr txBox="1">
            <a:spLocks noChangeArrowheads="1"/>
          </p:cNvSpPr>
          <p:nvPr/>
        </p:nvSpPr>
        <p:spPr bwMode="auto">
          <a:xfrm>
            <a:off x="2236498" y="1689785"/>
            <a:ext cx="9890187"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Đồng ǟuộng, v</a:t>
            </a:r>
            <a:r>
              <a:rPr lang="en-US" sz="3600" b="1">
                <a:solidFill>
                  <a:srgbClr val="000000"/>
                </a:solidFill>
                <a:latin typeface="HP001 4 hàng" panose="020B0603050302020204" pitchFamily="34" charset="0"/>
                <a:ea typeface="Courier New" panose="02070309020205020404" pitchFamily="49" charset="0"/>
              </a:rPr>
              <a:t>ườ</a:t>
            </a:r>
            <a:r>
              <a:rPr lang="vi-VN" sz="3600" b="1">
                <a:solidFill>
                  <a:srgbClr val="000000"/>
                </a:solidFill>
                <a:latin typeface="HP001 4 hàng" panose="020B0603050302020204" pitchFamily="34" charset="0"/>
                <a:ea typeface="Courier New" panose="02070309020205020404" pitchFamily="49" charset="0"/>
              </a:rPr>
              <a:t>n t</a:t>
            </a:r>
            <a:r>
              <a:rPr lang="en-US" sz="3600" b="1">
                <a:solidFill>
                  <a:srgbClr val="000000"/>
                </a:solidFill>
                <a:latin typeface="HP001 4 hàng" panose="020B0603050302020204" pitchFamily="34" charset="0"/>
                <a:ea typeface="Courier New" panose="02070309020205020404" pitchFamily="49" charset="0"/>
              </a:rPr>
              <a:t>ư</a:t>
            </a:r>
            <a:r>
              <a:rPr lang="vi-VN" sz="3600" b="1">
                <a:solidFill>
                  <a:srgbClr val="000000"/>
                </a:solidFill>
                <a:latin typeface="HP001 4 hàng" panose="020B0603050302020204" pitchFamily="34" charset="0"/>
                <a:ea typeface="Courier New" panose="02070309020205020404" pitchFamily="49" charset="0"/>
              </a:rPr>
              <a:t>ϑ và cây cỏ như biết giữ lại</a:t>
            </a:r>
            <a:endParaRPr lang="en-US" altLang="vi-VN" sz="3600" b="1" dirty="0">
              <a:solidFill>
                <a:srgbClr val="FF0000"/>
              </a:solidFill>
              <a:latin typeface="HP001 4 hàng" pitchFamily="34" charset="0"/>
            </a:endParaRPr>
          </a:p>
        </p:txBody>
      </p:sp>
      <p:sp>
        <p:nvSpPr>
          <p:cNvPr id="8" name="Text Box 133"/>
          <p:cNvSpPr txBox="1">
            <a:spLocks noChangeArrowheads="1"/>
          </p:cNvSpPr>
          <p:nvPr/>
        </p:nvSpPr>
        <p:spPr bwMode="auto">
          <a:xfrm>
            <a:off x="1490750" y="2383266"/>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hạt phù sa ở quanh mình, nư</a:t>
            </a:r>
            <a:r>
              <a:rPr lang="el-GR" sz="3600" b="1">
                <a:solidFill>
                  <a:srgbClr val="000000"/>
                </a:solidFill>
                <a:latin typeface="HP001 4 hàng" panose="020B0603050302020204" pitchFamily="34" charset="0"/>
                <a:ea typeface="Courier New" panose="02070309020205020404" pitchFamily="49" charset="0"/>
              </a:rPr>
              <a:t>ϐ</a:t>
            </a:r>
            <a:r>
              <a:rPr lang="vi-VN" sz="3600" b="1">
                <a:solidFill>
                  <a:srgbClr val="000000"/>
                </a:solidFill>
                <a:latin typeface="HP001 4 hàng" panose="020B0603050302020204" pitchFamily="34" charset="0"/>
                <a:ea typeface="Courier New" panose="02070309020205020404" pitchFamily="49" charset="0"/>
              </a:rPr>
              <a:t> lại trong d</a:t>
            </a:r>
            <a:r>
              <a:rPr lang="en-US" sz="3600" b="1">
                <a:solidFill>
                  <a:srgbClr val="000000"/>
                </a:solidFill>
                <a:latin typeface="HP001 4 hàng" panose="020B0603050302020204" pitchFamily="34" charset="0"/>
                <a:ea typeface="Courier New" panose="02070309020205020404" pitchFamily="49" charset="0"/>
              </a:rPr>
              <a:t>ầ</a:t>
            </a:r>
            <a:r>
              <a:rPr lang="vi-VN" sz="3600" b="1">
                <a:solidFill>
                  <a:srgbClr val="000000"/>
                </a:solidFill>
                <a:latin typeface="HP001 4 hàng" panose="020B0603050302020204" pitchFamily="34" charset="0"/>
                <a:ea typeface="Courier New" panose="02070309020205020404" pitchFamily="49" charset="0"/>
              </a:rPr>
              <a:t>n</a:t>
            </a:r>
            <a:r>
              <a:rPr lang="vi-VN" sz="3600" b="1" smtClean="0">
                <a:solidFill>
                  <a:srgbClr val="000000"/>
                </a:solidFill>
                <a:latin typeface="HP001 4 hàng" panose="020B0603050302020204" pitchFamily="34" charset="0"/>
                <a:ea typeface="Courier New" panose="02070309020205020404" pitchFamily="49" charset="0"/>
              </a:rPr>
              <a:t>.</a:t>
            </a:r>
            <a:r>
              <a:rPr lang="vi-VN" sz="3600" b="1">
                <a:solidFill>
                  <a:srgbClr val="000000"/>
                </a:solidFill>
                <a:latin typeface="HP001 4 hàng" panose="020B0603050302020204" pitchFamily="34" charset="0"/>
                <a:ea typeface="Courier New" panose="02070309020205020404" pitchFamily="49" charset="0"/>
              </a:rPr>
              <a:t> Ngồi</a:t>
            </a:r>
            <a:endParaRPr lang="en-US" altLang="vi-VN" sz="3600" b="1" dirty="0">
              <a:solidFill>
                <a:srgbClr val="FF0000"/>
              </a:solidFill>
              <a:latin typeface="HP001 4 hàng" pitchFamily="34" charset="0"/>
            </a:endParaRPr>
          </a:p>
        </p:txBody>
      </p:sp>
      <p:sp>
        <p:nvSpPr>
          <p:cNvPr id="9" name="Text Box 133"/>
          <p:cNvSpPr txBox="1">
            <a:spLocks noChangeArrowheads="1"/>
          </p:cNvSpPr>
          <p:nvPr/>
        </p:nvSpPr>
        <p:spPr bwMode="auto">
          <a:xfrm>
            <a:off x="1490750" y="3076747"/>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trong nhà, ta th</a:t>
            </a:r>
            <a:r>
              <a:rPr lang="en-US" sz="3600" b="1">
                <a:solidFill>
                  <a:srgbClr val="000000"/>
                </a:solidFill>
                <a:latin typeface="HP001 4 hàng" panose="020B0603050302020204" pitchFamily="34" charset="0"/>
                <a:ea typeface="Courier New" panose="02070309020205020404" pitchFamily="49" charset="0"/>
              </a:rPr>
              <a:t>ấ</a:t>
            </a:r>
            <a:r>
              <a:rPr lang="vi-VN" sz="3600" b="1">
                <a:solidFill>
                  <a:srgbClr val="000000"/>
                </a:solidFill>
                <a:latin typeface="HP001 4 hàng" panose="020B0603050302020204" pitchFamily="34" charset="0"/>
                <a:ea typeface="Courier New" panose="02070309020205020404" pitchFamily="49" charset="0"/>
              </a:rPr>
              <a:t>y cả những đàn cá ǟòng ǟòng,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a:t>
            </a:r>
            <a:endParaRPr lang="en-US" altLang="vi-VN" sz="3600" b="1" dirty="0">
              <a:solidFill>
                <a:srgbClr val="FF0000"/>
              </a:solidFill>
              <a:latin typeface="HP001 4 hàng" pitchFamily="34" charset="0"/>
            </a:endParaRPr>
          </a:p>
        </p:txBody>
      </p:sp>
      <p:sp>
        <p:nvSpPr>
          <p:cNvPr id="10" name="Text Box 133"/>
          <p:cNvSpPr txBox="1">
            <a:spLocks noChangeArrowheads="1"/>
          </p:cNvSpPr>
          <p:nvPr/>
        </p:nvSpPr>
        <p:spPr bwMode="auto">
          <a:xfrm>
            <a:off x="1477687" y="3749204"/>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đàn,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 đàn theo cá mẹ xuċ theo dòng nư</a:t>
            </a:r>
            <a:r>
              <a:rPr lang="el-GR" sz="3600" b="1">
                <a:solidFill>
                  <a:srgbClr val="000000"/>
                </a:solidFill>
                <a:latin typeface="HP001 4 hàng" panose="020B0603050302020204" pitchFamily="34" charset="0"/>
                <a:ea typeface="Courier New" panose="02070309020205020404" pitchFamily="49" charset="0"/>
              </a:rPr>
              <a:t>ϐ</a:t>
            </a:r>
            <a:r>
              <a:rPr lang="vi-VN" sz="3600" b="1" smtClean="0">
                <a:solidFill>
                  <a:srgbClr val="000000"/>
                </a:solidFill>
                <a:latin typeface="HP001 4 hàng" panose="020B0603050302020204" pitchFamily="34" charset="0"/>
                <a:ea typeface="Courier New" panose="02070309020205020404" pitchFamily="49" charset="0"/>
              </a:rPr>
              <a:t>,</a:t>
            </a:r>
            <a:r>
              <a:rPr lang="en-US" sz="3600" b="1" smtClean="0">
                <a:solidFill>
                  <a:srgbClr val="000000"/>
                </a:solidFill>
                <a:latin typeface="HP001 4 hàng" panose="020B0603050302020204" pitchFamily="34" charset="0"/>
                <a:ea typeface="Courier New" panose="02070309020205020404" pitchFamily="49" charset="0"/>
              </a:rPr>
              <a:t> </a:t>
            </a:r>
            <a:r>
              <a:rPr lang="vi-VN" sz="3600" b="1">
                <a:solidFill>
                  <a:srgbClr val="000000"/>
                </a:solidFill>
                <a:latin typeface="HP001 4 hàng" panose="020B0603050302020204" pitchFamily="34" charset="0"/>
                <a:ea typeface="Courier New" panose="02070309020205020404" pitchFamily="49" charset="0"/>
              </a:rPr>
              <a:t>vào</a:t>
            </a:r>
            <a:endParaRPr lang="en-US" altLang="vi-VN" sz="3600" b="1" dirty="0">
              <a:solidFill>
                <a:srgbClr val="FF0000"/>
              </a:solidFill>
              <a:latin typeface="HP001 4 hàng" pitchFamily="34" charset="0"/>
            </a:endParaRPr>
          </a:p>
        </p:txBody>
      </p:sp>
      <p:sp>
        <p:nvSpPr>
          <p:cNvPr id="11" name="Text Box 133"/>
          <p:cNvSpPr txBox="1">
            <a:spLocks noChangeArrowheads="1"/>
          </p:cNvSpPr>
          <p:nvPr/>
        </p:nvSpPr>
        <p:spPr bwMode="auto">
          <a:xfrm>
            <a:off x="1477687" y="4442685"/>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tận đồng sâu.</a:t>
            </a:r>
            <a:endParaRPr lang="en-US" altLang="vi-VN" sz="3600" b="1" dirty="0">
              <a:solidFill>
                <a:srgbClr val="FF0000"/>
              </a:solidFill>
              <a:latin typeface="HP001 4 hàng" pitchFamily="34" charset="0"/>
            </a:endParaRPr>
          </a:p>
        </p:txBody>
      </p:sp>
    </p:spTree>
    <p:extLst>
      <p:ext uri="{BB962C8B-B14F-4D97-AF65-F5344CB8AC3E}">
        <p14:creationId xmlns:p14="http://schemas.microsoft.com/office/powerpoint/2010/main" val="1316176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50000">
                                          <p:val>
                                            <p:clrVal>
                                              <a:srgbClr val="0000CC"/>
                                            </p:clrVal>
                                          </p:val>
                                        </p:tav>
                                        <p:tav tm="0">
                                          <p:val>
                                            <p:clrVal>
                                              <a:srgbClr val="0000CC"/>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50000">
                                          <p:val>
                                            <p:clrVal>
                                              <a:srgbClr val="0000CC"/>
                                            </p:clrVal>
                                          </p:val>
                                        </p:tav>
                                        <p:tav tm="0">
                                          <p:val>
                                            <p:clrVal>
                                              <a:srgbClr val="0000CC"/>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50000">
                                          <p:val>
                                            <p:clrVal>
                                              <a:srgbClr val="0000CC"/>
                                            </p:clrVal>
                                          </p:val>
                                        </p:tav>
                                        <p:tav tm="0">
                                          <p:val>
                                            <p:clrVal>
                                              <a:srgbClr val="0000CC"/>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 calcmode="discrete" valueType="clr">
                                      <p:cBhvr override="childStyle">
                                        <p:cTn id="33" dur="80"/>
                                        <p:tgtEl>
                                          <p:spTgt spid="8"/>
                                        </p:tgtEl>
                                        <p:attrNameLst>
                                          <p:attrName>style.color</p:attrName>
                                        </p:attrNameLst>
                                      </p:cBhvr>
                                      <p:tavLst>
                                        <p:tav tm="50000">
                                          <p:val>
                                            <p:clrVal>
                                              <a:srgbClr val="0000CC"/>
                                            </p:clrVal>
                                          </p:val>
                                        </p:tav>
                                        <p:tav tm="0">
                                          <p:val>
                                            <p:clrVal>
                                              <a:srgbClr val="0000CC"/>
                                            </p:clrVal>
                                          </p:val>
                                        </p:tav>
                                      </p:tavLst>
                                    </p:anim>
                                    <p:anim calcmode="discrete" valueType="clr">
                                      <p:cBhvr>
                                        <p:cTn id="34" dur="80"/>
                                        <p:tgtEl>
                                          <p:spTgt spid="8"/>
                                        </p:tgtEl>
                                        <p:attrNameLst>
                                          <p:attrName>fillcolor</p:attrName>
                                        </p:attrNameLst>
                                      </p:cBhvr>
                                      <p:tavLst>
                                        <p:tav tm="0">
                                          <p:val>
                                            <p:clrVal>
                                              <a:schemeClr val="accent2"/>
                                            </p:clrVal>
                                          </p:val>
                                        </p:tav>
                                        <p:tav tm="50000">
                                          <p:val>
                                            <p:clrVal>
                                              <a:schemeClr val="hlink"/>
                                            </p:clrVal>
                                          </p:val>
                                        </p:tav>
                                      </p:tavLst>
                                    </p:anim>
                                    <p:set>
                                      <p:cBhvr>
                                        <p:cTn id="35" dur="80"/>
                                        <p:tgtEl>
                                          <p:spTgt spid="8"/>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9"/>
                                        </p:tgtEl>
                                        <p:attrNameLst>
                                          <p:attrName>style.visibility</p:attrName>
                                        </p:attrNameLst>
                                      </p:cBhvr>
                                      <p:to>
                                        <p:strVal val="visible"/>
                                      </p:to>
                                    </p:set>
                                    <p:anim calcmode="discrete" valueType="clr">
                                      <p:cBhvr override="childStyle">
                                        <p:cTn id="40" dur="80"/>
                                        <p:tgtEl>
                                          <p:spTgt spid="9"/>
                                        </p:tgtEl>
                                        <p:attrNameLst>
                                          <p:attrName>style.color</p:attrName>
                                        </p:attrNameLst>
                                      </p:cBhvr>
                                      <p:tavLst>
                                        <p:tav tm="50000">
                                          <p:val>
                                            <p:clrVal>
                                              <a:srgbClr val="0000CC"/>
                                            </p:clrVal>
                                          </p:val>
                                        </p:tav>
                                        <p:tav tm="0">
                                          <p:val>
                                            <p:clrVal>
                                              <a:srgbClr val="0000CC"/>
                                            </p:clrVal>
                                          </p:val>
                                        </p:tav>
                                      </p:tavLst>
                                    </p:anim>
                                    <p:anim calcmode="discrete" valueType="clr">
                                      <p:cBhvr>
                                        <p:cTn id="41" dur="80"/>
                                        <p:tgtEl>
                                          <p:spTgt spid="9"/>
                                        </p:tgtEl>
                                        <p:attrNameLst>
                                          <p:attrName>fillcolor</p:attrName>
                                        </p:attrNameLst>
                                      </p:cBhvr>
                                      <p:tavLst>
                                        <p:tav tm="0">
                                          <p:val>
                                            <p:clrVal>
                                              <a:schemeClr val="accent2"/>
                                            </p:clrVal>
                                          </p:val>
                                        </p:tav>
                                        <p:tav tm="50000">
                                          <p:val>
                                            <p:clrVal>
                                              <a:schemeClr val="hlink"/>
                                            </p:clrVal>
                                          </p:val>
                                        </p:tav>
                                      </p:tavLst>
                                    </p:anim>
                                    <p:set>
                                      <p:cBhvr>
                                        <p:cTn id="42" dur="80"/>
                                        <p:tgtEl>
                                          <p:spTgt spid="9"/>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0"/>
                                        </p:tgtEl>
                                        <p:attrNameLst>
                                          <p:attrName>style.visibility</p:attrName>
                                        </p:attrNameLst>
                                      </p:cBhvr>
                                      <p:to>
                                        <p:strVal val="visible"/>
                                      </p:to>
                                    </p:set>
                                    <p:anim calcmode="discrete" valueType="clr">
                                      <p:cBhvr override="childStyle">
                                        <p:cTn id="47" dur="80"/>
                                        <p:tgtEl>
                                          <p:spTgt spid="10"/>
                                        </p:tgtEl>
                                        <p:attrNameLst>
                                          <p:attrName>style.color</p:attrName>
                                        </p:attrNameLst>
                                      </p:cBhvr>
                                      <p:tavLst>
                                        <p:tav tm="50000">
                                          <p:val>
                                            <p:clrVal>
                                              <a:srgbClr val="0000CC"/>
                                            </p:clrVal>
                                          </p:val>
                                        </p:tav>
                                        <p:tav tm="0">
                                          <p:val>
                                            <p:clrVal>
                                              <a:srgbClr val="0000CC"/>
                                            </p:clrVal>
                                          </p:val>
                                        </p:tav>
                                      </p:tavLst>
                                    </p:anim>
                                    <p:anim calcmode="discrete" valueType="clr">
                                      <p:cBhvr>
                                        <p:cTn id="48" dur="80"/>
                                        <p:tgtEl>
                                          <p:spTgt spid="10"/>
                                        </p:tgtEl>
                                        <p:attrNameLst>
                                          <p:attrName>fillcolor</p:attrName>
                                        </p:attrNameLst>
                                      </p:cBhvr>
                                      <p:tavLst>
                                        <p:tav tm="0">
                                          <p:val>
                                            <p:clrVal>
                                              <a:schemeClr val="accent2"/>
                                            </p:clrVal>
                                          </p:val>
                                        </p:tav>
                                        <p:tav tm="50000">
                                          <p:val>
                                            <p:clrVal>
                                              <a:schemeClr val="hlink"/>
                                            </p:clrVal>
                                          </p:val>
                                        </p:tav>
                                      </p:tavLst>
                                    </p:anim>
                                    <p:set>
                                      <p:cBhvr>
                                        <p:cTn id="49" dur="80"/>
                                        <p:tgtEl>
                                          <p:spTgt spid="10"/>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1"/>
                                        </p:tgtEl>
                                        <p:attrNameLst>
                                          <p:attrName>style.visibility</p:attrName>
                                        </p:attrNameLst>
                                      </p:cBhvr>
                                      <p:to>
                                        <p:strVal val="visible"/>
                                      </p:to>
                                    </p:set>
                                    <p:anim calcmode="discrete" valueType="clr">
                                      <p:cBhvr override="childStyle">
                                        <p:cTn id="54" dur="80"/>
                                        <p:tgtEl>
                                          <p:spTgt spid="11"/>
                                        </p:tgtEl>
                                        <p:attrNameLst>
                                          <p:attrName>style.color</p:attrName>
                                        </p:attrNameLst>
                                      </p:cBhvr>
                                      <p:tavLst>
                                        <p:tav tm="50000">
                                          <p:val>
                                            <p:clrVal>
                                              <a:srgbClr val="0000CC"/>
                                            </p:clrVal>
                                          </p:val>
                                        </p:tav>
                                        <p:tav tm="0">
                                          <p:val>
                                            <p:clrVal>
                                              <a:srgbClr val="0000CC"/>
                                            </p:clrVal>
                                          </p:val>
                                        </p:tav>
                                      </p:tavLst>
                                    </p:anim>
                                    <p:anim calcmode="discrete" valueType="clr">
                                      <p:cBhvr>
                                        <p:cTn id="55" dur="80"/>
                                        <p:tgtEl>
                                          <p:spTgt spid="11"/>
                                        </p:tgtEl>
                                        <p:attrNameLst>
                                          <p:attrName>fillcolor</p:attrName>
                                        </p:attrNameLst>
                                      </p:cBhvr>
                                      <p:tavLst>
                                        <p:tav tm="0">
                                          <p:val>
                                            <p:clrVal>
                                              <a:schemeClr val="accent2"/>
                                            </p:clrVal>
                                          </p:val>
                                        </p:tav>
                                        <p:tav tm="50000">
                                          <p:val>
                                            <p:clrVal>
                                              <a:schemeClr val="hlink"/>
                                            </p:clrVal>
                                          </p:val>
                                        </p:tav>
                                      </p:tavLst>
                                    </p:anim>
                                    <p:set>
                                      <p:cBhvr>
                                        <p:cTn id="56"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38240" y="401391"/>
            <a:ext cx="10718319" cy="744819"/>
          </a:xfrm>
          <a:prstGeom prst="rect">
            <a:avLst/>
          </a:prstGeom>
        </p:spPr>
        <p:txBody>
          <a:bodyPr wrap="none">
            <a:spAutoFit/>
          </a:bodyPr>
          <a:lstStyle/>
          <a:p>
            <a:pPr lvl="0" fontAlgn="base">
              <a:lnSpc>
                <a:spcPct val="106000"/>
              </a:lnSpc>
              <a:spcAft>
                <a:spcPts val="195"/>
              </a:spcAft>
              <a:buClr>
                <a:srgbClr val="70B3DA"/>
              </a:buClr>
              <a:buSzPts val="1250"/>
            </a:pPr>
            <a:r>
              <a:rPr lang="en-US" sz="4000" b="1"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 Tìm </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tên sự vật có tiếng bắt đầu bằng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hoặc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k</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852487" y="1456644"/>
            <a:ext cx="10487025" cy="2638425"/>
          </a:xfrm>
          <a:prstGeom prst="rect">
            <a:avLst/>
          </a:prstGeom>
        </p:spPr>
      </p:pic>
      <p:sp>
        <p:nvSpPr>
          <p:cNvPr id="5" name="Rectangle 4"/>
          <p:cNvSpPr/>
          <p:nvPr/>
        </p:nvSpPr>
        <p:spPr>
          <a:xfrm>
            <a:off x="1278154" y="4155939"/>
            <a:ext cx="1736373" cy="707886"/>
          </a:xfrm>
          <a:prstGeom prst="rect">
            <a:avLst/>
          </a:prstGeom>
        </p:spPr>
        <p:txBody>
          <a:bodyPr wrap="none">
            <a:spAutoFit/>
          </a:bodyPr>
          <a:lstStyle/>
          <a:p>
            <a:r>
              <a:rPr lang="en-US" sz="4000" smtClean="0">
                <a:solidFill>
                  <a:srgbClr val="181717"/>
                </a:solidFill>
                <a:latin typeface="Times New Roman" panose="02020603050405020304" pitchFamily="18" charset="0"/>
                <a:ea typeface="Times New Roman" panose="02020603050405020304" pitchFamily="18" charset="0"/>
              </a:rPr>
              <a:t>cây cầu</a:t>
            </a:r>
            <a:endParaRPr lang="en-US" sz="4000"/>
          </a:p>
        </p:txBody>
      </p:sp>
      <p:sp>
        <p:nvSpPr>
          <p:cNvPr id="6" name="Rectangle 5"/>
          <p:cNvSpPr/>
          <p:nvPr/>
        </p:nvSpPr>
        <p:spPr>
          <a:xfrm>
            <a:off x="5437709" y="4263733"/>
            <a:ext cx="1508746"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cá</a:t>
            </a:r>
            <a:endParaRPr lang="en-US" sz="4000"/>
          </a:p>
        </p:txBody>
      </p:sp>
      <p:sp>
        <p:nvSpPr>
          <p:cNvPr id="7" name="Rectangle 6"/>
          <p:cNvSpPr/>
          <p:nvPr/>
        </p:nvSpPr>
        <p:spPr>
          <a:xfrm>
            <a:off x="8822791" y="4155939"/>
            <a:ext cx="1936749"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kiến</a:t>
            </a:r>
            <a:endParaRPr lang="en-US" sz="4000"/>
          </a:p>
        </p:txBody>
      </p:sp>
    </p:spTree>
    <p:extLst>
      <p:ext uri="{BB962C8B-B14F-4D97-AF65-F5344CB8AC3E}">
        <p14:creationId xmlns:p14="http://schemas.microsoft.com/office/powerpoint/2010/main" val="20699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25" y="70348"/>
            <a:ext cx="11821886" cy="4998040"/>
          </a:xfrm>
          <a:prstGeom prst="rect">
            <a:avLst/>
          </a:prstGeom>
        </p:spPr>
      </p:pic>
      <p:pic>
        <p:nvPicPr>
          <p:cNvPr id="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87287" y="1450003"/>
            <a:ext cx="543739"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707519" y="1475801"/>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476264" y="1476129"/>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62447" y="2187420"/>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53841" y="1528026"/>
            <a:ext cx="543739"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30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5257" y="132125"/>
            <a:ext cx="11666629" cy="5272520"/>
          </a:xfrm>
          <a:prstGeom prst="rect">
            <a:avLst/>
          </a:prstGeom>
        </p:spPr>
      </p:pic>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089654" y="1540787"/>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720582" y="1579647"/>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463201" y="1566611"/>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88573" y="2379904"/>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768624" y="2379903"/>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529608" y="2419093"/>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5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35645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a:t>
            </a:r>
            <a:r>
              <a:rPr lang="en-US" sz="9600" b="1" smtClean="0">
                <a:solidFill>
                  <a:srgbClr val="FF0000"/>
                </a:solidFill>
                <a:latin typeface="Times New Roman" pitchFamily="18" charset="0"/>
                <a:cs typeface="Times New Roman" pitchFamily="18" charset="0"/>
              </a:rPr>
              <a:t>4</a:t>
            </a:r>
            <a:endParaRPr lang="en-US" sz="9600" b="1" dirty="0">
              <a:solidFill>
                <a:srgbClr val="FF0000"/>
              </a:solidFill>
              <a:latin typeface="Times New Roman" pitchFamily="18" charset="0"/>
              <a:cs typeface="Times New Roman" pitchFamily="18" charset="0"/>
            </a:endParaRPr>
          </a:p>
        </p:txBody>
      </p:sp>
      <p:grpSp>
        <p:nvGrpSpPr>
          <p:cNvPr id="7" name="Group 16"/>
          <p:cNvGrpSpPr>
            <a:grpSpLocks/>
          </p:cNvGrpSpPr>
          <p:nvPr/>
        </p:nvGrpSpPr>
        <p:grpSpPr bwMode="auto">
          <a:xfrm>
            <a:off x="-2" y="4937760"/>
            <a:ext cx="12192001" cy="1920240"/>
            <a:chOff x="0" y="4095750"/>
            <a:chExt cx="9231630" cy="1047750"/>
          </a:xfrm>
        </p:grpSpPr>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5750"/>
              <a:ext cx="242697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730" y="4095750"/>
              <a:ext cx="22479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0170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19400" y="213610"/>
            <a:ext cx="2514600" cy="2819400"/>
            <a:chOff x="528" y="144"/>
            <a:chExt cx="1584" cy="1584"/>
          </a:xfrm>
          <a:solidFill>
            <a:srgbClr val="D60093"/>
          </a:solidFill>
        </p:grpSpPr>
        <p:sp>
          <p:nvSpPr>
            <p:cNvPr id="9318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8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grpSp>
        <p:nvGrpSpPr>
          <p:cNvPr id="3" name="Group 5"/>
          <p:cNvGrpSpPr>
            <a:grpSpLocks/>
          </p:cNvGrpSpPr>
          <p:nvPr/>
        </p:nvGrpSpPr>
        <p:grpSpPr bwMode="auto">
          <a:xfrm>
            <a:off x="6553200" y="213610"/>
            <a:ext cx="2514600" cy="2819400"/>
            <a:chOff x="3168" y="144"/>
            <a:chExt cx="1584" cy="1584"/>
          </a:xfrm>
          <a:solidFill>
            <a:srgbClr val="0070C0"/>
          </a:solidFill>
        </p:grpSpPr>
        <p:sp>
          <p:nvSpPr>
            <p:cNvPr id="93190"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1"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grpSp>
        <p:nvGrpSpPr>
          <p:cNvPr id="4" name="Group 8"/>
          <p:cNvGrpSpPr>
            <a:grpSpLocks/>
          </p:cNvGrpSpPr>
          <p:nvPr/>
        </p:nvGrpSpPr>
        <p:grpSpPr bwMode="auto">
          <a:xfrm>
            <a:off x="2819400" y="3642610"/>
            <a:ext cx="2514600" cy="2743200"/>
            <a:chOff x="144" y="2304"/>
            <a:chExt cx="1584" cy="1584"/>
          </a:xfrm>
          <a:solidFill>
            <a:srgbClr val="FF0000"/>
          </a:solidFill>
        </p:grpSpPr>
        <p:sp>
          <p:nvSpPr>
            <p:cNvPr id="93193"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4"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grpSp>
        <p:nvGrpSpPr>
          <p:cNvPr id="5" name="Group 11"/>
          <p:cNvGrpSpPr>
            <a:grpSpLocks/>
          </p:cNvGrpSpPr>
          <p:nvPr/>
        </p:nvGrpSpPr>
        <p:grpSpPr bwMode="auto">
          <a:xfrm>
            <a:off x="6553200" y="3642610"/>
            <a:ext cx="2514600" cy="2743200"/>
            <a:chOff x="2064" y="2304"/>
            <a:chExt cx="1584" cy="1584"/>
          </a:xfrm>
          <a:solidFill>
            <a:srgbClr val="FFFF00"/>
          </a:solidFill>
        </p:grpSpPr>
        <p:sp>
          <p:nvSpPr>
            <p:cNvPr id="93196"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7"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grpSp>
        <p:nvGrpSpPr>
          <p:cNvPr id="6"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13" descr="726986tyvhi3urbl"/>
          <p:cNvPicPr>
            <a:picLocks noChangeAspect="1" noChangeArrowheads="1" noCrop="1"/>
          </p:cNvPicPr>
          <p:nvPr/>
        </p:nvPicPr>
        <p:blipFill>
          <a:blip r:embed="rId3"/>
          <a:srcRect/>
          <a:stretch>
            <a:fillRect/>
          </a:stretch>
        </p:blipFill>
        <p:spPr bwMode="auto">
          <a:xfrm>
            <a:off x="9339943" y="0"/>
            <a:ext cx="2693307" cy="7086600"/>
          </a:xfrm>
          <a:prstGeom prst="rect">
            <a:avLst/>
          </a:prstGeom>
          <a:noFill/>
          <a:ln w="9525">
            <a:noFill/>
            <a:miter lim="800000"/>
            <a:headEnd/>
            <a:tailEnd/>
          </a:ln>
        </p:spPr>
      </p:pic>
      <p:pic>
        <p:nvPicPr>
          <p:cNvPr id="30" name="Picture 13" descr="726986tyvhi3urbl"/>
          <p:cNvPicPr>
            <a:picLocks noChangeAspect="1" noChangeArrowheads="1" noCrop="1"/>
          </p:cNvPicPr>
          <p:nvPr/>
        </p:nvPicPr>
        <p:blipFill>
          <a:blip r:embed="rId3"/>
          <a:srcRect/>
          <a:stretch>
            <a:fillRect/>
          </a:stretch>
        </p:blipFill>
        <p:spPr bwMode="auto">
          <a:xfrm rot="10800000">
            <a:off x="159807" y="-304800"/>
            <a:ext cx="2500842" cy="7162800"/>
          </a:xfrm>
          <a:prstGeom prst="rect">
            <a:avLst/>
          </a:prstGeom>
          <a:noFill/>
          <a:ln w="9525">
            <a:noFill/>
            <a:miter lim="800000"/>
            <a:headEnd/>
            <a:tailEnd/>
          </a:ln>
        </p:spPr>
      </p:pic>
    </p:spTree>
    <p:extLst>
      <p:ext uri="{BB962C8B-B14F-4D97-AF65-F5344CB8AC3E}">
        <p14:creationId xmlns:p14="http://schemas.microsoft.com/office/powerpoint/2010/main" val="357119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060" y="134167"/>
            <a:ext cx="9607948" cy="610416"/>
          </a:xfrm>
          <a:prstGeom prst="rect">
            <a:avLst/>
          </a:prstGeom>
        </p:spPr>
      </p:pic>
      <p:pic>
        <p:nvPicPr>
          <p:cNvPr id="3" name="Picture 2"/>
          <p:cNvPicPr>
            <a:picLocks noChangeAspect="1"/>
          </p:cNvPicPr>
          <p:nvPr/>
        </p:nvPicPr>
        <p:blipFill>
          <a:blip r:embed="rId3"/>
          <a:stretch>
            <a:fillRect/>
          </a:stretch>
        </p:blipFill>
        <p:spPr>
          <a:xfrm>
            <a:off x="812345" y="744583"/>
            <a:ext cx="10422475" cy="5995851"/>
          </a:xfrm>
          <a:prstGeom prst="rect">
            <a:avLst/>
          </a:prstGeom>
        </p:spPr>
      </p:pic>
    </p:spTree>
    <p:extLst>
      <p:ext uri="{BB962C8B-B14F-4D97-AF65-F5344CB8AC3E}">
        <p14:creationId xmlns:p14="http://schemas.microsoft.com/office/powerpoint/2010/main" val="3391541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3629" y="0"/>
            <a:ext cx="6148931" cy="433970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59035452"/>
              </p:ext>
            </p:extLst>
          </p:nvPr>
        </p:nvGraphicFramePr>
        <p:xfrm>
          <a:off x="195943" y="4399010"/>
          <a:ext cx="11848011" cy="2390141"/>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xuân</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342900" lvl="0" indent="-342900" algn="l" fontAlgn="base">
                        <a:lnSpc>
                          <a:spcPct val="107000"/>
                        </a:lnSpc>
                        <a:spcAft>
                          <a:spcPts val="235"/>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ấm áp, nắng nhẹ</a:t>
                      </a:r>
                    </a:p>
                    <a:p>
                      <a:pPr marL="342900" lvl="0" indent="-342900" algn="l" fontAlgn="base">
                        <a:lnSpc>
                          <a:spcPct val="107000"/>
                        </a:lnSpc>
                        <a:spcAft>
                          <a:spcPts val="0"/>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cây cối đâm chồi nảy lộc, nhiều loài hoa nở (hoa đào, hoa mai…)</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64578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8238" y="13062"/>
            <a:ext cx="6560700" cy="463414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44669672"/>
              </p:ext>
            </p:extLst>
          </p:nvPr>
        </p:nvGraphicFramePr>
        <p:xfrm>
          <a:off x="195943" y="4686396"/>
          <a:ext cx="11848011" cy="2074764"/>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8029">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519075">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hạ</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 nóng bức, oi ả, nắng gắt/ chói chang; có mưa rào</a:t>
                      </a:r>
                    </a:p>
                    <a:p>
                      <a:r>
                        <a:rPr lang="en-US" sz="3600" smtClean="0">
                          <a:solidFill>
                            <a:srgbClr val="181717"/>
                          </a:solidFill>
                          <a:effectLst/>
                          <a:latin typeface="Times New Roman" panose="02020603050405020304" pitchFamily="18" charset="0"/>
                          <a:ea typeface="Times New Roman" panose="02020603050405020304" pitchFamily="18" charset="0"/>
                        </a:rPr>
                        <a:t>- cây xanh lá, nhiều quả chín</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42607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0243" y="111441"/>
            <a:ext cx="6077631" cy="427504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29237455"/>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thu</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lành lạnh (se lạnh), bầu trời trong xanh, nắng nhẹ, gió nhẹ (gió heo may)</a:t>
                      </a:r>
                    </a:p>
                    <a:p>
                      <a:r>
                        <a:rPr lang="en-US" sz="3600" smtClean="0">
                          <a:solidFill>
                            <a:srgbClr val="181717"/>
                          </a:solidFill>
                          <a:effectLst/>
                          <a:latin typeface="Times New Roman" panose="02020603050405020304" pitchFamily="18" charset="0"/>
                          <a:ea typeface="Times New Roman" panose="02020603050405020304" pitchFamily="18" charset="0"/>
                        </a:rPr>
                        <a:t>- một số cây thưa lá/ rụng lá, một số cây lá úa vàng</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822070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2126" y="131580"/>
            <a:ext cx="5986423" cy="426743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52654402"/>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đông</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lạnh, khô hanh, rét buốt, ít mưa, mưa phùn gió bấc, trời u ám</a:t>
                      </a:r>
                    </a:p>
                    <a:p>
                      <a:r>
                        <a:rPr lang="en-US" sz="3600" smtClean="0">
                          <a:solidFill>
                            <a:srgbClr val="181717"/>
                          </a:solidFill>
                          <a:effectLst/>
                          <a:latin typeface="Times New Roman" panose="02020603050405020304" pitchFamily="18" charset="0"/>
                          <a:ea typeface="Times New Roman" panose="02020603050405020304" pitchFamily="18" charset="0"/>
                        </a:rPr>
                        <a:t>- một số loài cây trơ cành, trụi lá</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22170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7190" y="245881"/>
            <a:ext cx="10965540" cy="564017"/>
          </a:xfrm>
          <a:prstGeom prst="rect">
            <a:avLst/>
          </a:prstGeom>
        </p:spPr>
      </p:pic>
      <p:pic>
        <p:nvPicPr>
          <p:cNvPr id="4" name="Picture 3"/>
          <p:cNvPicPr>
            <a:picLocks noChangeAspect="1"/>
          </p:cNvPicPr>
          <p:nvPr/>
        </p:nvPicPr>
        <p:blipFill>
          <a:blip r:embed="rId3"/>
          <a:stretch>
            <a:fillRect/>
          </a:stretch>
        </p:blipFill>
        <p:spPr>
          <a:xfrm>
            <a:off x="233362" y="1162595"/>
            <a:ext cx="11823655" cy="3396343"/>
          </a:xfrm>
          <a:prstGeom prst="rect">
            <a:avLst/>
          </a:prstGeom>
        </p:spPr>
      </p:pic>
      <p:pic>
        <p:nvPicPr>
          <p:cNvPr id="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0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5959" y="0"/>
            <a:ext cx="8340635" cy="441266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53217723"/>
              </p:ext>
            </p:extLst>
          </p:nvPr>
        </p:nvGraphicFramePr>
        <p:xfrm>
          <a:off x="195943" y="4399010"/>
          <a:ext cx="11848011" cy="2325117"/>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mưa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186690" marR="36195" indent="-6350" algn="l">
                        <a:lnSpc>
                          <a:spcPct val="107000"/>
                        </a:lnSpc>
                        <a:spcAft>
                          <a:spcPts val="0"/>
                        </a:spcAft>
                      </a:pPr>
                      <a:r>
                        <a:rPr lang="en-US" sz="3600" smtClean="0">
                          <a:effectLst/>
                          <a:latin typeface="Times New Roman" panose="02020603050405020304" pitchFamily="18" charset="0"/>
                          <a:cs typeface="Times New Roman" panose="02020603050405020304" pitchFamily="18" charset="0"/>
                        </a:rPr>
                        <a:t>- mưa nhiều, mát mẻ, mưa đến rất nhanh và đi cũng rất nhanh, vừa mưa đã nắng; đôi khi mưa rả rích kéo dài cả ngày;… cây cối tươi tốt, mơn mởn,…</a:t>
                      </a:r>
                      <a:endParaRPr lang="en-US" sz="360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58752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4204303"/>
              </p:ext>
            </p:extLst>
          </p:nvPr>
        </p:nvGraphicFramePr>
        <p:xfrm>
          <a:off x="195943" y="4399010"/>
          <a:ext cx="11848011" cy="2245456"/>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khô</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marR="0" lvl="0" indent="0" algn="l" defTabSz="914400" rtl="0" eaLnBrk="1" fontAlgn="base" latinLnBrk="0" hangingPunct="1">
                        <a:lnSpc>
                          <a:spcPct val="107000"/>
                        </a:lnSpc>
                        <a:spcBef>
                          <a:spcPts val="0"/>
                        </a:spcBef>
                        <a:spcAft>
                          <a:spcPts val="235"/>
                        </a:spcAft>
                        <a:buClr>
                          <a:srgbClr val="181717"/>
                        </a:buClr>
                        <a:buSzPts val="1250"/>
                        <a:buFont typeface="Arial" panose="020B0604020202020204" pitchFamily="34" charset="0"/>
                        <a:buNone/>
                        <a:tabLst/>
                        <a:defRPr/>
                      </a:pPr>
                      <a:r>
                        <a:rPr lang="en-US" sz="3600" smtClean="0">
                          <a:effectLst/>
                          <a:latin typeface="Times New Roman" panose="02020603050405020304" pitchFamily="18" charset="0"/>
                          <a:cs typeface="Times New Roman" panose="02020603050405020304" pitchFamily="18" charset="0"/>
                        </a:rPr>
                        <a:t>nắng nhiều, ban ngày trời nóng, mưa rất ít </a:t>
                      </a:r>
                      <a:endParaRPr lang="en-US" sz="360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pic>
        <p:nvPicPr>
          <p:cNvPr id="2" name="Picture 1"/>
          <p:cNvPicPr>
            <a:picLocks noChangeAspect="1"/>
          </p:cNvPicPr>
          <p:nvPr/>
        </p:nvPicPr>
        <p:blipFill>
          <a:blip r:embed="rId2"/>
          <a:stretch>
            <a:fillRect/>
          </a:stretch>
        </p:blipFill>
        <p:spPr>
          <a:xfrm>
            <a:off x="1917245" y="26126"/>
            <a:ext cx="8180343" cy="4363669"/>
          </a:xfrm>
          <a:prstGeom prst="rect">
            <a:avLst/>
          </a:prstGeom>
        </p:spPr>
      </p:pic>
    </p:spTree>
    <p:extLst>
      <p:ext uri="{BB962C8B-B14F-4D97-AF65-F5344CB8AC3E}">
        <p14:creationId xmlns:p14="http://schemas.microsoft.com/office/powerpoint/2010/main" val="307263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894" y="314597"/>
            <a:ext cx="11589051" cy="599803"/>
          </a:xfrm>
          <a:prstGeom prst="rect">
            <a:avLst/>
          </a:prstGeom>
        </p:spPr>
      </p:pic>
      <p:pic>
        <p:nvPicPr>
          <p:cNvPr id="4" name="Picture 3"/>
          <p:cNvPicPr>
            <a:picLocks noChangeAspect="1"/>
          </p:cNvPicPr>
          <p:nvPr/>
        </p:nvPicPr>
        <p:blipFill>
          <a:blip r:embed="rId3"/>
          <a:stretch>
            <a:fillRect/>
          </a:stretch>
        </p:blipFill>
        <p:spPr>
          <a:xfrm>
            <a:off x="548911" y="1109256"/>
            <a:ext cx="8128247" cy="1620882"/>
          </a:xfrm>
          <a:prstGeom prst="rect">
            <a:avLst/>
          </a:prstGeom>
        </p:spPr>
      </p:pic>
      <p:pic>
        <p:nvPicPr>
          <p:cNvPr id="5" name="Picture 4"/>
          <p:cNvPicPr>
            <a:picLocks noChangeAspect="1"/>
          </p:cNvPicPr>
          <p:nvPr/>
        </p:nvPicPr>
        <p:blipFill>
          <a:blip r:embed="rId4"/>
          <a:stretch>
            <a:fillRect/>
          </a:stretch>
        </p:blipFill>
        <p:spPr>
          <a:xfrm>
            <a:off x="588100" y="2847705"/>
            <a:ext cx="8660403" cy="3207557"/>
          </a:xfrm>
          <a:prstGeom prst="rect">
            <a:avLst/>
          </a:prstGeom>
        </p:spPr>
      </p:pic>
      <p:sp>
        <p:nvSpPr>
          <p:cNvPr id="6" name="Rectangle 5"/>
          <p:cNvSpPr/>
          <p:nvPr/>
        </p:nvSpPr>
        <p:spPr>
          <a:xfrm>
            <a:off x="7844067" y="1017815"/>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7" name="Rectangle 6"/>
          <p:cNvSpPr/>
          <p:nvPr/>
        </p:nvSpPr>
        <p:spPr>
          <a:xfrm>
            <a:off x="8141336" y="1927190"/>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8" name="Rectangle 7"/>
          <p:cNvSpPr/>
          <p:nvPr/>
        </p:nvSpPr>
        <p:spPr>
          <a:xfrm>
            <a:off x="8784592" y="2730138"/>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9" name="Rectangle 8"/>
          <p:cNvSpPr/>
          <p:nvPr/>
        </p:nvSpPr>
        <p:spPr>
          <a:xfrm>
            <a:off x="8738873" y="351943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10" name="Rectangle 9"/>
          <p:cNvSpPr/>
          <p:nvPr/>
        </p:nvSpPr>
        <p:spPr>
          <a:xfrm>
            <a:off x="7804878" y="4415745"/>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11" name="Rectangle 10"/>
          <p:cNvSpPr/>
          <p:nvPr/>
        </p:nvSpPr>
        <p:spPr>
          <a:xfrm>
            <a:off x="6812102" y="528095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Tree>
    <p:extLst>
      <p:ext uri="{BB962C8B-B14F-4D97-AF65-F5344CB8AC3E}">
        <p14:creationId xmlns:p14="http://schemas.microsoft.com/office/powerpoint/2010/main" val="345899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48708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a:t>
            </a:r>
            <a:r>
              <a:rPr lang="en-US" sz="9600" b="1" smtClean="0">
                <a:solidFill>
                  <a:srgbClr val="FF0000"/>
                </a:solidFill>
                <a:latin typeface="Times New Roman" pitchFamily="18" charset="0"/>
                <a:cs typeface="Times New Roman" pitchFamily="18" charset="0"/>
              </a:rPr>
              <a:t>5</a:t>
            </a:r>
            <a:endParaRPr lang="en-US" sz="9600" b="1" dirty="0">
              <a:solidFill>
                <a:srgbClr val="FF0000"/>
              </a:solidFill>
              <a:latin typeface="Times New Roman" pitchFamily="18" charset="0"/>
              <a:cs typeface="Times New Roman" pitchFamily="18" charset="0"/>
            </a:endParaRPr>
          </a:p>
        </p:txBody>
      </p:sp>
      <p:pic>
        <p:nvPicPr>
          <p:cNvPr id="5" name="Picture 2" descr="402cd816">
            <a:extLst>
              <a:ext uri="{FF2B5EF4-FFF2-40B4-BE49-F238E27FC236}">
                <a16:creationId xmlns:a16="http://schemas.microsoft.com/office/drawing/2014/main" id="{5BC623B8-B372-4C90-B287-0404C430F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470571" y="4095087"/>
            <a:ext cx="2721428" cy="27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5348" y="4343401"/>
            <a:ext cx="2452437" cy="24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99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2"/>
          <p:cNvGrpSpPr>
            <a:grpSpLocks/>
          </p:cNvGrpSpPr>
          <p:nvPr/>
        </p:nvGrpSpPr>
        <p:grpSpPr bwMode="auto">
          <a:xfrm>
            <a:off x="205455" y="76201"/>
            <a:ext cx="6119145" cy="847725"/>
            <a:chOff x="2350" y="1008"/>
            <a:chExt cx="1826" cy="534"/>
          </a:xfrm>
        </p:grpSpPr>
        <p:pic>
          <p:nvPicPr>
            <p:cNvPr id="3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p:cNvGrpSpPr>
            <a:grpSpLocks/>
          </p:cNvGrpSpPr>
          <p:nvPr/>
        </p:nvGrpSpPr>
        <p:grpSpPr bwMode="auto">
          <a:xfrm>
            <a:off x="5867399" y="76201"/>
            <a:ext cx="6072051" cy="847725"/>
            <a:chOff x="2350" y="1008"/>
            <a:chExt cx="1826" cy="534"/>
          </a:xfrm>
        </p:grpSpPr>
        <p:pic>
          <p:nvPicPr>
            <p:cNvPr id="3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159808" y="1143001"/>
            <a:ext cx="6240991" cy="847725"/>
            <a:chOff x="2350" y="1008"/>
            <a:chExt cx="1826" cy="534"/>
          </a:xfrm>
        </p:grpSpPr>
        <p:pic>
          <p:nvPicPr>
            <p:cNvPr id="4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2"/>
          <p:cNvGrpSpPr>
            <a:grpSpLocks/>
          </p:cNvGrpSpPr>
          <p:nvPr/>
        </p:nvGrpSpPr>
        <p:grpSpPr bwMode="auto">
          <a:xfrm>
            <a:off x="159809" y="2200276"/>
            <a:ext cx="6240991" cy="847725"/>
            <a:chOff x="2350" y="1008"/>
            <a:chExt cx="1826" cy="534"/>
          </a:xfrm>
        </p:grpSpPr>
        <p:pic>
          <p:nvPicPr>
            <p:cNvPr id="4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2"/>
          <p:cNvGrpSpPr>
            <a:grpSpLocks/>
          </p:cNvGrpSpPr>
          <p:nvPr/>
        </p:nvGrpSpPr>
        <p:grpSpPr bwMode="auto">
          <a:xfrm>
            <a:off x="286002" y="3038476"/>
            <a:ext cx="6267198" cy="847725"/>
            <a:chOff x="2350" y="1008"/>
            <a:chExt cx="1826" cy="534"/>
          </a:xfrm>
        </p:grpSpPr>
        <p:pic>
          <p:nvPicPr>
            <p:cNvPr id="5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2"/>
          <p:cNvGrpSpPr>
            <a:grpSpLocks/>
          </p:cNvGrpSpPr>
          <p:nvPr/>
        </p:nvGrpSpPr>
        <p:grpSpPr bwMode="auto">
          <a:xfrm>
            <a:off x="205455" y="3952876"/>
            <a:ext cx="6347745" cy="847725"/>
            <a:chOff x="2350" y="1008"/>
            <a:chExt cx="1826" cy="534"/>
          </a:xfrm>
        </p:grpSpPr>
        <p:pic>
          <p:nvPicPr>
            <p:cNvPr id="5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2"/>
          <p:cNvGrpSpPr>
            <a:grpSpLocks/>
          </p:cNvGrpSpPr>
          <p:nvPr/>
        </p:nvGrpSpPr>
        <p:grpSpPr bwMode="auto">
          <a:xfrm>
            <a:off x="236009" y="4943476"/>
            <a:ext cx="6317191" cy="847725"/>
            <a:chOff x="2350" y="1008"/>
            <a:chExt cx="1826" cy="534"/>
          </a:xfrm>
        </p:grpSpPr>
        <p:pic>
          <p:nvPicPr>
            <p:cNvPr id="6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2"/>
          <p:cNvGrpSpPr>
            <a:grpSpLocks/>
          </p:cNvGrpSpPr>
          <p:nvPr/>
        </p:nvGrpSpPr>
        <p:grpSpPr bwMode="auto">
          <a:xfrm>
            <a:off x="286002" y="5857876"/>
            <a:ext cx="6190998" cy="847725"/>
            <a:chOff x="2350" y="1008"/>
            <a:chExt cx="1826" cy="534"/>
          </a:xfrm>
        </p:grpSpPr>
        <p:pic>
          <p:nvPicPr>
            <p:cNvPr id="6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2"/>
          <p:cNvGrpSpPr>
            <a:grpSpLocks/>
          </p:cNvGrpSpPr>
          <p:nvPr/>
        </p:nvGrpSpPr>
        <p:grpSpPr bwMode="auto">
          <a:xfrm>
            <a:off x="5867400" y="990601"/>
            <a:ext cx="6072050" cy="847725"/>
            <a:chOff x="2350" y="1008"/>
            <a:chExt cx="1826" cy="534"/>
          </a:xfrm>
        </p:grpSpPr>
        <p:pic>
          <p:nvPicPr>
            <p:cNvPr id="7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2"/>
          <p:cNvGrpSpPr>
            <a:grpSpLocks/>
          </p:cNvGrpSpPr>
          <p:nvPr/>
        </p:nvGrpSpPr>
        <p:grpSpPr bwMode="auto">
          <a:xfrm>
            <a:off x="5943600" y="1828801"/>
            <a:ext cx="6090708" cy="847725"/>
            <a:chOff x="2350" y="1008"/>
            <a:chExt cx="1826" cy="534"/>
          </a:xfrm>
        </p:grpSpPr>
        <p:pic>
          <p:nvPicPr>
            <p:cNvPr id="7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2"/>
          <p:cNvGrpSpPr>
            <a:grpSpLocks/>
          </p:cNvGrpSpPr>
          <p:nvPr/>
        </p:nvGrpSpPr>
        <p:grpSpPr bwMode="auto">
          <a:xfrm>
            <a:off x="6019800" y="2733676"/>
            <a:ext cx="5919650" cy="847725"/>
            <a:chOff x="2350" y="1008"/>
            <a:chExt cx="1826" cy="534"/>
          </a:xfrm>
        </p:grpSpPr>
        <p:pic>
          <p:nvPicPr>
            <p:cNvPr id="8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p:nvGrpSpPr>
        <p:grpSpPr bwMode="auto">
          <a:xfrm>
            <a:off x="5943600" y="3505201"/>
            <a:ext cx="5995850" cy="847725"/>
            <a:chOff x="2350" y="1008"/>
            <a:chExt cx="1826" cy="534"/>
          </a:xfrm>
        </p:grpSpPr>
        <p:pic>
          <p:nvPicPr>
            <p:cNvPr id="8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2"/>
          <p:cNvGrpSpPr>
            <a:grpSpLocks/>
          </p:cNvGrpSpPr>
          <p:nvPr/>
        </p:nvGrpSpPr>
        <p:grpSpPr bwMode="auto">
          <a:xfrm>
            <a:off x="5943600" y="4343401"/>
            <a:ext cx="5995850" cy="847725"/>
            <a:chOff x="2350" y="1008"/>
            <a:chExt cx="1826" cy="534"/>
          </a:xfrm>
        </p:grpSpPr>
        <p:pic>
          <p:nvPicPr>
            <p:cNvPr id="9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22"/>
          <p:cNvGrpSpPr>
            <a:grpSpLocks/>
          </p:cNvGrpSpPr>
          <p:nvPr/>
        </p:nvGrpSpPr>
        <p:grpSpPr bwMode="auto">
          <a:xfrm>
            <a:off x="6019800" y="5172076"/>
            <a:ext cx="5919650" cy="847725"/>
            <a:chOff x="2350" y="1008"/>
            <a:chExt cx="1826" cy="534"/>
          </a:xfrm>
        </p:grpSpPr>
        <p:pic>
          <p:nvPicPr>
            <p:cNvPr id="9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2"/>
          <p:cNvGrpSpPr>
            <a:grpSpLocks/>
          </p:cNvGrpSpPr>
          <p:nvPr/>
        </p:nvGrpSpPr>
        <p:grpSpPr bwMode="auto">
          <a:xfrm>
            <a:off x="5943600" y="5943601"/>
            <a:ext cx="5995850" cy="847725"/>
            <a:chOff x="2350" y="1008"/>
            <a:chExt cx="1826" cy="534"/>
          </a:xfrm>
        </p:grpSpPr>
        <p:pic>
          <p:nvPicPr>
            <p:cNvPr id="10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2"/>
          <p:cNvGrpSpPr>
            <a:grpSpLocks/>
          </p:cNvGrpSpPr>
          <p:nvPr/>
        </p:nvGrpSpPr>
        <p:grpSpPr bwMode="auto">
          <a:xfrm>
            <a:off x="2895600" y="213610"/>
            <a:ext cx="2514600" cy="2819400"/>
            <a:chOff x="528" y="144"/>
            <a:chExt cx="1584" cy="1584"/>
          </a:xfrm>
          <a:solidFill>
            <a:srgbClr val="D60093"/>
          </a:solidFill>
        </p:grpSpPr>
        <p:sp>
          <p:nvSpPr>
            <p:cNvPr id="10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0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sp>
        <p:nvSpPr>
          <p:cNvPr id="109" name="PubOvalCallout"/>
          <p:cNvSpPr>
            <a:spLocks noEditPoints="1" noChangeArrowheads="1"/>
          </p:cNvSpPr>
          <p:nvPr/>
        </p:nvSpPr>
        <p:spPr bwMode="auto">
          <a:xfrm>
            <a:off x="2362200" y="838200"/>
            <a:ext cx="3429000" cy="24384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chemeClr val="accent6">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solidFill>
                <a:srgbClr val="FF0000"/>
              </a:solidFill>
              <a:latin typeface="Arial" pitchFamily="34" charset="0"/>
              <a:cs typeface="Arial"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a:t>
            </a:r>
            <a:r>
              <a:rPr lang="en-US" sz="3200" b="1" smtClean="0">
                <a:solidFill>
                  <a:srgbClr val="000099"/>
                </a:solidFill>
                <a:latin typeface="Times New Roman" pitchFamily="18" charset="0"/>
                <a:cs typeface="Times New Roman" pitchFamily="18" charset="0"/>
              </a:rPr>
              <a:t>1</a:t>
            </a:r>
            <a:endParaRPr lang="en-US" sz="3200" b="1" dirty="0">
              <a:solidFill>
                <a:srgbClr val="000099"/>
              </a:solidFill>
              <a:latin typeface="Arial" pitchFamily="34" charset="0"/>
              <a:cs typeface="Arial" pitchFamily="34" charset="0"/>
            </a:endParaRPr>
          </a:p>
        </p:txBody>
      </p:sp>
      <p:grpSp>
        <p:nvGrpSpPr>
          <p:cNvPr id="19" name="Group 5"/>
          <p:cNvGrpSpPr>
            <a:grpSpLocks/>
          </p:cNvGrpSpPr>
          <p:nvPr/>
        </p:nvGrpSpPr>
        <p:grpSpPr bwMode="auto">
          <a:xfrm>
            <a:off x="6629400" y="213610"/>
            <a:ext cx="2514600" cy="2819400"/>
            <a:chOff x="3168" y="144"/>
            <a:chExt cx="1584" cy="1584"/>
          </a:xfrm>
          <a:solidFill>
            <a:srgbClr val="0070C0"/>
          </a:solidFill>
        </p:grpSpPr>
        <p:sp>
          <p:nvSpPr>
            <p:cNvPr id="111"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2"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sp>
        <p:nvSpPr>
          <p:cNvPr id="113" name="Cloud"/>
          <p:cNvSpPr>
            <a:spLocks noChangeAspect="1" noEditPoints="1" noChangeArrowheads="1"/>
          </p:cNvSpPr>
          <p:nvPr/>
        </p:nvSpPr>
        <p:spPr bwMode="auto">
          <a:xfrm>
            <a:off x="6097694" y="685800"/>
            <a:ext cx="3427306" cy="21793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FF"/>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latin typeface=".VnTime"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a:t>
            </a:r>
            <a:r>
              <a:rPr lang="en-US" sz="3200" b="1" smtClean="0">
                <a:solidFill>
                  <a:srgbClr val="000099"/>
                </a:solidFill>
                <a:latin typeface="Times New Roman" pitchFamily="18" charset="0"/>
                <a:cs typeface="Times New Roman" pitchFamily="18" charset="0"/>
              </a:rPr>
              <a:t>2</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0" name="Group 8"/>
          <p:cNvGrpSpPr>
            <a:grpSpLocks/>
          </p:cNvGrpSpPr>
          <p:nvPr/>
        </p:nvGrpSpPr>
        <p:grpSpPr bwMode="auto">
          <a:xfrm>
            <a:off x="2895600" y="3642610"/>
            <a:ext cx="2514600" cy="2743200"/>
            <a:chOff x="144" y="2304"/>
            <a:chExt cx="1584" cy="1584"/>
          </a:xfrm>
          <a:solidFill>
            <a:srgbClr val="FF0000"/>
          </a:solidFill>
        </p:grpSpPr>
        <p:sp>
          <p:nvSpPr>
            <p:cNvPr id="115"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6"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sp>
        <p:nvSpPr>
          <p:cNvPr id="117" name="AutoShape 16"/>
          <p:cNvSpPr>
            <a:spLocks noChangeArrowheads="1"/>
          </p:cNvSpPr>
          <p:nvPr/>
        </p:nvSpPr>
        <p:spPr bwMode="auto">
          <a:xfrm>
            <a:off x="1579360" y="4190999"/>
            <a:ext cx="4395393" cy="2063405"/>
          </a:xfrm>
          <a:prstGeom prst="flowChartTerminator">
            <a:avLst/>
          </a:prstGeom>
          <a:gradFill flip="none" rotWithShape="1">
            <a:gsLst>
              <a:gs pos="1900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a:ln w="9525">
            <a:solidFill>
              <a:schemeClr val="tx1"/>
            </a:solidFill>
            <a:miter lim="800000"/>
            <a:headEnd/>
            <a:tailEnd/>
          </a:ln>
          <a:effectLst>
            <a:outerShdw blurRad="50800" dist="50800" dir="5400000" algn="ctr" rotWithShape="0">
              <a:srgbClr val="000000">
                <a:alpha val="47000"/>
              </a:srgbClr>
            </a:outerShdw>
          </a:effectLst>
          <a:extLst/>
        </p:spPr>
        <p:style>
          <a:lnRef idx="0">
            <a:scrgbClr r="0" g="0" b="0"/>
          </a:lnRef>
          <a:fillRef idx="1003">
            <a:schemeClr val="lt1"/>
          </a:fillRef>
          <a:effectRef idx="0">
            <a:scrgbClr r="0" g="0" b="0"/>
          </a:effectRef>
          <a:fontRef idx="major"/>
        </p:style>
        <p:txBody>
          <a:bodyPr wrap="none" anchor="ctr"/>
          <a:lstStyle/>
          <a:p>
            <a:pPr algn="ctr"/>
            <a:endParaRPr lang="en-US" sz="3200" b="1" i="1" smtClean="0">
              <a:solidFill>
                <a:srgbClr val="181717"/>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Vì </a:t>
            </a:r>
            <a:r>
              <a:rPr lang="en-US" sz="3200" b="1">
                <a:solidFill>
                  <a:srgbClr val="002060"/>
                </a:solidFill>
                <a:latin typeface="Times New Roman" panose="02020603050405020304" pitchFamily="18" charset="0"/>
                <a:ea typeface="Times New Roman" panose="02020603050405020304" pitchFamily="18" charset="0"/>
              </a:rPr>
              <a:t>sao bà Đất nói </a:t>
            </a:r>
            <a:endParaRPr lang="en-US" sz="3200" b="1" smtClean="0">
              <a:solidFill>
                <a:srgbClr val="002060"/>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cả </a:t>
            </a:r>
            <a:r>
              <a:rPr lang="en-US" sz="3200" b="1">
                <a:solidFill>
                  <a:srgbClr val="002060"/>
                </a:solidFill>
                <a:latin typeface="Times New Roman" panose="02020603050405020304" pitchFamily="18" charset="0"/>
                <a:ea typeface="Times New Roman" panose="02020603050405020304" pitchFamily="18" charset="0"/>
              </a:rPr>
              <a:t>bốn nàng tiên </a:t>
            </a:r>
            <a:endParaRPr lang="en-US" sz="3200" b="1" smtClean="0">
              <a:solidFill>
                <a:srgbClr val="002060"/>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đều </a:t>
            </a:r>
            <a:r>
              <a:rPr lang="en-US" sz="3200" b="1">
                <a:solidFill>
                  <a:srgbClr val="002060"/>
                </a:solidFill>
                <a:latin typeface="Times New Roman" panose="02020603050405020304" pitchFamily="18" charset="0"/>
                <a:ea typeface="Times New Roman" panose="02020603050405020304" pitchFamily="18" charset="0"/>
              </a:rPr>
              <a:t>có ích và đáng yêu?</a:t>
            </a:r>
            <a:endParaRPr lang="en-US" sz="3200" b="1" dirty="0">
              <a:solidFill>
                <a:srgbClr val="002060"/>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1" name="Group 11"/>
          <p:cNvGrpSpPr>
            <a:grpSpLocks/>
          </p:cNvGrpSpPr>
          <p:nvPr/>
        </p:nvGrpSpPr>
        <p:grpSpPr bwMode="auto">
          <a:xfrm>
            <a:off x="6629400" y="3642610"/>
            <a:ext cx="2514600" cy="2743200"/>
            <a:chOff x="2064" y="2304"/>
            <a:chExt cx="1584" cy="1584"/>
          </a:xfrm>
          <a:solidFill>
            <a:srgbClr val="FFFF00"/>
          </a:solidFill>
        </p:grpSpPr>
        <p:sp>
          <p:nvSpPr>
            <p:cNvPr id="119"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20"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sp>
        <p:nvSpPr>
          <p:cNvPr id="121" name="AutoShape 18"/>
          <p:cNvSpPr>
            <a:spLocks noChangeArrowheads="1"/>
          </p:cNvSpPr>
          <p:nvPr/>
        </p:nvSpPr>
        <p:spPr bwMode="auto">
          <a:xfrm>
            <a:off x="6183085" y="3886200"/>
            <a:ext cx="3526252" cy="2438400"/>
          </a:xfrm>
          <a:prstGeom prst="horizontalScroll">
            <a:avLst>
              <a:gd name="adj" fmla="val 12500"/>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smtClean="0">
                <a:solidFill>
                  <a:srgbClr val="000099"/>
                </a:solidFill>
                <a:latin typeface="Times New Roman" pitchFamily="18" charset="0"/>
                <a:cs typeface="Times New Roman" pitchFamily="18" charset="0"/>
              </a:rPr>
              <a:t>Em thích mùa </a:t>
            </a:r>
          </a:p>
          <a:p>
            <a:pPr algn="ctr"/>
            <a:r>
              <a:rPr lang="en-US" sz="3200" b="1">
                <a:solidFill>
                  <a:srgbClr val="000099"/>
                </a:solidFill>
                <a:latin typeface="Times New Roman" pitchFamily="18" charset="0"/>
                <a:cs typeface="Times New Roman" pitchFamily="18" charset="0"/>
              </a:rPr>
              <a:t>n</a:t>
            </a:r>
            <a:r>
              <a:rPr lang="en-US" sz="3200" b="1" smtClean="0">
                <a:solidFill>
                  <a:srgbClr val="000099"/>
                </a:solidFill>
                <a:latin typeface="Times New Roman" pitchFamily="18" charset="0"/>
                <a:cs typeface="Times New Roman" pitchFamily="18" charset="0"/>
              </a:rPr>
              <a:t>ào nhất? Vì sao</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spTree>
    <p:extLst>
      <p:ext uri="{BB962C8B-B14F-4D97-AF65-F5344CB8AC3E}">
        <p14:creationId xmlns:p14="http://schemas.microsoft.com/office/powerpoint/2010/main" val="3954426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1000" fill="hold"/>
                                        <p:tgtEl>
                                          <p:spTgt spid="109"/>
                                        </p:tgtEl>
                                        <p:attrNameLst>
                                          <p:attrName>ppt_x</p:attrName>
                                        </p:attrNameLst>
                                      </p:cBhvr>
                                      <p:tavLst>
                                        <p:tav tm="0">
                                          <p:val>
                                            <p:strVal val="#ppt_x-.2"/>
                                          </p:val>
                                        </p:tav>
                                        <p:tav tm="100000">
                                          <p:val>
                                            <p:strVal val="#ppt_x"/>
                                          </p:val>
                                        </p:tav>
                                      </p:tavLst>
                                    </p:anim>
                                    <p:anim calcmode="lin" valueType="num">
                                      <p:cBhvr>
                                        <p:cTn id="8" dur="10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109"/>
                                        </p:tgtEl>
                                        <p:attrNameLst>
                                          <p:attrName>ppt_w</p:attrName>
                                        </p:attrNameLst>
                                      </p:cBhvr>
                                      <p:tavLst>
                                        <p:tav tm="0">
                                          <p:val>
                                            <p:strVal val="ppt_w"/>
                                          </p:val>
                                        </p:tav>
                                        <p:tav tm="100000">
                                          <p:val>
                                            <p:fltVal val="0"/>
                                          </p:val>
                                        </p:tav>
                                      </p:tavLst>
                                    </p:anim>
                                    <p:anim calcmode="lin" valueType="num">
                                      <p:cBhvr>
                                        <p:cTn id="14" dur="500"/>
                                        <p:tgtEl>
                                          <p:spTgt spid="109"/>
                                        </p:tgtEl>
                                        <p:attrNameLst>
                                          <p:attrName>ppt_h</p:attrName>
                                        </p:attrNameLst>
                                      </p:cBhvr>
                                      <p:tavLst>
                                        <p:tav tm="0">
                                          <p:val>
                                            <p:strVal val="ppt_h"/>
                                          </p:val>
                                        </p:tav>
                                        <p:tav tm="100000">
                                          <p:val>
                                            <p:fltVal val="0"/>
                                          </p:val>
                                        </p:tav>
                                      </p:tavLst>
                                    </p:anim>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blinds(horizontal)">
                                      <p:cBhvr>
                                        <p:cTn id="25" dur="500"/>
                                        <p:tgtEl>
                                          <p:spTgt spid="113"/>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childTnLst>
                                    <p:anim calcmode="lin" valueType="num">
                                      <p:cBhvr>
                                        <p:cTn id="29" dur="500"/>
                                        <p:tgtEl>
                                          <p:spTgt spid="113"/>
                                        </p:tgtEl>
                                        <p:attrNameLst>
                                          <p:attrName>ppt_w</p:attrName>
                                        </p:attrNameLst>
                                      </p:cBhvr>
                                      <p:tavLst>
                                        <p:tav tm="0">
                                          <p:val>
                                            <p:strVal val="ppt_w"/>
                                          </p:val>
                                        </p:tav>
                                        <p:tav tm="100000">
                                          <p:val>
                                            <p:fltVal val="0"/>
                                          </p:val>
                                        </p:tav>
                                      </p:tavLst>
                                    </p:anim>
                                    <p:anim calcmode="lin" valueType="num">
                                      <p:cBhvr>
                                        <p:cTn id="30" dur="500"/>
                                        <p:tgtEl>
                                          <p:spTgt spid="113"/>
                                        </p:tgtEl>
                                        <p:attrNameLst>
                                          <p:attrName>ppt_h</p:attrName>
                                        </p:attrNameLst>
                                      </p:cBhvr>
                                      <p:tavLst>
                                        <p:tav tm="0">
                                          <p:val>
                                            <p:strVal val="ppt_h"/>
                                          </p:val>
                                        </p:tav>
                                        <p:tav tm="100000">
                                          <p:val>
                                            <p:fltVal val="0"/>
                                          </p:val>
                                        </p:tav>
                                      </p:tavLst>
                                    </p:anim>
                                    <p:animEffect transition="out" filter="fade">
                                      <p:cBhvr>
                                        <p:cTn id="31" dur="500"/>
                                        <p:tgtEl>
                                          <p:spTgt spid="113"/>
                                        </p:tgtEl>
                                      </p:cBhvr>
                                    </p:animEffect>
                                    <p:set>
                                      <p:cBhvr>
                                        <p:cTn id="32" dur="1" fill="hold">
                                          <p:stCondLst>
                                            <p:cond delay="499"/>
                                          </p:stCondLst>
                                        </p:cTn>
                                        <p:tgtEl>
                                          <p:spTgt spid="113"/>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1000" fill="hold"/>
                                        <p:tgtEl>
                                          <p:spTgt spid="117"/>
                                        </p:tgtEl>
                                        <p:attrNameLst>
                                          <p:attrName>ppt_w</p:attrName>
                                        </p:attrNameLst>
                                      </p:cBhvr>
                                      <p:tavLst>
                                        <p:tav tm="0">
                                          <p:val>
                                            <p:strVal val="#ppt_w*0.70"/>
                                          </p:val>
                                        </p:tav>
                                        <p:tav tm="100000">
                                          <p:val>
                                            <p:strVal val="#ppt_w"/>
                                          </p:val>
                                        </p:tav>
                                      </p:tavLst>
                                    </p:anim>
                                    <p:anim calcmode="lin" valueType="num">
                                      <p:cBhvr>
                                        <p:cTn id="42" dur="1000" fill="hold"/>
                                        <p:tgtEl>
                                          <p:spTgt spid="117"/>
                                        </p:tgtEl>
                                        <p:attrNameLst>
                                          <p:attrName>ppt_h</p:attrName>
                                        </p:attrNameLst>
                                      </p:cBhvr>
                                      <p:tavLst>
                                        <p:tav tm="0">
                                          <p:val>
                                            <p:strVal val="#ppt_h"/>
                                          </p:val>
                                        </p:tav>
                                        <p:tav tm="100000">
                                          <p:val>
                                            <p:strVal val="#ppt_h"/>
                                          </p:val>
                                        </p:tav>
                                      </p:tavLst>
                                    </p:anim>
                                    <p:animEffect transition="in" filter="fade">
                                      <p:cBhvr>
                                        <p:cTn id="43" dur="1000"/>
                                        <p:tgtEl>
                                          <p:spTgt spid="117"/>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117"/>
                                        </p:tgtEl>
                                        <p:attrNameLst>
                                          <p:attrName>ppt_w</p:attrName>
                                        </p:attrNameLst>
                                      </p:cBhvr>
                                      <p:tavLst>
                                        <p:tav tm="0">
                                          <p:val>
                                            <p:strVal val="ppt_w"/>
                                          </p:val>
                                        </p:tav>
                                        <p:tav tm="100000">
                                          <p:val>
                                            <p:fltVal val="0"/>
                                          </p:val>
                                        </p:tav>
                                      </p:tavLst>
                                    </p:anim>
                                    <p:anim calcmode="lin" valueType="num">
                                      <p:cBhvr>
                                        <p:cTn id="48" dur="500"/>
                                        <p:tgtEl>
                                          <p:spTgt spid="117"/>
                                        </p:tgtEl>
                                        <p:attrNameLst>
                                          <p:attrName>ppt_h</p:attrName>
                                        </p:attrNameLst>
                                      </p:cBhvr>
                                      <p:tavLst>
                                        <p:tav tm="0">
                                          <p:val>
                                            <p:strVal val="ppt_h"/>
                                          </p:val>
                                        </p:tav>
                                        <p:tav tm="100000">
                                          <p:val>
                                            <p:fltVal val="0"/>
                                          </p:val>
                                        </p:tav>
                                      </p:tavLst>
                                    </p:anim>
                                    <p:set>
                                      <p:cBhvr>
                                        <p:cTn id="49" dur="1" fill="hold">
                                          <p:stCondLst>
                                            <p:cond delay="499"/>
                                          </p:stCondLst>
                                        </p:cTn>
                                        <p:tgtEl>
                                          <p:spTgt spid="117"/>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21"/>
                                        </p:tgtEl>
                                        <p:attrNameLst>
                                          <p:attrName>style.visibility</p:attrName>
                                        </p:attrNameLst>
                                      </p:cBhvr>
                                      <p:to>
                                        <p:strVal val="visible"/>
                                      </p:to>
                                    </p:set>
                                    <p:anim calcmode="lin" valueType="num">
                                      <p:cBhvr>
                                        <p:cTn id="58" dur="500" fill="hold"/>
                                        <p:tgtEl>
                                          <p:spTgt spid="121"/>
                                        </p:tgtEl>
                                        <p:attrNameLst>
                                          <p:attrName>ppt_w</p:attrName>
                                        </p:attrNameLst>
                                      </p:cBhvr>
                                      <p:tavLst>
                                        <p:tav tm="0">
                                          <p:val>
                                            <p:fltVal val="0"/>
                                          </p:val>
                                        </p:tav>
                                        <p:tav tm="100000">
                                          <p:val>
                                            <p:strVal val="#ppt_w"/>
                                          </p:val>
                                        </p:tav>
                                      </p:tavLst>
                                    </p:anim>
                                    <p:anim calcmode="lin" valueType="num">
                                      <p:cBhvr>
                                        <p:cTn id="59" dur="500" fill="hold"/>
                                        <p:tgtEl>
                                          <p:spTgt spid="1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xit" presetSubtype="0" fill="hold" grpId="1" nodeType="clickEffect">
                                  <p:stCondLst>
                                    <p:cond delay="0"/>
                                  </p:stCondLst>
                                  <p:childTnLst>
                                    <p:anim calcmode="lin" valueType="num">
                                      <p:cBhvr>
                                        <p:cTn id="63" dur="500"/>
                                        <p:tgtEl>
                                          <p:spTgt spid="121"/>
                                        </p:tgtEl>
                                        <p:attrNameLst>
                                          <p:attrName>ppt_w</p:attrName>
                                        </p:attrNameLst>
                                      </p:cBhvr>
                                      <p:tavLst>
                                        <p:tav tm="0">
                                          <p:val>
                                            <p:strVal val="ppt_w"/>
                                          </p:val>
                                        </p:tav>
                                        <p:tav tm="100000">
                                          <p:val>
                                            <p:fltVal val="0"/>
                                          </p:val>
                                        </p:tav>
                                      </p:tavLst>
                                    </p:anim>
                                    <p:anim calcmode="lin" valueType="num">
                                      <p:cBhvr>
                                        <p:cTn id="64" dur="500"/>
                                        <p:tgtEl>
                                          <p:spTgt spid="121"/>
                                        </p:tgtEl>
                                        <p:attrNameLst>
                                          <p:attrName>ppt_h</p:attrName>
                                        </p:attrNameLst>
                                      </p:cBhvr>
                                      <p:tavLst>
                                        <p:tav tm="0">
                                          <p:val>
                                            <p:strVal val="ppt_h"/>
                                          </p:val>
                                        </p:tav>
                                        <p:tav tm="100000">
                                          <p:val>
                                            <p:fltVal val="0"/>
                                          </p:val>
                                        </p:tav>
                                      </p:tavLst>
                                    </p:anim>
                                    <p:animEffect transition="out" filter="fade">
                                      <p:cBhvr>
                                        <p:cTn id="65" dur="500"/>
                                        <p:tgtEl>
                                          <p:spTgt spid="121"/>
                                        </p:tgtEl>
                                      </p:cBhvr>
                                    </p:animEffect>
                                    <p:set>
                                      <p:cBhvr>
                                        <p:cTn id="66" dur="1" fill="hold">
                                          <p:stCondLst>
                                            <p:cond delay="499"/>
                                          </p:stCondLst>
                                        </p:cTn>
                                        <p:tgtEl>
                                          <p:spTgt spid="121"/>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9" grpId="0" animBg="1"/>
      <p:bldP spid="113" grpId="0" animBg="1"/>
      <p:bldP spid="113" grpId="1" animBg="1"/>
      <p:bldP spid="117" grpId="0" animBg="1"/>
      <p:bldP spid="117" grpId="1" animBg="1"/>
      <p:bldP spid="121" grpId="0" animBg="1"/>
      <p:bldP spid="12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269" y="105591"/>
            <a:ext cx="6522857" cy="557648"/>
          </a:xfrm>
          <a:prstGeom prst="rect">
            <a:avLst/>
          </a:prstGeom>
        </p:spPr>
      </p:pic>
      <p:pic>
        <p:nvPicPr>
          <p:cNvPr id="4" name="Picture 3"/>
          <p:cNvPicPr>
            <a:picLocks noChangeAspect="1"/>
          </p:cNvPicPr>
          <p:nvPr/>
        </p:nvPicPr>
        <p:blipFill>
          <a:blip r:embed="rId3"/>
          <a:stretch>
            <a:fillRect/>
          </a:stretch>
        </p:blipFill>
        <p:spPr>
          <a:xfrm>
            <a:off x="106814" y="668381"/>
            <a:ext cx="12002718" cy="3015344"/>
          </a:xfrm>
          <a:prstGeom prst="rect">
            <a:avLst/>
          </a:prstGeom>
        </p:spPr>
      </p:pic>
      <p:sp>
        <p:nvSpPr>
          <p:cNvPr id="5" name="Rectangle 4"/>
          <p:cNvSpPr/>
          <p:nvPr/>
        </p:nvSpPr>
        <p:spPr>
          <a:xfrm>
            <a:off x="0" y="3551693"/>
            <a:ext cx="1633781" cy="646331"/>
          </a:xfrm>
          <a:prstGeom prst="rect">
            <a:avLst/>
          </a:prstGeom>
        </p:spPr>
        <p:txBody>
          <a:bodyPr wrap="none">
            <a:spAutoFit/>
          </a:bodyPr>
          <a:lstStyle/>
          <a:p>
            <a:r>
              <a:rPr lang="en-US" sz="3600" smtClean="0">
                <a:solidFill>
                  <a:srgbClr val="181717"/>
                </a:solidFill>
                <a:latin typeface="Times New Roman" panose="02020603050405020304" pitchFamily="18" charset="0"/>
              </a:rPr>
              <a:t>Cái nón</a:t>
            </a:r>
            <a:endParaRPr lang="en-US" sz="3600"/>
          </a:p>
        </p:txBody>
      </p:sp>
      <p:sp>
        <p:nvSpPr>
          <p:cNvPr id="6" name="Rectangle 5"/>
          <p:cNvSpPr/>
          <p:nvPr/>
        </p:nvSpPr>
        <p:spPr>
          <a:xfrm>
            <a:off x="2092958" y="3591583"/>
            <a:ext cx="1300356"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ô (dù)</a:t>
            </a:r>
            <a:endParaRPr lang="en-US" sz="3600"/>
          </a:p>
        </p:txBody>
      </p:sp>
      <p:sp>
        <p:nvSpPr>
          <p:cNvPr id="7" name="Rectangle 6"/>
          <p:cNvSpPr/>
          <p:nvPr/>
        </p:nvSpPr>
        <p:spPr>
          <a:xfrm>
            <a:off x="4153792" y="3669959"/>
            <a:ext cx="1903085"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m</a:t>
            </a:r>
            <a:r>
              <a:rPr lang="en-US" sz="3600" smtClean="0">
                <a:solidFill>
                  <a:srgbClr val="181717"/>
                </a:solidFill>
                <a:latin typeface="Times New Roman" panose="02020603050405020304" pitchFamily="18" charset="0"/>
                <a:ea typeface="Times New Roman" panose="02020603050405020304" pitchFamily="18" charset="0"/>
              </a:rPr>
              <a:t>ũ, khăn</a:t>
            </a:r>
            <a:endParaRPr lang="en-US" sz="3600"/>
          </a:p>
        </p:txBody>
      </p:sp>
      <p:sp>
        <p:nvSpPr>
          <p:cNvPr id="8" name="Rectangle 7"/>
          <p:cNvSpPr/>
          <p:nvPr/>
        </p:nvSpPr>
        <p:spPr>
          <a:xfrm>
            <a:off x="6258707" y="3683725"/>
            <a:ext cx="1550424"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áo mưa</a:t>
            </a:r>
            <a:endParaRPr lang="en-US" sz="3600"/>
          </a:p>
        </p:txBody>
      </p:sp>
      <p:sp>
        <p:nvSpPr>
          <p:cNvPr id="9" name="Rectangle 8"/>
          <p:cNvSpPr/>
          <p:nvPr/>
        </p:nvSpPr>
        <p:spPr>
          <a:xfrm>
            <a:off x="8138074" y="3683725"/>
            <a:ext cx="1890261"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quạt điện</a:t>
            </a:r>
            <a:endParaRPr lang="en-US" sz="3600"/>
          </a:p>
        </p:txBody>
      </p:sp>
      <p:sp>
        <p:nvSpPr>
          <p:cNvPr id="10" name="Rectangle 9"/>
          <p:cNvSpPr/>
          <p:nvPr/>
        </p:nvSpPr>
        <p:spPr>
          <a:xfrm>
            <a:off x="10135149" y="3669958"/>
            <a:ext cx="1890261"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quạt </a:t>
            </a:r>
            <a:r>
              <a:rPr lang="en-US" sz="3600">
                <a:solidFill>
                  <a:srgbClr val="181717"/>
                </a:solidFill>
                <a:latin typeface="Times New Roman" panose="02020603050405020304" pitchFamily="18" charset="0"/>
                <a:ea typeface="Times New Roman" panose="02020603050405020304" pitchFamily="18" charset="0"/>
              </a:rPr>
              <a:t>giấy</a:t>
            </a:r>
            <a:endParaRPr lang="en-US" sz="3600"/>
          </a:p>
        </p:txBody>
      </p:sp>
      <p:pic>
        <p:nvPicPr>
          <p:cNvPr id="11"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23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 y="1045027"/>
            <a:ext cx="12002718" cy="3015344"/>
          </a:xfrm>
          <a:prstGeom prst="rect">
            <a:avLst/>
          </a:prstGeom>
        </p:spPr>
      </p:pic>
      <p:sp>
        <p:nvSpPr>
          <p:cNvPr id="6" name="Rectangle 5"/>
          <p:cNvSpPr/>
          <p:nvPr/>
        </p:nvSpPr>
        <p:spPr>
          <a:xfrm>
            <a:off x="339634" y="193767"/>
            <a:ext cx="11138263" cy="1200329"/>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Chọn 1 </a:t>
            </a:r>
            <a:r>
              <a:rPr lang="en-US" sz="3600" smtClean="0">
                <a:solidFill>
                  <a:srgbClr val="181717"/>
                </a:solidFill>
                <a:latin typeface="Times New Roman" panose="02020603050405020304" pitchFamily="18" charset="0"/>
                <a:ea typeface="Times New Roman" panose="02020603050405020304" pitchFamily="18" charset="0"/>
              </a:rPr>
              <a:t>- </a:t>
            </a:r>
            <a:r>
              <a:rPr lang="en-US" sz="3600">
                <a:solidFill>
                  <a:srgbClr val="181717"/>
                </a:solidFill>
                <a:latin typeface="Times New Roman" panose="02020603050405020304" pitchFamily="18" charset="0"/>
                <a:ea typeface="Times New Roman" panose="02020603050405020304" pitchFamily="18" charset="0"/>
              </a:rPr>
              <a:t>2 đồ vật yêu thích và nói về đặc điểm, công dụng của chúng. </a:t>
            </a:r>
            <a:endParaRPr lang="en-US" sz="3600"/>
          </a:p>
        </p:txBody>
      </p:sp>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81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03242" y="-1"/>
            <a:ext cx="8126685" cy="5013013"/>
          </a:xfrm>
          <a:prstGeom prst="rect">
            <a:avLst/>
          </a:prstGeom>
        </p:spPr>
      </p:pic>
      <p:sp>
        <p:nvSpPr>
          <p:cNvPr id="4" name="Rectangle 3"/>
          <p:cNvSpPr/>
          <p:nvPr/>
        </p:nvSpPr>
        <p:spPr>
          <a:xfrm>
            <a:off x="261256" y="5117517"/>
            <a:ext cx="11930743" cy="1323439"/>
          </a:xfrm>
          <a:prstGeom prst="rect">
            <a:avLst/>
          </a:prstGeom>
        </p:spPr>
        <p:txBody>
          <a:bodyPr wrap="square">
            <a:spAutoFit/>
          </a:bodyPr>
          <a:lstStyle/>
          <a:p>
            <a:r>
              <a:rPr lang="en-US" sz="4000" smtClean="0">
                <a:solidFill>
                  <a:srgbClr val="181717"/>
                </a:solidFill>
                <a:latin typeface="Times New Roman" panose="02020603050405020304" pitchFamily="18" charset="0"/>
                <a:ea typeface="Times New Roman" panose="02020603050405020304" pitchFamily="18" charset="0"/>
              </a:rPr>
              <a:t>Nón </a:t>
            </a:r>
            <a:r>
              <a:rPr lang="en-US" sz="4000">
                <a:solidFill>
                  <a:srgbClr val="181717"/>
                </a:solidFill>
                <a:latin typeface="Times New Roman" panose="02020603050405020304" pitchFamily="18" charset="0"/>
                <a:ea typeface="Times New Roman" panose="02020603050405020304" pitchFamily="18" charset="0"/>
              </a:rPr>
              <a:t>có hình chóp được dùng để che mưa, che nắng; mũ được đan bằng len dùng để đội đầu vào mùa lạnh;…</a:t>
            </a:r>
            <a:endParaRPr lang="en-US" sz="4000"/>
          </a:p>
        </p:txBody>
      </p:sp>
    </p:spTree>
    <p:extLst>
      <p:ext uri="{BB962C8B-B14F-4D97-AF65-F5344CB8AC3E}">
        <p14:creationId xmlns:p14="http://schemas.microsoft.com/office/powerpoint/2010/main" val="3109167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1503" y="257720"/>
            <a:ext cx="12041696" cy="591366"/>
          </a:xfrm>
          <a:prstGeom prst="rect">
            <a:avLst/>
          </a:prstGeom>
        </p:spPr>
      </p:pic>
      <p:pic>
        <p:nvPicPr>
          <p:cNvPr id="4" name="Picture 3"/>
          <p:cNvPicPr>
            <a:picLocks noChangeAspect="1"/>
          </p:cNvPicPr>
          <p:nvPr/>
        </p:nvPicPr>
        <p:blipFill>
          <a:blip r:embed="rId4"/>
          <a:stretch>
            <a:fillRect/>
          </a:stretch>
        </p:blipFill>
        <p:spPr>
          <a:xfrm>
            <a:off x="230913" y="849085"/>
            <a:ext cx="11820985" cy="4402183"/>
          </a:xfrm>
          <a:prstGeom prst="rect">
            <a:avLst/>
          </a:prstGeom>
        </p:spPr>
      </p:pic>
    </p:spTree>
    <p:extLst>
      <p:ext uri="{BB962C8B-B14F-4D97-AF65-F5344CB8AC3E}">
        <p14:creationId xmlns:p14="http://schemas.microsoft.com/office/powerpoint/2010/main" val="349235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2" name="Rectangle 1"/>
          <p:cNvSpPr/>
          <p:nvPr/>
        </p:nvSpPr>
        <p:spPr>
          <a:xfrm>
            <a:off x="5197235" y="3910540"/>
            <a:ext cx="316299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6</a:t>
            </a:r>
            <a:endParaRPr lang="en-US" sz="8000" b="1" dirty="0">
              <a:solidFill>
                <a:srgbClr val="FF0000"/>
              </a:solidFill>
              <a:latin typeface="Times New Roman" pitchFamily="18" charset="0"/>
              <a:cs typeface="Times New Roman" pitchFamily="18" charset="0"/>
            </a:endParaRPr>
          </a:p>
        </p:txBody>
      </p:sp>
      <p:pic>
        <p:nvPicPr>
          <p:cNvPr id="8"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983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40811" y="0"/>
            <a:ext cx="6835985" cy="1763486"/>
          </a:xfrm>
          <a:prstGeom prst="rect">
            <a:avLst/>
          </a:prstGeom>
        </p:spPr>
      </p:pic>
      <p:pic>
        <p:nvPicPr>
          <p:cNvPr id="4" name="Picture 3"/>
          <p:cNvPicPr>
            <a:picLocks noChangeAspect="1"/>
          </p:cNvPicPr>
          <p:nvPr/>
        </p:nvPicPr>
        <p:blipFill>
          <a:blip r:embed="rId3"/>
          <a:stretch>
            <a:fillRect/>
          </a:stretch>
        </p:blipFill>
        <p:spPr>
          <a:xfrm>
            <a:off x="292961" y="2281101"/>
            <a:ext cx="11672616" cy="592728"/>
          </a:xfrm>
          <a:prstGeom prst="rect">
            <a:avLst/>
          </a:prstGeom>
        </p:spPr>
      </p:pic>
      <p:sp>
        <p:nvSpPr>
          <p:cNvPr id="5" name="Rectangle 4"/>
          <p:cNvSpPr/>
          <p:nvPr/>
        </p:nvSpPr>
        <p:spPr>
          <a:xfrm>
            <a:off x="496389" y="3370216"/>
            <a:ext cx="11350397" cy="1754326"/>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Đ</a:t>
            </a:r>
            <a:r>
              <a:rPr lang="en-US" sz="3600" smtClean="0">
                <a:solidFill>
                  <a:srgbClr val="181717"/>
                </a:solidFill>
                <a:latin typeface="Times New Roman" panose="02020603050405020304" pitchFamily="18" charset="0"/>
                <a:ea typeface="Times New Roman" panose="02020603050405020304" pitchFamily="18" charset="0"/>
              </a:rPr>
              <a:t>ọc </a:t>
            </a:r>
            <a:r>
              <a:rPr lang="en-US" sz="3600">
                <a:solidFill>
                  <a:srgbClr val="181717"/>
                </a:solidFill>
                <a:latin typeface="Times New Roman" panose="02020603050405020304" pitchFamily="18" charset="0"/>
                <a:ea typeface="Times New Roman" panose="02020603050405020304" pitchFamily="18" charset="0"/>
              </a:rPr>
              <a:t>một số bài thơ như: </a:t>
            </a:r>
            <a:r>
              <a:rPr lang="en-US" sz="3600" i="1">
                <a:solidFill>
                  <a:srgbClr val="181717"/>
                </a:solidFill>
                <a:latin typeface="Times New Roman" panose="02020603050405020304" pitchFamily="18" charset="0"/>
                <a:ea typeface="Times New Roman" panose="02020603050405020304" pitchFamily="18" charset="0"/>
              </a:rPr>
              <a:t>Dàn hợp xướng mùa hè </a:t>
            </a:r>
            <a:r>
              <a:rPr lang="en-US" sz="3600">
                <a:solidFill>
                  <a:srgbClr val="181717"/>
                </a:solidFill>
                <a:latin typeface="Times New Roman" panose="02020603050405020304" pitchFamily="18" charset="0"/>
                <a:ea typeface="Times New Roman" panose="02020603050405020304" pitchFamily="18" charset="0"/>
              </a:rPr>
              <a:t>(Nguyễn Lãm Thắng);</a:t>
            </a:r>
            <a:r>
              <a:rPr lang="en-US" sz="3600" i="1">
                <a:solidFill>
                  <a:srgbClr val="181717"/>
                </a:solidFill>
                <a:latin typeface="Times New Roman" panose="02020603050405020304" pitchFamily="18" charset="0"/>
                <a:ea typeface="Times New Roman" panose="02020603050405020304" pitchFamily="18" charset="0"/>
              </a:rPr>
              <a:t> Mùa xuân, mùa hè </a:t>
            </a:r>
            <a:r>
              <a:rPr lang="en-US" sz="3600">
                <a:solidFill>
                  <a:srgbClr val="181717"/>
                </a:solidFill>
                <a:latin typeface="Times New Roman" panose="02020603050405020304" pitchFamily="18" charset="0"/>
                <a:ea typeface="Times New Roman" panose="02020603050405020304" pitchFamily="18" charset="0"/>
              </a:rPr>
              <a:t>(Trần Đăng Khoa);</a:t>
            </a:r>
            <a:r>
              <a:rPr lang="en-US" sz="3600" i="1">
                <a:solidFill>
                  <a:srgbClr val="181717"/>
                </a:solidFill>
                <a:latin typeface="Times New Roman" panose="02020603050405020304" pitchFamily="18" charset="0"/>
                <a:ea typeface="Times New Roman" panose="02020603050405020304" pitchFamily="18" charset="0"/>
              </a:rPr>
              <a:t> Mùa thu đến </a:t>
            </a:r>
            <a:r>
              <a:rPr lang="en-US" sz="3600">
                <a:solidFill>
                  <a:srgbClr val="181717"/>
                </a:solidFill>
                <a:latin typeface="Times New Roman" panose="02020603050405020304" pitchFamily="18" charset="0"/>
                <a:ea typeface="Times New Roman" panose="02020603050405020304" pitchFamily="18" charset="0"/>
              </a:rPr>
              <a:t>(Kim Chuông);</a:t>
            </a:r>
            <a:r>
              <a:rPr lang="en-US" sz="3600" i="1">
                <a:solidFill>
                  <a:srgbClr val="181717"/>
                </a:solidFill>
                <a:latin typeface="Times New Roman" panose="02020603050405020304" pitchFamily="18" charset="0"/>
                <a:ea typeface="Times New Roman" panose="02020603050405020304" pitchFamily="18" charset="0"/>
              </a:rPr>
              <a:t> Hoa cúc vàng </a:t>
            </a:r>
            <a:r>
              <a:rPr lang="en-US" sz="3600">
                <a:solidFill>
                  <a:srgbClr val="181717"/>
                </a:solidFill>
                <a:latin typeface="Times New Roman" panose="02020603050405020304" pitchFamily="18" charset="0"/>
                <a:ea typeface="Times New Roman" panose="02020603050405020304" pitchFamily="18" charset="0"/>
              </a:rPr>
              <a:t>(Nguyễn Văn Chương);… </a:t>
            </a:r>
            <a:endParaRPr lang="en-US" sz="3600"/>
          </a:p>
        </p:txBody>
      </p:sp>
    </p:spTree>
    <p:extLst>
      <p:ext uri="{BB962C8B-B14F-4D97-AF65-F5344CB8AC3E}">
        <p14:creationId xmlns:p14="http://schemas.microsoft.com/office/powerpoint/2010/main" val="149667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068618" y="2142309"/>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spTree>
    <p:extLst>
      <p:ext uri="{BB962C8B-B14F-4D97-AF65-F5344CB8AC3E}">
        <p14:creationId xmlns:p14="http://schemas.microsoft.com/office/powerpoint/2010/main" val="234695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300" y="3091133"/>
            <a:ext cx="11902032" cy="618718"/>
          </a:xfrm>
          <a:prstGeom prst="rect">
            <a:avLst/>
          </a:prstGeom>
        </p:spPr>
      </p:pic>
      <p:pic>
        <p:nvPicPr>
          <p:cNvPr id="4" name="Picture 3"/>
          <p:cNvPicPr>
            <a:picLocks noChangeAspect="1"/>
          </p:cNvPicPr>
          <p:nvPr/>
        </p:nvPicPr>
        <p:blipFill>
          <a:blip r:embed="rId3"/>
          <a:stretch>
            <a:fillRect/>
          </a:stretch>
        </p:blipFill>
        <p:spPr>
          <a:xfrm>
            <a:off x="154985" y="4111262"/>
            <a:ext cx="12037015" cy="1352550"/>
          </a:xfrm>
          <a:prstGeom prst="rect">
            <a:avLst/>
          </a:prstGeom>
        </p:spPr>
      </p:pic>
      <p:sp>
        <p:nvSpPr>
          <p:cNvPr id="5" name="Rounded Rectangle 4"/>
          <p:cNvSpPr/>
          <p:nvPr/>
        </p:nvSpPr>
        <p:spPr>
          <a:xfrm>
            <a:off x="2506915" y="199276"/>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64127" y="364651"/>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pic>
        <p:nvPicPr>
          <p:cNvPr id="7" name="143"/>
          <p:cNvPicPr>
            <a:picLocks noChangeAspect="1"/>
          </p:cNvPicPr>
          <p:nvPr/>
        </p:nvPicPr>
        <p:blipFill>
          <a:blip r:embed="rId4"/>
          <a:stretch>
            <a:fillRect/>
          </a:stretch>
        </p:blipFill>
        <p:spPr>
          <a:xfrm>
            <a:off x="0" y="0"/>
            <a:ext cx="896190" cy="1012024"/>
          </a:xfrm>
          <a:prstGeom prst="rect">
            <a:avLst/>
          </a:prstGeom>
        </p:spPr>
      </p:pic>
      <p:pic>
        <p:nvPicPr>
          <p:cNvPr id="8" name="144"/>
          <p:cNvPicPr>
            <a:picLocks noChangeAspect="1"/>
          </p:cNvPicPr>
          <p:nvPr/>
        </p:nvPicPr>
        <p:blipFill>
          <a:blip r:embed="rId5"/>
          <a:stretch>
            <a:fillRect/>
          </a:stretch>
        </p:blipFill>
        <p:spPr>
          <a:xfrm>
            <a:off x="11354169" y="60965"/>
            <a:ext cx="768163" cy="890093"/>
          </a:xfrm>
          <a:prstGeom prst="rect">
            <a:avLst/>
          </a:prstGeom>
        </p:spPr>
      </p:pic>
    </p:spTree>
    <p:extLst>
      <p:ext uri="{BB962C8B-B14F-4D97-AF65-F5344CB8AC3E}">
        <p14:creationId xmlns:p14="http://schemas.microsoft.com/office/powerpoint/2010/main" val="421678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2063749" y="609600"/>
            <a:ext cx="8647793" cy="1295400"/>
          </a:xfrm>
          <a:prstGeom prst="rect">
            <a:avLst/>
          </a:prstGeom>
          <a:noFill/>
          <a:ln w="9525">
            <a:noFill/>
            <a:miter lim="800000"/>
            <a:headEnd/>
            <a:tailEnd/>
          </a:ln>
          <a:effectLst/>
        </p:spPr>
        <p:txBody>
          <a:bodyPr anchor="ctr"/>
          <a:lstStyle/>
          <a:p>
            <a:pPr algn="ctr">
              <a:defRPr/>
            </a:pPr>
            <a:r>
              <a:rPr lang="en-US" sz="4000" b="1" dirty="0" err="1">
                <a:solidFill>
                  <a:srgbClr val="0000CC"/>
                </a:solidFill>
                <a:effectLst>
                  <a:outerShdw blurRad="38100" dist="38100" dir="2700000" algn="tl">
                    <a:srgbClr val="000000"/>
                  </a:outerShdw>
                </a:effectLst>
                <a:latin typeface=".VnAvant" pitchFamily="34" charset="0"/>
                <a:cs typeface="Arial" charset="0"/>
              </a:rPr>
              <a:t>Xin</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ch©n</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thµnh</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c¶m</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a:solidFill>
                  <a:srgbClr val="0000CC"/>
                </a:solidFill>
                <a:effectLst>
                  <a:outerShdw blurRad="38100" dist="38100" dir="2700000" algn="tl">
                    <a:srgbClr val="000000"/>
                  </a:outerShdw>
                </a:effectLst>
                <a:latin typeface=".VnAvant" pitchFamily="34" charset="0"/>
                <a:cs typeface="Arial" charset="0"/>
              </a:rPr>
              <a:t>n </a:t>
            </a:r>
            <a:endParaRPr lang="en-US" sz="4000" b="1" smtClean="0">
              <a:solidFill>
                <a:srgbClr val="0000CC"/>
              </a:solidFill>
              <a:effectLst>
                <a:outerShdw blurRad="38100" dist="38100" dir="2700000" algn="tl">
                  <a:srgbClr val="000000"/>
                </a:outerShdw>
              </a:effectLst>
              <a:latin typeface=".VnAvant" pitchFamily="34" charset="0"/>
              <a:cs typeface="Arial" charset="0"/>
            </a:endParaRPr>
          </a:p>
          <a:p>
            <a:pPr algn="ctr">
              <a:defRPr/>
            </a:pPr>
            <a:r>
              <a:rPr lang="en-US" sz="4000" b="1" smtClean="0">
                <a:solidFill>
                  <a:srgbClr val="0000CC"/>
                </a:solidFill>
                <a:effectLst>
                  <a:outerShdw blurRad="38100" dist="38100" dir="2700000" algn="tl">
                    <a:srgbClr val="000000"/>
                  </a:outerShdw>
                </a:effectLst>
                <a:latin typeface=".VnAvant" pitchFamily="34" charset="0"/>
                <a:cs typeface="Arial" charset="0"/>
              </a:rPr>
              <a:t>c¸c thÇy </a:t>
            </a:r>
            <a:r>
              <a:rPr lang="en-US" sz="4000" b="1" dirty="0">
                <a:solidFill>
                  <a:srgbClr val="0000CC"/>
                </a:solidFill>
                <a:effectLst>
                  <a:outerShdw blurRad="38100" dist="38100" dir="2700000" algn="tl">
                    <a:srgbClr val="000000"/>
                  </a:outerShdw>
                </a:effectLst>
                <a:latin typeface=".VnAvant" pitchFamily="34" charset="0"/>
                <a:cs typeface="Arial" charset="0"/>
              </a:rPr>
              <a:t>c« </a:t>
            </a:r>
            <a:r>
              <a:rPr lang="en-US" sz="4000" b="1" dirty="0" err="1">
                <a:solidFill>
                  <a:srgbClr val="0000CC"/>
                </a:solidFill>
                <a:effectLst>
                  <a:outerShdw blurRad="38100" dist="38100" dir="2700000" algn="tl">
                    <a:srgbClr val="000000"/>
                  </a:outerShdw>
                </a:effectLst>
                <a:latin typeface=".VnAvant" pitchFamily="34" charset="0"/>
                <a:cs typeface="Arial" charset="0"/>
              </a:rPr>
              <a:t>gi¸o</a:t>
            </a:r>
            <a:r>
              <a:rPr lang="en-US" sz="4000" b="1" dirty="0">
                <a:solidFill>
                  <a:srgbClr val="0000CC"/>
                </a:solidFill>
                <a:effectLst>
                  <a:outerShdw blurRad="38100" dist="38100" dir="2700000" algn="tl">
                    <a:srgbClr val="000000"/>
                  </a:outerShdw>
                </a:effectLst>
                <a:latin typeface=".VnAvant" pitchFamily="34" charset="0"/>
                <a:cs typeface="Arial" charset="0"/>
              </a:rPr>
              <a:t> vµ </a:t>
            </a:r>
            <a:r>
              <a:rPr lang="en-US" sz="4000" b="1" dirty="0" err="1">
                <a:solidFill>
                  <a:srgbClr val="0000CC"/>
                </a:solidFill>
                <a:effectLst>
                  <a:outerShdw blurRad="38100" dist="38100" dir="2700000" algn="tl">
                    <a:srgbClr val="000000"/>
                  </a:outerShdw>
                </a:effectLst>
                <a:latin typeface=".VnAvant" pitchFamily="34" charset="0"/>
                <a:cs typeface="Arial" charset="0"/>
              </a:rPr>
              <a:t>c¸c</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em</a:t>
            </a:r>
            <a:endParaRPr lang="en-US" sz="4000" b="1" dirty="0">
              <a:solidFill>
                <a:srgbClr val="0000CC"/>
              </a:solidFill>
              <a:effectLst>
                <a:outerShdw blurRad="38100" dist="38100" dir="2700000" algn="tl">
                  <a:srgbClr val="000000"/>
                </a:outerShdw>
              </a:effectLst>
              <a:latin typeface=".VnAvant" pitchFamily="34" charset="0"/>
              <a:cs typeface="Arial" charset="0"/>
            </a:endParaRPr>
          </a:p>
        </p:txBody>
      </p:sp>
      <p:pic>
        <p:nvPicPr>
          <p:cNvPr id="4" name="Picture 3" descr="K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577" y="1981200"/>
            <a:ext cx="1105117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nh khoe"/>
          <p:cNvPicPr>
            <a:picLocks noChangeAspect="1" noChangeArrowheads="1" noCrop="1"/>
          </p:cNvPicPr>
          <p:nvPr/>
        </p:nvPicPr>
        <p:blipFill>
          <a:blip r:embed="rId4">
            <a:clrChange>
              <a:clrFrom>
                <a:srgbClr val="6666FF"/>
              </a:clrFrom>
              <a:clrTo>
                <a:srgbClr val="6666FF">
                  <a:alpha val="0"/>
                </a:srgbClr>
              </a:clrTo>
            </a:clrChange>
            <a:duotone>
              <a:prstClr val="black"/>
              <a:srgbClr val="0016E6">
                <a:tint val="45000"/>
                <a:satMod val="400000"/>
              </a:srgbClr>
            </a:duotone>
          </a:blip>
          <a:srcRect/>
          <a:stretch>
            <a:fillRect/>
          </a:stretch>
        </p:blipFill>
        <p:spPr bwMode="auto">
          <a:xfrm>
            <a:off x="1606550" y="4084638"/>
            <a:ext cx="4260850" cy="1554163"/>
          </a:xfrm>
          <a:prstGeom prst="rect">
            <a:avLst/>
          </a:prstGeom>
          <a:noFill/>
        </p:spPr>
      </p:pic>
      <p:pic>
        <p:nvPicPr>
          <p:cNvPr id="6" name="Picture 8" descr="HANH PHUC"/>
          <p:cNvPicPr>
            <a:picLocks noChangeAspect="1" noChangeArrowheads="1" noCrop="1"/>
          </p:cNvPicPr>
          <p:nvPr/>
        </p:nvPicPr>
        <p:blipFill>
          <a:blip r:embed="rId5">
            <a:duotone>
              <a:prstClr val="black"/>
              <a:srgbClr val="0033CC">
                <a:tint val="45000"/>
                <a:satMod val="400000"/>
              </a:srgbClr>
            </a:duotone>
          </a:blip>
          <a:srcRect/>
          <a:stretch>
            <a:fillRect/>
          </a:stretch>
        </p:blipFill>
        <p:spPr bwMode="auto">
          <a:xfrm>
            <a:off x="6553200" y="3865564"/>
            <a:ext cx="3657600" cy="1773237"/>
          </a:xfrm>
          <a:prstGeom prst="rect">
            <a:avLst/>
          </a:prstGeom>
          <a:noFill/>
        </p:spPr>
      </p:pic>
    </p:spTree>
    <p:extLst>
      <p:ext uri="{BB962C8B-B14F-4D97-AF65-F5344CB8AC3E}">
        <p14:creationId xmlns:p14="http://schemas.microsoft.com/office/powerpoint/2010/main" val="382482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288925" y="0"/>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418155" y="-863880"/>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9560" y="1593867"/>
            <a:ext cx="352299" cy="5802531"/>
          </a:xfrm>
          <a:prstGeom prst="rect">
            <a:avLst/>
          </a:prstGeom>
        </p:spPr>
      </p:pic>
      <p:sp>
        <p:nvSpPr>
          <p:cNvPr id="27" name="39"/>
          <p:cNvSpPr txBox="1"/>
          <p:nvPr/>
        </p:nvSpPr>
        <p:spPr>
          <a:xfrm flipH="1">
            <a:off x="3739374" y="2609140"/>
            <a:ext cx="5999569" cy="1300346"/>
          </a:xfrm>
          <a:prstGeom prst="rect">
            <a:avLst/>
          </a:prstGeom>
          <a:solidFill>
            <a:srgbClr val="92D050"/>
          </a:solidFill>
        </p:spPr>
        <p:txBody>
          <a:bodyPr wrap="square" lIns="68571" tIns="34285" rIns="68571" bIns="34285" rtlCol="0">
            <a:spAutoFit/>
          </a:bodyPr>
          <a:lstStyle/>
          <a:p>
            <a:pPr lvl="0" algn="ctr"/>
            <a:r>
              <a:rPr lang="en-US" altLang="zh-CN" sz="8000" b="1" smtClean="0">
                <a:ln w="6600">
                  <a:solidFill>
                    <a:srgbClr val="FFFF00"/>
                  </a:solidFill>
                  <a:prstDash val="solid"/>
                </a:ln>
                <a:solidFill>
                  <a:srgbClr val="FF0000"/>
                </a:solidFill>
                <a:effectLst>
                  <a:outerShdw blurRad="50800" dist="38100" dir="16200000" rotWithShape="0">
                    <a:prstClr val="black">
                      <a:alpha val="40000"/>
                    </a:prst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ĐỌC</a:t>
            </a:r>
          </a:p>
        </p:txBody>
      </p:sp>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2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084" y="0"/>
            <a:ext cx="5707516" cy="1023417"/>
          </a:xfrm>
          <a:prstGeom prst="rect">
            <a:avLst/>
          </a:prstGeom>
        </p:spPr>
      </p:pic>
      <p:pic>
        <p:nvPicPr>
          <p:cNvPr id="3" name="Picture 2"/>
          <p:cNvPicPr>
            <a:picLocks noChangeAspect="1"/>
          </p:cNvPicPr>
          <p:nvPr/>
        </p:nvPicPr>
        <p:blipFill>
          <a:blip r:embed="rId3"/>
          <a:stretch>
            <a:fillRect/>
          </a:stretch>
        </p:blipFill>
        <p:spPr>
          <a:xfrm>
            <a:off x="527297" y="945039"/>
            <a:ext cx="10994143" cy="5756400"/>
          </a:xfrm>
          <a:prstGeom prst="rect">
            <a:avLst/>
          </a:prstGeom>
        </p:spPr>
      </p:pic>
    </p:spTree>
    <p:extLst>
      <p:ext uri="{BB962C8B-B14F-4D97-AF65-F5344CB8AC3E}">
        <p14:creationId xmlns:p14="http://schemas.microsoft.com/office/powerpoint/2010/main" val="225428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p:spPr>
      </p:pic>
      <p:pic>
        <p:nvPicPr>
          <p:cNvPr id="4" name="Picture 3"/>
          <p:cNvPicPr>
            <a:picLocks noChangeAspect="1"/>
          </p:cNvPicPr>
          <p:nvPr/>
        </p:nvPicPr>
        <p:blipFill>
          <a:blip r:embed="rId6"/>
          <a:stretch>
            <a:fillRect/>
          </a:stretch>
        </p:blipFill>
        <p:spPr>
          <a:xfrm>
            <a:off x="160786" y="3749312"/>
            <a:ext cx="11910275" cy="3017247"/>
          </a:xfrm>
          <a:prstGeom prst="rect">
            <a:avLst/>
          </a:prstGeom>
        </p:spPr>
      </p:pic>
      <p:sp>
        <p:nvSpPr>
          <p:cNvPr id="5" name="TextBox 4">
            <a:hlinkClick r:id="rId7" action="ppaction://hlinksldjump"/>
          </p:cNvPr>
          <p:cNvSpPr txBox="1">
            <a:spLocks noChangeArrowheads="1"/>
          </p:cNvSpPr>
          <p:nvPr/>
        </p:nvSpPr>
        <p:spPr bwMode="auto">
          <a:xfrm>
            <a:off x="213039" y="522366"/>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1</a:t>
            </a:r>
          </a:p>
        </p:txBody>
      </p:sp>
      <p:sp>
        <p:nvSpPr>
          <p:cNvPr id="6" name="TextBox 5">
            <a:hlinkClick r:id="rId7" action="ppaction://hlinksldjump"/>
          </p:cNvPr>
          <p:cNvSpPr txBox="1">
            <a:spLocks noChangeArrowheads="1"/>
          </p:cNvSpPr>
          <p:nvPr/>
        </p:nvSpPr>
        <p:spPr bwMode="auto">
          <a:xfrm>
            <a:off x="160787" y="2135839"/>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2</a:t>
            </a:r>
          </a:p>
        </p:txBody>
      </p:sp>
      <p:sp>
        <p:nvSpPr>
          <p:cNvPr id="7" name="TextBox 6">
            <a:hlinkClick r:id="rId7" action="ppaction://hlinksldjump"/>
          </p:cNvPr>
          <p:cNvSpPr txBox="1">
            <a:spLocks noChangeArrowheads="1"/>
          </p:cNvSpPr>
          <p:nvPr/>
        </p:nvSpPr>
        <p:spPr bwMode="auto">
          <a:xfrm>
            <a:off x="101123" y="3586881"/>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3</a:t>
            </a:r>
          </a:p>
        </p:txBody>
      </p:sp>
      <p:sp>
        <p:nvSpPr>
          <p:cNvPr id="8" name="TextBox 7">
            <a:hlinkClick r:id="rId7" action="ppaction://hlinksldjump"/>
          </p:cNvPr>
          <p:cNvSpPr txBox="1">
            <a:spLocks noChangeArrowheads="1"/>
          </p:cNvSpPr>
          <p:nvPr/>
        </p:nvSpPr>
        <p:spPr bwMode="auto">
          <a:xfrm>
            <a:off x="199976" y="5176720"/>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4</a:t>
            </a:r>
          </a:p>
        </p:txBody>
      </p:sp>
    </p:spTree>
    <p:extLst>
      <p:ext uri="{BB962C8B-B14F-4D97-AF65-F5344CB8AC3E}">
        <p14:creationId xmlns:p14="http://schemas.microsoft.com/office/powerpoint/2010/main" val="3439317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
        <p:nvSpPr>
          <p:cNvPr id="148" name="Rectangle 147"/>
          <p:cNvSpPr/>
          <p:nvPr/>
        </p:nvSpPr>
        <p:spPr>
          <a:xfrm>
            <a:off x="1655724" y="1755617"/>
            <a:ext cx="2606033" cy="707886"/>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sướt mướt</a:t>
            </a:r>
          </a:p>
        </p:txBody>
      </p:sp>
      <p:sp>
        <p:nvSpPr>
          <p:cNvPr id="149" name="Rectangle 148"/>
          <p:cNvSpPr/>
          <p:nvPr/>
        </p:nvSpPr>
        <p:spPr>
          <a:xfrm>
            <a:off x="1566721" y="2695237"/>
            <a:ext cx="3488638" cy="707886"/>
          </a:xfrm>
          <a:prstGeom prst="rect">
            <a:avLst/>
          </a:prstGeom>
        </p:spPr>
        <p:txBody>
          <a:bodyPr wrap="square">
            <a:spAutoFit/>
          </a:bodyPr>
          <a:lstStyle/>
          <a:p>
            <a:r>
              <a:rPr lang="en-US" sz="4000" b="1">
                <a:latin typeface="Times New Roman" panose="02020603050405020304" pitchFamily="18" charset="0"/>
                <a:ea typeface="Calibri" panose="020F0502020204030204" pitchFamily="34" charset="0"/>
              </a:rPr>
              <a:t>r</a:t>
            </a:r>
            <a:r>
              <a:rPr lang="en-US" sz="4000" b="1" smtClean="0">
                <a:latin typeface="Times New Roman" panose="02020603050405020304" pitchFamily="18" charset="0"/>
                <a:ea typeface="Calibri" panose="020F0502020204030204" pitchFamily="34" charset="0"/>
              </a:rPr>
              <a:t>òng ròng </a:t>
            </a:r>
            <a:endParaRPr lang="en-US" sz="4000" b="1"/>
          </a:p>
        </p:txBody>
      </p:sp>
      <p:sp>
        <p:nvSpPr>
          <p:cNvPr id="150" name="Rectangle 149"/>
          <p:cNvSpPr/>
          <p:nvPr/>
        </p:nvSpPr>
        <p:spPr>
          <a:xfrm>
            <a:off x="7063247" y="1801037"/>
            <a:ext cx="4236987" cy="707886"/>
          </a:xfrm>
          <a:prstGeom prst="rect">
            <a:avLst/>
          </a:prstGeom>
        </p:spPr>
        <p:txBody>
          <a:bodyPr wrap="square">
            <a:spAutoFit/>
          </a:bodyPr>
          <a:lstStyle/>
          <a:p>
            <a:r>
              <a:rPr lang="en-US" sz="4000" b="1" smtClean="0">
                <a:latin typeface="Times New Roman" panose="02020603050405020304" pitchFamily="18" charset="0"/>
              </a:rPr>
              <a:t>đồng sâu</a:t>
            </a:r>
            <a:endParaRPr lang="en-US" sz="4000" b="1"/>
          </a:p>
        </p:txBody>
      </p:sp>
      <p:sp>
        <p:nvSpPr>
          <p:cNvPr id="151" name="Rectangle 150"/>
          <p:cNvSpPr/>
          <p:nvPr/>
        </p:nvSpPr>
        <p:spPr>
          <a:xfrm>
            <a:off x="7063248" y="2799435"/>
            <a:ext cx="2782672" cy="707886"/>
          </a:xfrm>
          <a:prstGeom prst="rect">
            <a:avLst/>
          </a:prstGeom>
        </p:spPr>
        <p:txBody>
          <a:bodyPr wrap="square">
            <a:spAutoFit/>
          </a:bodyPr>
          <a:lstStyle/>
          <a:p>
            <a:r>
              <a:rPr lang="en-US" sz="4000" b="1">
                <a:latin typeface="Times New Roman" panose="02020603050405020304" pitchFamily="18" charset="0"/>
              </a:rPr>
              <a:t>l</a:t>
            </a:r>
            <a:r>
              <a:rPr lang="en-US" sz="4000" b="1" smtClean="0">
                <a:latin typeface="Times New Roman" panose="02020603050405020304" pitchFamily="18" charset="0"/>
              </a:rPr>
              <a:t>ắt léo</a:t>
            </a:r>
            <a:endParaRPr lang="en-US" sz="4000" b="1"/>
          </a:p>
        </p:txBody>
      </p:sp>
    </p:spTree>
    <p:extLst>
      <p:ext uri="{BB962C8B-B14F-4D97-AF65-F5344CB8AC3E}">
        <p14:creationId xmlns:p14="http://schemas.microsoft.com/office/powerpoint/2010/main" val="316000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8" grpId="0"/>
      <p:bldP spid="149" grpId="0"/>
      <p:bldP spid="150" grpId="0"/>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1284508" y="1407661"/>
            <a:ext cx="6096000"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dầm dề</a:t>
            </a:r>
            <a:r>
              <a:rPr lang="en-US" sz="4000" smtClean="0">
                <a:solidFill>
                  <a:srgbClr val="181717"/>
                </a:solidFill>
                <a:latin typeface="Times New Roman" panose="02020603050405020304" pitchFamily="18" charset="0"/>
                <a:ea typeface="Times New Roman" panose="02020603050405020304" pitchFamily="18" charset="0"/>
              </a:rPr>
              <a:t>: ý nói mưa kéo dài</a:t>
            </a:r>
            <a:endParaRPr lang="en-US" sz="4000"/>
          </a:p>
        </p:txBody>
      </p:sp>
      <p:sp>
        <p:nvSpPr>
          <p:cNvPr id="5" name="Rectangle 4"/>
          <p:cNvSpPr/>
          <p:nvPr/>
        </p:nvSpPr>
        <p:spPr>
          <a:xfrm>
            <a:off x="4300842" y="256198"/>
            <a:ext cx="3308272" cy="1015663"/>
          </a:xfrm>
          <a:prstGeom prst="rect">
            <a:avLst/>
          </a:prstGeom>
          <a:solidFill>
            <a:srgbClr val="33CC33"/>
          </a:solidFill>
        </p:spPr>
        <p:txBody>
          <a:bodyPr wrap="square">
            <a:spAutoFit/>
          </a:bodyPr>
          <a:lstStyle/>
          <a:p>
            <a:pPr algn="ctr"/>
            <a:r>
              <a:rPr lang="en-US" sz="6000" b="1">
                <a:ln w="22225">
                  <a:solidFill>
                    <a:srgbClr val="FFC000"/>
                  </a:solidFill>
                  <a:prstDash val="solid"/>
                </a:ln>
                <a:solidFill>
                  <a:srgbClr val="FF0000"/>
                </a:solidFill>
                <a:latin typeface="Times New Roman" panose="02020603050405020304" pitchFamily="18" charset="0"/>
                <a:ea typeface="Times New Roman" panose="02020603050405020304" pitchFamily="18" charset="0"/>
              </a:rPr>
              <a:t>Từ ngữ </a:t>
            </a:r>
            <a:endParaRPr lang="en-US" sz="6000" b="1">
              <a:ln w="22225">
                <a:solidFill>
                  <a:srgbClr val="FFC000"/>
                </a:solidFill>
                <a:prstDash val="solid"/>
              </a:ln>
              <a:solidFill>
                <a:srgbClr val="FF0000"/>
              </a:solidFill>
            </a:endParaRPr>
          </a:p>
        </p:txBody>
      </p:sp>
      <p:sp>
        <p:nvSpPr>
          <p:cNvPr id="6" name="Rectangle 5"/>
          <p:cNvSpPr/>
          <p:nvPr/>
        </p:nvSpPr>
        <p:spPr>
          <a:xfrm>
            <a:off x="1251850" y="2202354"/>
            <a:ext cx="10678886"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sướt mướt</a:t>
            </a:r>
            <a:r>
              <a:rPr lang="en-US" sz="4000" smtClean="0">
                <a:solidFill>
                  <a:srgbClr val="181717"/>
                </a:solidFill>
                <a:latin typeface="Times New Roman" panose="02020603050405020304" pitchFamily="18" charset="0"/>
                <a:ea typeface="Times New Roman" panose="02020603050405020304" pitchFamily="18" charset="0"/>
              </a:rPr>
              <a:t>: ý nói mưa buồn</a:t>
            </a:r>
            <a:endParaRPr lang="en-US" sz="4000"/>
          </a:p>
        </p:txBody>
      </p:sp>
      <p:sp>
        <p:nvSpPr>
          <p:cNvPr id="7" name="Rectangle 6"/>
          <p:cNvSpPr/>
          <p:nvPr/>
        </p:nvSpPr>
        <p:spPr>
          <a:xfrm>
            <a:off x="1159322" y="2964389"/>
            <a:ext cx="10058407" cy="1323439"/>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lắt lẻo</a:t>
            </a:r>
            <a:r>
              <a:rPr lang="en-US" sz="4000" smtClean="0">
                <a:solidFill>
                  <a:srgbClr val="181717"/>
                </a:solidFill>
                <a:latin typeface="Times New Roman" panose="02020603050405020304" pitchFamily="18" charset="0"/>
                <a:ea typeface="Times New Roman" panose="02020603050405020304" pitchFamily="18" charset="0"/>
              </a:rPr>
              <a:t>: ý nói chông chênh, không vững chắc ở </a:t>
            </a:r>
          </a:p>
          <a:p>
            <a:r>
              <a:rPr lang="en-US" sz="4000" smtClean="0">
                <a:solidFill>
                  <a:srgbClr val="181717"/>
                </a:solidFill>
                <a:latin typeface="Times New Roman" panose="02020603050405020304" pitchFamily="18" charset="0"/>
                <a:ea typeface="Times New Roman" panose="02020603050405020304" pitchFamily="18" charset="0"/>
              </a:rPr>
              <a:t>trên cao.</a:t>
            </a:r>
            <a:endParaRPr lang="en-US" sz="4000"/>
          </a:p>
        </p:txBody>
      </p:sp>
      <p:grpSp>
        <p:nvGrpSpPr>
          <p:cNvPr id="8" name="组合 5"/>
          <p:cNvGrpSpPr>
            <a:grpSpLocks/>
          </p:cNvGrpSpPr>
          <p:nvPr/>
        </p:nvGrpSpPr>
        <p:grpSpPr bwMode="auto">
          <a:xfrm>
            <a:off x="81828" y="4350367"/>
            <a:ext cx="12110172" cy="2527300"/>
            <a:chOff x="-6350" y="6061075"/>
            <a:chExt cx="12204701" cy="2527300"/>
          </a:xfrm>
        </p:grpSpPr>
        <p:sp>
          <p:nvSpPr>
            <p:cNvPr id="9" name="Freeform 8"/>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4" name="Freeform 13"/>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Freeform 23"/>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Freeform 33"/>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Freeform 43"/>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Freeform 53"/>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Oval 62"/>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0" name="Freeform 79"/>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Freeform 90"/>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Freeform 100"/>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Oval 109"/>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2" name="Freeform 121"/>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2" name="Rectangle 131"/>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50" name="Freeform 149"/>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355757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853</Words>
  <Application>Microsoft Office PowerPoint</Application>
  <PresentationFormat>Widescreen</PresentationFormat>
  <Paragraphs>147</Paragraphs>
  <Slides>48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.VnAvant</vt:lpstr>
      <vt:lpstr>.VnBahamasBH</vt:lpstr>
      <vt:lpstr>.VnClarendonH</vt:lpstr>
      <vt:lpstr>.VnCooperH</vt:lpstr>
      <vt:lpstr>.VnTifani HeavyH</vt:lpstr>
      <vt:lpstr>.VnTime</vt:lpstr>
      <vt:lpstr>Arial</vt:lpstr>
      <vt:lpstr>Calibri</vt:lpstr>
      <vt:lpstr>Calibri Light</vt:lpstr>
      <vt:lpstr>Courier New</vt:lpstr>
      <vt:lpstr>等线</vt:lpstr>
      <vt:lpstr>HP001 4 hàng</vt:lpstr>
      <vt:lpstr>Times New Roman</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78</cp:revision>
  <dcterms:created xsi:type="dcterms:W3CDTF">2021-04-06T13:29:12Z</dcterms:created>
  <dcterms:modified xsi:type="dcterms:W3CDTF">2022-01-20T08:59:39Z</dcterms:modified>
</cp:coreProperties>
</file>