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286" r:id="rId4"/>
    <p:sldId id="283" r:id="rId5"/>
    <p:sldId id="274" r:id="rId6"/>
    <p:sldId id="271" r:id="rId7"/>
    <p:sldId id="272" r:id="rId8"/>
    <p:sldId id="288" r:id="rId9"/>
    <p:sldId id="289" r:id="rId10"/>
    <p:sldId id="290" r:id="rId11"/>
    <p:sldId id="285" r:id="rId12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53" y="5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C804E-68E8-46C4-A989-4C45023DE0C5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49DBD-5FD8-44FE-93D7-94BFD597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1544638"/>
            <a:ext cx="5562600" cy="417195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1544638"/>
            <a:ext cx="5562600" cy="417195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4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4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56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28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33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69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80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07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20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9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54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17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53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84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88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06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77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73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91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07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4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77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34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0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51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42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90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26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10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6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89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34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4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11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4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84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73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01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2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0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867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187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911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808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826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979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579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684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4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7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4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1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6A8A7-A292-4D82-8F46-E2C8B8B3248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5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E063078-B8E4-4336-9CAF-476170A3E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3543ECC-27F5-4992-AF84-24E7A5DB6E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4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12" Type="http://schemas.openxmlformats.org/officeDocument/2006/relationships/image" Target="../media/image17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>
            <a:extLst>
              <a:ext uri="{FF2B5EF4-FFF2-40B4-BE49-F238E27FC236}">
                <a16:creationId xmlns:a16="http://schemas.microsoft.com/office/drawing/2014/main" id="{3E802F08-6388-4335-A080-CC0845768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8" t="-1" r="6002" b="70722"/>
          <a:stretch/>
        </p:blipFill>
        <p:spPr>
          <a:xfrm>
            <a:off x="762803" y="923925"/>
            <a:ext cx="8111955" cy="24887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3" name="TextBox 52"/>
          <p:cNvSpPr txBox="1"/>
          <p:nvPr/>
        </p:nvSpPr>
        <p:spPr>
          <a:xfrm>
            <a:off x="2405724" y="1239777"/>
            <a:ext cx="51360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vi-VN" sz="2700" b="1" dirty="0">
                <a:solidFill>
                  <a:srgbClr val="5F2987"/>
                </a:solidFill>
                <a:latin typeface="HP001 4 hàng" panose="020B0603050302020204" pitchFamily="34" charset="0"/>
              </a:rPr>
              <a:t>Thứ </a:t>
            </a:r>
            <a:r>
              <a:rPr lang="en-US" sz="27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sáu</a:t>
            </a:r>
            <a:r>
              <a:rPr lang="en-US" sz="2700" b="1" dirty="0">
                <a:solidFill>
                  <a:srgbClr val="5F2987"/>
                </a:solidFill>
                <a:latin typeface="HP001 4 hàng" panose="020B0603050302020204" pitchFamily="34" charset="0"/>
              </a:rPr>
              <a:t>,</a:t>
            </a:r>
            <a:r>
              <a:rPr lang="vi-VN" sz="2700" b="1" dirty="0">
                <a:solidFill>
                  <a:srgbClr val="5F2987"/>
                </a:solidFill>
                <a:latin typeface="HP001 4 hàng" panose="020B0603050302020204" pitchFamily="34" charset="0"/>
              </a:rPr>
              <a:t> wgày </a:t>
            </a:r>
            <a:r>
              <a:rPr lang="en-US" sz="2700" b="1" dirty="0">
                <a:solidFill>
                  <a:srgbClr val="5F2987"/>
                </a:solidFill>
                <a:latin typeface="HP001 4 hàng" panose="020B0603050302020204" pitchFamily="34" charset="0"/>
              </a:rPr>
              <a:t>22 – 10 - </a:t>
            </a:r>
            <a:r>
              <a:rPr lang="vi-VN" sz="2700" b="1" dirty="0">
                <a:solidFill>
                  <a:srgbClr val="5F2987"/>
                </a:solidFill>
                <a:latin typeface="HP001 4 hàng" panose="020B0603050302020204" pitchFamily="34" charset="0"/>
              </a:rPr>
              <a:t>202</a:t>
            </a:r>
            <a:r>
              <a:rPr lang="en-US" sz="2700" b="1" dirty="0">
                <a:solidFill>
                  <a:srgbClr val="5F2987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011342" y="1778140"/>
            <a:ext cx="17723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7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Toán</a:t>
            </a:r>
            <a:endParaRPr lang="en-US" sz="27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55" name="Đường nối Thẳng 2">
            <a:extLst>
              <a:ext uri="{FF2B5EF4-FFF2-40B4-BE49-F238E27FC236}">
                <a16:creationId xmlns:a16="http://schemas.microsoft.com/office/drawing/2014/main" id="{D2832B86-CE3C-469C-98CB-35A09FB9B6E3}"/>
              </a:ext>
            </a:extLst>
          </p:cNvPr>
          <p:cNvCxnSpPr>
            <a:cxnSpLocks/>
          </p:cNvCxnSpPr>
          <p:nvPr/>
        </p:nvCxnSpPr>
        <p:spPr>
          <a:xfrm>
            <a:off x="1397114" y="923925"/>
            <a:ext cx="0" cy="24887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97114" y="2306978"/>
            <a:ext cx="7251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7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Bài</a:t>
            </a:r>
            <a:r>
              <a:rPr lang="en-US" sz="2700" b="1" dirty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toán</a:t>
            </a:r>
            <a:r>
              <a:rPr lang="en-US" sz="2700" b="1" dirty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về</a:t>
            </a:r>
            <a:r>
              <a:rPr lang="en-US" sz="2700" b="1" dirty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nhiều</a:t>
            </a:r>
            <a:r>
              <a:rPr lang="en-US" sz="2700" b="1" dirty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hơn</a:t>
            </a:r>
            <a:r>
              <a:rPr lang="en-US" sz="2700" b="1" dirty="0">
                <a:solidFill>
                  <a:srgbClr val="5F2987"/>
                </a:solidFill>
                <a:latin typeface="HP001 4 hàng" panose="020B0603050302020204" pitchFamily="34" charset="0"/>
              </a:rPr>
              <a:t>, </a:t>
            </a:r>
            <a:r>
              <a:rPr lang="en-US" sz="27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ít</a:t>
            </a:r>
            <a:r>
              <a:rPr lang="en-US" sz="2700" b="1" dirty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hơn</a:t>
            </a:r>
            <a:r>
              <a:rPr lang="en-US" sz="2700" b="1" dirty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một</a:t>
            </a:r>
            <a:r>
              <a:rPr lang="en-US" sz="2700" b="1" dirty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số</a:t>
            </a:r>
            <a:r>
              <a:rPr lang="en-US" sz="2700" b="1" dirty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đơn</a:t>
            </a:r>
            <a:r>
              <a:rPr lang="en-US" sz="2700" b="1" dirty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vị</a:t>
            </a:r>
            <a:endParaRPr lang="en-US" sz="27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  <a:p>
            <a:pPr defTabSz="685800"/>
            <a:r>
              <a:rPr lang="en-US" sz="2700" b="1" dirty="0">
                <a:solidFill>
                  <a:srgbClr val="5F2987"/>
                </a:solidFill>
                <a:latin typeface="HP001 4 hàng" panose="020B0603050302020204" pitchFamily="34" charset="0"/>
              </a:rPr>
              <a:t>         </a:t>
            </a:r>
            <a:endParaRPr lang="en-US" sz="45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4221" y="2832763"/>
            <a:ext cx="24082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2700" b="1" dirty="0">
                <a:solidFill>
                  <a:srgbClr val="5F2987"/>
                </a:solidFill>
                <a:latin typeface="HP001 4 hàng" panose="020B0603050302020204" pitchFamily="34" charset="0"/>
              </a:rPr>
              <a:t>(</a:t>
            </a:r>
            <a:r>
              <a:rPr lang="en-GB" sz="27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Tiết</a:t>
            </a:r>
            <a:r>
              <a:rPr lang="en-GB" sz="2700" b="1" dirty="0">
                <a:solidFill>
                  <a:srgbClr val="5F2987"/>
                </a:solidFill>
                <a:latin typeface="HP001 4 hàng" panose="020B0603050302020204" pitchFamily="34" charset="0"/>
              </a:rPr>
              <a:t> 2)</a:t>
            </a:r>
            <a:endParaRPr lang="en-US" sz="27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600" y="239864"/>
            <a:ext cx="3469026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88" y="4384676"/>
            <a:ext cx="9172575" cy="2524125"/>
          </a:xfrm>
          <a:prstGeom prst="rect">
            <a:avLst/>
          </a:prstGeom>
        </p:spPr>
      </p:pic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2723518" y="2641937"/>
            <a:ext cx="6400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3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Tiết 2: Giải bài toán về ít hơn một số đơn vị</a:t>
            </a:r>
            <a:endParaRPr lang="zh-CN" altLang="en-US" sz="3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3541872" y="3349626"/>
            <a:ext cx="1072991" cy="1575435"/>
          </a:xfrm>
          <a:prstGeom prst="rect">
            <a:avLst/>
          </a:prstGeom>
        </p:spPr>
      </p:pic>
      <p:pic>
        <p:nvPicPr>
          <p:cNvPr id="3" name="图片 2" descr="36f9a2a7dc2088575b3175c2c9b24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415" y="4972424"/>
            <a:ext cx="2155508" cy="15157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C285E46-E600-4763-959D-C682896B5D5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810" y="3338490"/>
            <a:ext cx="1477886" cy="3247326"/>
          </a:xfrm>
          <a:prstGeom prst="rect">
            <a:avLst/>
          </a:prstGeom>
        </p:spPr>
      </p:pic>
      <p:pic>
        <p:nvPicPr>
          <p:cNvPr id="13" name="图片 12" descr="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88" y="5066984"/>
            <a:ext cx="9175433" cy="1903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361182"/>
            <a:ext cx="7588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iCiel Cadena" pitchFamily="2" charset="0"/>
              </a:rPr>
              <a:t>BÀI 13: BÀI TOÁN VỀ NHIỀU HƠN,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iCiel Cadena" pitchFamily="2" charset="0"/>
              </a:rPr>
              <a:t>  ÍT HƠN MỘT SỐ ĐƠN VỊ</a:t>
            </a:r>
          </a:p>
        </p:txBody>
      </p:sp>
      <p:pic>
        <p:nvPicPr>
          <p:cNvPr id="15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896" y="222375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3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  <p:extLst mod="1">
    <p:ext uri="{E180D4A7-C9FB-4DFB-919C-405C955672EB}">
      <p14:showEvtLst xmlns:p14="http://schemas.microsoft.com/office/powerpoint/2010/main">
        <p14:playEvt time="208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381" y="152400"/>
            <a:ext cx="2612819" cy="105591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28601" y="1125245"/>
            <a:ext cx="8839200" cy="14570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</a:t>
            </a:r>
            <a:r>
              <a:rPr lang="vi-V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cái thuyền, Nam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</a:t>
            </a:r>
            <a:r>
              <a:rPr lang="vi-V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 h</a:t>
            </a:r>
            <a:r>
              <a:rPr lang="vi-V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Mai 2 cái. Hỏi Nam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</a:t>
            </a:r>
            <a:r>
              <a:rPr lang="vi-V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mấy cái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6" t="53509" r="21643" b="38103"/>
          <a:stretch/>
        </p:blipFill>
        <p:spPr bwMode="auto">
          <a:xfrm>
            <a:off x="304801" y="3008519"/>
            <a:ext cx="5029200" cy="61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9" t="35362" r="14861" b="48410"/>
          <a:stretch/>
        </p:blipFill>
        <p:spPr bwMode="auto">
          <a:xfrm>
            <a:off x="596120" y="4573259"/>
            <a:ext cx="1681340" cy="141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27" t="47951" r="32863" b="40984"/>
          <a:stretch/>
        </p:blipFill>
        <p:spPr bwMode="auto">
          <a:xfrm>
            <a:off x="228600" y="3657600"/>
            <a:ext cx="3836540" cy="68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Brace 5"/>
          <p:cNvSpPr/>
          <p:nvPr/>
        </p:nvSpPr>
        <p:spPr>
          <a:xfrm rot="16200000">
            <a:off x="2659509" y="510077"/>
            <a:ext cx="266700" cy="4929882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Right Brace 21"/>
          <p:cNvSpPr/>
          <p:nvPr/>
        </p:nvSpPr>
        <p:spPr>
          <a:xfrm rot="5400000">
            <a:off x="1973705" y="2659510"/>
            <a:ext cx="266706" cy="3558283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Right Brace 22"/>
          <p:cNvSpPr/>
          <p:nvPr/>
        </p:nvSpPr>
        <p:spPr>
          <a:xfrm rot="5400000">
            <a:off x="4581523" y="3133725"/>
            <a:ext cx="133354" cy="914399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TextBox 23"/>
          <p:cNvSpPr txBox="1"/>
          <p:nvPr/>
        </p:nvSpPr>
        <p:spPr>
          <a:xfrm>
            <a:off x="4253939" y="3737849"/>
            <a:ext cx="1080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Arial" pitchFamily="34" charset="0"/>
                <a:cs typeface="Arial" pitchFamily="34" charset="0"/>
              </a:rPr>
              <a:t>Ít h</a:t>
            </a:r>
            <a:r>
              <a:rPr lang="vi-VN" sz="1600" smtClean="0">
                <a:latin typeface="Arial" pitchFamily="34" charset="0"/>
                <a:cs typeface="Arial" pitchFamily="34" charset="0"/>
              </a:rPr>
              <a:t>ơ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n 2</a:t>
            </a: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11745" y="4572010"/>
            <a:ext cx="29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42922" y="2526268"/>
            <a:ext cx="29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5257800" y="4018011"/>
            <a:ext cx="2443854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771334" y="4332923"/>
            <a:ext cx="5372665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Số thuyền Nam </a:t>
            </a:r>
            <a:r>
              <a:rPr lang="en-US" sz="28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gấp </a:t>
            </a:r>
            <a:r>
              <a:rPr lang="vi-VN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là:</a:t>
            </a:r>
            <a:endParaRPr lang="en-US" sz="2800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8 – 2 = 6 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( cái)</a:t>
            </a:r>
          </a:p>
          <a:p>
            <a:r>
              <a:rPr lang="en-US" sz="28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                </a:t>
            </a:r>
            <a:r>
              <a:rPr lang="en-US" sz="28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Đáp 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số: 6 cái thuyền</a:t>
            </a:r>
          </a:p>
          <a:p>
            <a:endParaRPr lang="en-US" sz="3200" b="1" dirty="0" smtClean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83278" y="1828800"/>
            <a:ext cx="3549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65333" y="1803400"/>
            <a:ext cx="18161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43200" y="22098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81600" y="2209800"/>
            <a:ext cx="2209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65530" y="2209800"/>
            <a:ext cx="1287070" cy="214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868839" y="1799119"/>
            <a:ext cx="617561" cy="42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162800" y="1295400"/>
            <a:ext cx="1219294" cy="5583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28600" y="1240319"/>
            <a:ext cx="8511283" cy="12869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图片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 rot="344070">
            <a:off x="6195871" y="1762716"/>
            <a:ext cx="2862224" cy="2442158"/>
          </a:xfrm>
          <a:prstGeom prst="rect">
            <a:avLst/>
          </a:prstGeom>
        </p:spPr>
      </p:pic>
      <p:pic>
        <p:nvPicPr>
          <p:cNvPr id="37" name="图片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 rot="344070">
            <a:off x="6971364" y="2228907"/>
            <a:ext cx="1549730" cy="1676239"/>
          </a:xfrm>
          <a:prstGeom prst="rect">
            <a:avLst/>
          </a:prstGeom>
        </p:spPr>
      </p:pic>
      <p:pic>
        <p:nvPicPr>
          <p:cNvPr id="4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41" y="110466"/>
            <a:ext cx="990600" cy="990600"/>
          </a:xfrm>
          <a:prstGeom prst="rect">
            <a:avLst/>
          </a:prstGeom>
        </p:spPr>
      </p:pic>
      <p:grpSp>
        <p:nvGrpSpPr>
          <p:cNvPr id="32" name="组合 23"/>
          <p:cNvGrpSpPr/>
          <p:nvPr/>
        </p:nvGrpSpPr>
        <p:grpSpPr>
          <a:xfrm>
            <a:off x="-27227" y="6047282"/>
            <a:ext cx="9204822" cy="838200"/>
            <a:chOff x="-17585" y="5729324"/>
            <a:chExt cx="12203723" cy="1123362"/>
          </a:xfrm>
        </p:grpSpPr>
        <p:pic>
          <p:nvPicPr>
            <p:cNvPr id="35" name="图片 24"/>
            <p:cNvPicPr>
              <a:picLocks noChangeAspect="1"/>
            </p:cNvPicPr>
            <p:nvPr/>
          </p:nvPicPr>
          <p:blipFill rotWithShape="1">
            <a:blip r:embed="rId1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8" name="图片 25"/>
            <p:cNvPicPr>
              <a:picLocks noChangeAspect="1"/>
            </p:cNvPicPr>
            <p:nvPr/>
          </p:nvPicPr>
          <p:blipFill rotWithShape="1">
            <a:blip r:embed="rId1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007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34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6" t="41010" r="16035" b="34648"/>
          <a:stretch/>
        </p:blipFill>
        <p:spPr bwMode="auto">
          <a:xfrm>
            <a:off x="5558589" y="1295400"/>
            <a:ext cx="3208421" cy="178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5" y="76200"/>
            <a:ext cx="3122571" cy="115911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1260714"/>
            <a:ext cx="5643435" cy="21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hội thi hát quan họ,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 Th</a:t>
            </a:r>
            <a:r>
              <a:rPr lang="vi-V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 9 tiết mục, thôn Hạ tham gia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 h</a:t>
            </a:r>
            <a:r>
              <a:rPr lang="vi-V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 Th</a:t>
            </a:r>
            <a:r>
              <a:rPr lang="vi-V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tiết mục. Hỏi thôn Hạ tham gia bao nhiêu tiết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950470" y="3423340"/>
            <a:ext cx="241729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Tóm tắt: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6200" y="3839330"/>
            <a:ext cx="575797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 smtClean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Thôn Th</a:t>
            </a:r>
            <a:r>
              <a:rPr lang="vi-VN" sz="2400" dirty="0" smtClean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ượng</a:t>
            </a:r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: 9 tiết mục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272" y="4296529"/>
            <a:ext cx="509520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Thôn Hạ </a:t>
            </a:r>
            <a:r>
              <a:rPr lang="en-US" sz="2400" dirty="0" smtClean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ít h</a:t>
            </a:r>
            <a:r>
              <a:rPr lang="vi-VN" sz="2400" dirty="0" smtClean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ơ</a:t>
            </a:r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n </a:t>
            </a:r>
            <a:r>
              <a:rPr lang="en-US" sz="2400" dirty="0" smtClean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thôn Th</a:t>
            </a:r>
            <a:r>
              <a:rPr lang="vi-VN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ượng</a:t>
            </a:r>
            <a:r>
              <a:rPr lang="en-US" sz="2400" dirty="0" smtClean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: </a:t>
            </a:r>
          </a:p>
          <a:p>
            <a:r>
              <a:rPr lang="en-US" sz="2400" dirty="0" smtClean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3 </a:t>
            </a:r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tiết mục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0999" y="5058531"/>
            <a:ext cx="690940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Thôn Hạ: … tiết </a:t>
            </a:r>
            <a:r>
              <a:rPr lang="en-US" sz="2400" dirty="0" smtClean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mục?</a:t>
            </a:r>
            <a:endParaRPr lang="en-US" sz="2400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19600" y="3647123"/>
            <a:ext cx="5372665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Số tiết mục thôn Hạ tham gia </a:t>
            </a:r>
            <a:r>
              <a:rPr lang="en-US" sz="24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là:</a:t>
            </a:r>
            <a:endParaRPr lang="en-US" sz="2400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9 – 3 = 6 (tiết </a:t>
            </a:r>
            <a:r>
              <a:rPr lang="en-US" sz="24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mục)</a:t>
            </a:r>
            <a:endParaRPr lang="en-US" sz="2400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                </a:t>
            </a:r>
            <a:r>
              <a:rPr lang="en-US" sz="2400" dirty="0" smtClean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 </a:t>
            </a:r>
            <a:r>
              <a:rPr lang="en-US" sz="2400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Đáp 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số: 6 tiết mục</a:t>
            </a:r>
          </a:p>
          <a:p>
            <a:endParaRPr lang="en-US" sz="2400" b="1" dirty="0" smtClean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5884005" y="3400332"/>
            <a:ext cx="2443854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28600" y="1143000"/>
            <a:ext cx="5269251" cy="2362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276600" y="2057400"/>
            <a:ext cx="1387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9306" y="205740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04103" y="1600200"/>
            <a:ext cx="6973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9306" y="251460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1112" y="289560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" y="2895600"/>
            <a:ext cx="13554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36750" y="2502108"/>
            <a:ext cx="6160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974117" y="2185735"/>
            <a:ext cx="1219294" cy="3288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1838726" y="3387840"/>
            <a:ext cx="2825262" cy="124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42441" y="2895600"/>
            <a:ext cx="1059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20">
            <a:extLst/>
          </p:cNvPr>
          <p:cNvSpPr/>
          <p:nvPr/>
        </p:nvSpPr>
        <p:spPr>
          <a:xfrm>
            <a:off x="4922838" y="43164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5" name="Rectangle: Rounded Corners 20">
            <a:extLst/>
          </p:cNvPr>
          <p:cNvSpPr/>
          <p:nvPr/>
        </p:nvSpPr>
        <p:spPr>
          <a:xfrm>
            <a:off x="6172200" y="43164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6" name="Rectangle: Rounded Corners 20">
            <a:extLst/>
          </p:cNvPr>
          <p:cNvSpPr/>
          <p:nvPr/>
        </p:nvSpPr>
        <p:spPr>
          <a:xfrm>
            <a:off x="7524750" y="4335462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7" name="Rectangle: Rounded Corners 20">
            <a:extLst/>
          </p:cNvPr>
          <p:cNvSpPr/>
          <p:nvPr/>
        </p:nvSpPr>
        <p:spPr>
          <a:xfrm>
            <a:off x="5549900" y="4316412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-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8" name="Rectangle: Rounded Corners 20">
            <a:extLst/>
          </p:cNvPr>
          <p:cNvSpPr/>
          <p:nvPr/>
        </p:nvSpPr>
        <p:spPr>
          <a:xfrm>
            <a:off x="6838950" y="431323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33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81" y="-17489"/>
            <a:ext cx="1211692" cy="1211692"/>
          </a:xfrm>
          <a:prstGeom prst="rect">
            <a:avLst/>
          </a:prstGeom>
        </p:spPr>
      </p:pic>
      <p:pic>
        <p:nvPicPr>
          <p:cNvPr id="39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4383328" y="5385216"/>
            <a:ext cx="4653860" cy="1357949"/>
          </a:xfrm>
          <a:prstGeom prst="rect">
            <a:avLst/>
          </a:prstGeom>
        </p:spPr>
      </p:pic>
      <p:grpSp>
        <p:nvGrpSpPr>
          <p:cNvPr id="31" name="组合 23"/>
          <p:cNvGrpSpPr/>
          <p:nvPr/>
        </p:nvGrpSpPr>
        <p:grpSpPr>
          <a:xfrm>
            <a:off x="-60822" y="6096000"/>
            <a:ext cx="9204822" cy="838200"/>
            <a:chOff x="-17585" y="5729324"/>
            <a:chExt cx="12203723" cy="1123362"/>
          </a:xfrm>
        </p:grpSpPr>
        <p:pic>
          <p:nvPicPr>
            <p:cNvPr id="40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1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054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6" grpId="0"/>
      <p:bldP spid="21" grpId="0" animBg="1"/>
      <p:bldP spid="2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0215" y="1676400"/>
            <a:ext cx="4310385" cy="21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444922" y="1466116"/>
            <a:ext cx="258600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 Tóm </a:t>
            </a:r>
            <a:r>
              <a:rPr lang="en-US" sz="2800" dirty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tắt: </a:t>
            </a:r>
            <a:r>
              <a:rPr lang="en-US" sz="2800" dirty="0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       </a:t>
            </a:r>
            <a:endParaRPr lang="en-US" sz="2800" dirty="0">
              <a:solidFill>
                <a:srgbClr val="00206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8777" y="1949247"/>
            <a:ext cx="652849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Tàu thứ nhất: 20 thùng </a:t>
            </a:r>
            <a:r>
              <a:rPr lang="en-US" sz="2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6200" y="2362200"/>
            <a:ext cx="8686800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Tàu thứ hai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nhiều h</a:t>
            </a:r>
            <a:r>
              <a:rPr lang="vi-VN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tàu thứ nhất: 8 thùng hàng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6200" y="2798806"/>
            <a:ext cx="739164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Tàu thứ hai: … thùng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hàng?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2400" y="129017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" y="76200"/>
            <a:ext cx="2878667" cy="966529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9" t="30702" r="25407" b="17325"/>
          <a:stretch/>
        </p:blipFill>
        <p:spPr bwMode="auto">
          <a:xfrm>
            <a:off x="5105400" y="461210"/>
            <a:ext cx="2971800" cy="190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3741"/>
            <a:ext cx="1066800" cy="1066800"/>
          </a:xfrm>
          <a:prstGeom prst="rect">
            <a:avLst/>
          </a:prstGeom>
        </p:spPr>
      </p:pic>
      <p:pic>
        <p:nvPicPr>
          <p:cNvPr id="19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3078140" cy="2767946"/>
          </a:xfrm>
          <a:prstGeom prst="rect">
            <a:avLst/>
          </a:prstGeom>
        </p:spPr>
      </p:pic>
      <p:pic>
        <p:nvPicPr>
          <p:cNvPr id="20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6376737" y="4907669"/>
            <a:ext cx="2931262" cy="1926972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898885" y="4411789"/>
            <a:ext cx="1188875" cy="1263179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52784" y="3352699"/>
            <a:ext cx="2042480" cy="19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0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03" b="26420"/>
          <a:stretch/>
        </p:blipFill>
        <p:spPr>
          <a:xfrm>
            <a:off x="836589" y="900924"/>
            <a:ext cx="7306357" cy="50161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Oval 14"/>
          <p:cNvSpPr/>
          <p:nvPr/>
        </p:nvSpPr>
        <p:spPr>
          <a:xfrm>
            <a:off x="3828928" y="2618691"/>
            <a:ext cx="57135" cy="571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4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684136" y="3042681"/>
            <a:ext cx="57135" cy="571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49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D2832B86-CE3C-469C-98CB-35A09FB9B6E3}"/>
              </a:ext>
            </a:extLst>
          </p:cNvPr>
          <p:cNvCxnSpPr>
            <a:cxnSpLocks/>
          </p:cNvCxnSpPr>
          <p:nvPr/>
        </p:nvCxnSpPr>
        <p:spPr>
          <a:xfrm>
            <a:off x="2137442" y="900924"/>
            <a:ext cx="0" cy="5016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92544" y="2362635"/>
            <a:ext cx="1075347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799" dirty="0" smtClean="0">
                <a:solidFill>
                  <a:srgbClr val="5F2987"/>
                </a:solidFill>
                <a:latin typeface=".VnArabia" panose="020B7200000000000000" pitchFamily="34" charset="0"/>
              </a:rPr>
              <a:t>  +</a:t>
            </a:r>
            <a:r>
              <a:rPr lang="en-US" sz="2399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    </a:t>
            </a:r>
            <a:endParaRPr lang="en-US" sz="2399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83974" y="1583914"/>
            <a:ext cx="1772547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vi-VN" sz="2099" b="1" dirty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Bài giải</a:t>
            </a:r>
            <a:endParaRPr lang="en-US" sz="2099" b="1" dirty="0">
              <a:solidFill>
                <a:srgbClr val="5F2987"/>
              </a:solidFill>
              <a:latin typeface="HP001 4 hàng" panose="020B0603050302020204" pitchFamily="34" charset="0"/>
              <a:ea typeface="字魂59号-创粗黑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4456" y="1994672"/>
            <a:ext cx="5940035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099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Tàu</a:t>
            </a:r>
            <a:r>
              <a:rPr lang="en-US" sz="20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en-US" sz="2099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thứ</a:t>
            </a:r>
            <a:r>
              <a:rPr lang="en-US" sz="20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en-US" sz="2099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hai</a:t>
            </a:r>
            <a:r>
              <a:rPr lang="en-US" sz="20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en-US" sz="2099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có</a:t>
            </a:r>
            <a:r>
              <a:rPr lang="en-US" sz="20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en-US" sz="2099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số</a:t>
            </a:r>
            <a:r>
              <a:rPr lang="en-US" sz="20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en-US" sz="2099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thùng</a:t>
            </a:r>
            <a:r>
              <a:rPr lang="en-US" sz="20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hang </a:t>
            </a:r>
            <a:r>
              <a:rPr lang="en-US" sz="2099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là</a:t>
            </a:r>
            <a:r>
              <a:rPr lang="en-US" sz="20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:</a:t>
            </a:r>
            <a:endParaRPr lang="en-US" sz="2099" b="1" dirty="0">
              <a:solidFill>
                <a:srgbClr val="5F2987"/>
              </a:solidFill>
              <a:latin typeface="HP001 4 hàng" panose="020B0603050302020204" pitchFamily="34" charset="0"/>
              <a:ea typeface="字魂59号-创粗黑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65502" y="2430337"/>
            <a:ext cx="4165719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0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20</a:t>
            </a:r>
            <a:r>
              <a:rPr lang="vi-VN" sz="20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en-US" sz="20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  </a:t>
            </a:r>
            <a:r>
              <a:rPr lang="en-US" sz="2099" b="1" dirty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8</a:t>
            </a:r>
            <a:r>
              <a:rPr lang="vi-VN" sz="20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vi-VN" sz="2099" b="1" dirty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= </a:t>
            </a:r>
            <a:r>
              <a:rPr lang="en-US" sz="20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28</a:t>
            </a:r>
            <a:r>
              <a:rPr lang="vi-VN" sz="20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vi-VN" sz="1499" b="1" dirty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(</a:t>
            </a:r>
            <a:r>
              <a:rPr lang="en-US" sz="2099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thùng</a:t>
            </a:r>
            <a:r>
              <a:rPr lang="vi-VN" sz="14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)</a:t>
            </a:r>
            <a:endParaRPr lang="en-US" sz="1499" b="1" dirty="0">
              <a:solidFill>
                <a:srgbClr val="5F2987"/>
              </a:solidFill>
              <a:latin typeface="HP001 4 hàng" panose="020B0603050302020204" pitchFamily="34" charset="0"/>
              <a:ea typeface="字魂59号-创粗黑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65821" y="2866865"/>
            <a:ext cx="4165719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vi-VN" sz="2099" b="1" dirty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Đáp số: </a:t>
            </a:r>
            <a:r>
              <a:rPr lang="en-US" sz="20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28 </a:t>
            </a:r>
            <a:r>
              <a:rPr lang="en-US" sz="2099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thùng</a:t>
            </a:r>
            <a:r>
              <a:rPr lang="en-US" sz="20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en-US" sz="2099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hàng</a:t>
            </a:r>
            <a:endParaRPr lang="en-US" sz="2099" b="1" dirty="0">
              <a:solidFill>
                <a:srgbClr val="5F2987"/>
              </a:solidFill>
              <a:latin typeface="HP001 4 hàng" panose="020B0603050302020204" pitchFamily="34" charset="0"/>
              <a:ea typeface="字魂59号-创粗黑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4456" y="1160813"/>
            <a:ext cx="1772547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099" b="1" dirty="0" err="1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Bài</a:t>
            </a:r>
            <a:r>
              <a:rPr lang="en-US" sz="2099" b="1" dirty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1:</a:t>
            </a:r>
          </a:p>
        </p:txBody>
      </p:sp>
      <p:sp>
        <p:nvSpPr>
          <p:cNvPr id="13" name="Oval 12"/>
          <p:cNvSpPr/>
          <p:nvPr/>
        </p:nvSpPr>
        <p:spPr>
          <a:xfrm>
            <a:off x="2590800" y="2190212"/>
            <a:ext cx="57135" cy="571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49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7310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5" grpId="0"/>
      <p:bldP spid="26" grpId="0"/>
      <p:bldP spid="27" grpId="0"/>
      <p:bldP spid="28" grpId="0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0215" y="1676400"/>
            <a:ext cx="4310385" cy="21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2252500" y="3024280"/>
            <a:ext cx="5486400" cy="18466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 Tóm </a:t>
            </a:r>
            <a:r>
              <a:rPr lang="en-US" sz="2800" dirty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tắt: </a:t>
            </a:r>
            <a:endParaRPr lang="en-US" sz="2800" dirty="0" smtClean="0">
              <a:solidFill>
                <a:srgbClr val="002060"/>
              </a:solidFill>
              <a:latin typeface="Pony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Đội</a:t>
            </a:r>
            <a:r>
              <a:rPr lang="en-US" sz="2800" dirty="0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: 11 </a:t>
            </a:r>
            <a:r>
              <a:rPr lang="en-US" sz="2800" dirty="0" err="1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người</a:t>
            </a:r>
            <a:endParaRPr lang="en-US" sz="2800" dirty="0" smtClean="0">
              <a:solidFill>
                <a:srgbClr val="002060"/>
              </a:solidFill>
              <a:latin typeface="Pony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Đôi</a:t>
            </a:r>
            <a:r>
              <a:rPr lang="en-US" sz="2800" dirty="0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 Hai </a:t>
            </a:r>
            <a:r>
              <a:rPr lang="en-US" sz="2800" dirty="0" err="1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ít</a:t>
            </a:r>
            <a:r>
              <a:rPr lang="en-US" sz="2800" dirty="0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hơn</a:t>
            </a:r>
            <a:r>
              <a:rPr lang="en-US" sz="2800" dirty="0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đội</a:t>
            </a:r>
            <a:r>
              <a:rPr lang="en-US" sz="2800" dirty="0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: 4 </a:t>
            </a:r>
            <a:r>
              <a:rPr lang="en-US" sz="2800" dirty="0" err="1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người</a:t>
            </a:r>
            <a:endParaRPr lang="en-US" sz="2800" dirty="0" smtClean="0">
              <a:solidFill>
                <a:srgbClr val="002060"/>
              </a:solidFill>
              <a:latin typeface="Pony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Đội</a:t>
            </a:r>
            <a:r>
              <a:rPr lang="en-US" sz="2800" dirty="0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 Hai: … </a:t>
            </a:r>
            <a:r>
              <a:rPr lang="en-US" sz="2800" dirty="0" err="1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người</a:t>
            </a:r>
            <a:r>
              <a:rPr lang="en-US" sz="2800" dirty="0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?       </a:t>
            </a:r>
            <a:endParaRPr lang="en-US" sz="2800" dirty="0">
              <a:solidFill>
                <a:srgbClr val="00206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868456" y="1042729"/>
            <a:ext cx="7970929" cy="18466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hội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cồng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chiêng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11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Hai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Hai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hội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6200" y="1116197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" y="76200"/>
            <a:ext cx="2878667" cy="966529"/>
          </a:xfrm>
          <a:prstGeom prst="rect">
            <a:avLst/>
          </a:prstGeom>
        </p:spPr>
      </p:pic>
      <p:pic>
        <p:nvPicPr>
          <p:cNvPr id="21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3741"/>
            <a:ext cx="1066800" cy="1066800"/>
          </a:xfrm>
          <a:prstGeom prst="rect">
            <a:avLst/>
          </a:prstGeom>
        </p:spPr>
      </p:pic>
      <p:pic>
        <p:nvPicPr>
          <p:cNvPr id="19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62333" y="4142393"/>
            <a:ext cx="13078140" cy="2767946"/>
          </a:xfrm>
          <a:prstGeom prst="rect">
            <a:avLst/>
          </a:prstGeom>
        </p:spPr>
      </p:pic>
      <p:pic>
        <p:nvPicPr>
          <p:cNvPr id="20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6376737" y="4907669"/>
            <a:ext cx="2931262" cy="1926972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898885" y="4411789"/>
            <a:ext cx="1188875" cy="1263179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52784" y="3352699"/>
            <a:ext cx="2042480" cy="19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8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03" b="26420"/>
          <a:stretch/>
        </p:blipFill>
        <p:spPr>
          <a:xfrm>
            <a:off x="836589" y="900924"/>
            <a:ext cx="7306357" cy="50161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Oval 14"/>
          <p:cNvSpPr/>
          <p:nvPr/>
        </p:nvSpPr>
        <p:spPr>
          <a:xfrm>
            <a:off x="3828928" y="2618691"/>
            <a:ext cx="57135" cy="571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4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684136" y="3042681"/>
            <a:ext cx="57135" cy="571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49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D2832B86-CE3C-469C-98CB-35A09FB9B6E3}"/>
              </a:ext>
            </a:extLst>
          </p:cNvPr>
          <p:cNvCxnSpPr>
            <a:cxnSpLocks/>
          </p:cNvCxnSpPr>
          <p:nvPr/>
        </p:nvCxnSpPr>
        <p:spPr>
          <a:xfrm>
            <a:off x="2137442" y="900924"/>
            <a:ext cx="0" cy="5016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92544" y="2362635"/>
            <a:ext cx="1075347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799" dirty="0" smtClean="0">
                <a:solidFill>
                  <a:srgbClr val="5F2987"/>
                </a:solidFill>
                <a:latin typeface=".VnArabia" panose="020B7200000000000000" pitchFamily="34" charset="0"/>
              </a:rPr>
              <a:t>  -</a:t>
            </a:r>
            <a:r>
              <a:rPr lang="en-US" sz="2399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    </a:t>
            </a:r>
            <a:endParaRPr lang="en-US" sz="2399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83974" y="1583914"/>
            <a:ext cx="1772547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vi-VN" sz="2099" b="1" dirty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Bài giải</a:t>
            </a:r>
            <a:endParaRPr lang="en-US" sz="2099" b="1" dirty="0">
              <a:solidFill>
                <a:srgbClr val="5F2987"/>
              </a:solidFill>
              <a:latin typeface="HP001 4 hàng" panose="020B0603050302020204" pitchFamily="34" charset="0"/>
              <a:ea typeface="字魂59号-创粗黑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4456" y="1994672"/>
            <a:ext cx="5940035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099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Đội</a:t>
            </a:r>
            <a:r>
              <a:rPr lang="en-US" sz="20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Hai </a:t>
            </a:r>
            <a:r>
              <a:rPr lang="en-US" sz="2099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có</a:t>
            </a:r>
            <a:r>
              <a:rPr lang="en-US" sz="20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en-US" sz="2099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số</a:t>
            </a:r>
            <a:r>
              <a:rPr lang="en-US" sz="20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en-US" sz="2099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người</a:t>
            </a:r>
            <a:r>
              <a:rPr lang="en-US" sz="20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en-US" sz="2099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tham</a:t>
            </a:r>
            <a:r>
              <a:rPr lang="en-US" sz="20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en-US" sz="2099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gia</a:t>
            </a:r>
            <a:r>
              <a:rPr lang="en-US" sz="20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en-US" sz="2099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ngày</a:t>
            </a:r>
            <a:r>
              <a:rPr lang="en-US" sz="20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en-US" sz="2099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hội</a:t>
            </a:r>
            <a:r>
              <a:rPr lang="en-US" sz="20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en-US" sz="2099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là</a:t>
            </a:r>
            <a:r>
              <a:rPr lang="en-US" sz="20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:</a:t>
            </a:r>
            <a:endParaRPr lang="en-US" sz="2099" b="1" dirty="0">
              <a:solidFill>
                <a:srgbClr val="5F2987"/>
              </a:solidFill>
              <a:latin typeface="HP001 4 hàng" panose="020B0603050302020204" pitchFamily="34" charset="0"/>
              <a:ea typeface="字魂59号-创粗黑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76195" y="2439573"/>
            <a:ext cx="4165719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0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11</a:t>
            </a:r>
            <a:r>
              <a:rPr lang="vi-VN" sz="20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en-US" sz="20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  4</a:t>
            </a:r>
            <a:r>
              <a:rPr lang="vi-VN" sz="20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vi-VN" sz="2099" b="1" dirty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= </a:t>
            </a:r>
            <a:r>
              <a:rPr lang="en-US" sz="2099" b="1" dirty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7</a:t>
            </a:r>
            <a:r>
              <a:rPr lang="vi-VN" sz="20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vi-VN" sz="14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(</a:t>
            </a:r>
            <a:r>
              <a:rPr lang="en-US" sz="2099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người</a:t>
            </a:r>
            <a:r>
              <a:rPr lang="vi-VN" sz="14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)</a:t>
            </a:r>
            <a:endParaRPr lang="en-US" sz="1499" b="1" dirty="0">
              <a:solidFill>
                <a:srgbClr val="5F2987"/>
              </a:solidFill>
              <a:latin typeface="HP001 4 hàng" panose="020B0603050302020204" pitchFamily="34" charset="0"/>
              <a:ea typeface="字魂59号-创粗黑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65821" y="2866865"/>
            <a:ext cx="4165719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vi-VN" sz="2099" b="1" dirty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Đáp số: </a:t>
            </a:r>
            <a:r>
              <a:rPr lang="en-US" sz="2099" b="1" dirty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7</a:t>
            </a:r>
            <a:r>
              <a:rPr lang="en-US" sz="20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en-US" sz="2099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người</a:t>
            </a:r>
            <a:endParaRPr lang="en-US" sz="2099" b="1" dirty="0">
              <a:solidFill>
                <a:srgbClr val="5F2987"/>
              </a:solidFill>
              <a:latin typeface="HP001 4 hàng" panose="020B0603050302020204" pitchFamily="34" charset="0"/>
              <a:ea typeface="字魂59号-创粗黑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95984" y="1142341"/>
            <a:ext cx="1772547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099" b="1" dirty="0" err="1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Bài</a:t>
            </a:r>
            <a:r>
              <a:rPr lang="en-US" sz="2099" b="1" dirty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en-US" sz="2099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2:</a:t>
            </a:r>
            <a:endParaRPr lang="en-US" sz="2099" b="1" dirty="0">
              <a:solidFill>
                <a:srgbClr val="5F2987"/>
              </a:solidFill>
              <a:latin typeface="HP001 4 hàng" panose="020B0603050302020204" pitchFamily="34" charset="0"/>
              <a:ea typeface="字魂59号-创粗黑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90800" y="2190212"/>
            <a:ext cx="57135" cy="571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49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716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5" grpId="0"/>
      <p:bldP spid="26" grpId="0"/>
      <p:bldP spid="27" grpId="0"/>
      <p:bldP spid="28" grpId="0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600" y="239864"/>
            <a:ext cx="3469026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288" y="4384676"/>
            <a:ext cx="9172575" cy="252412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3541872" y="3349626"/>
            <a:ext cx="1072991" cy="1575435"/>
          </a:xfrm>
          <a:prstGeom prst="rect">
            <a:avLst/>
          </a:prstGeom>
        </p:spPr>
      </p:pic>
      <p:pic>
        <p:nvPicPr>
          <p:cNvPr id="3" name="图片 2" descr="36f9a2a7dc2088575b3175c2c9b246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415" y="4972424"/>
            <a:ext cx="2155508" cy="15157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C285E46-E600-4763-959D-C682896B5D5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810" y="3338490"/>
            <a:ext cx="1477886" cy="3247326"/>
          </a:xfrm>
          <a:prstGeom prst="rect">
            <a:avLst/>
          </a:prstGeom>
        </p:spPr>
      </p:pic>
      <p:pic>
        <p:nvPicPr>
          <p:cNvPr id="5" name="轻松休闲乡村流行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67373" y="1463842"/>
            <a:ext cx="4572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2538177"/>
            <a:ext cx="7588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iCiel Cadena" pitchFamily="2" charset="0"/>
              </a:rPr>
              <a:t>Chào tạm biệt các con!</a:t>
            </a:r>
          </a:p>
        </p:txBody>
      </p:sp>
    </p:spTree>
    <p:extLst>
      <p:ext uri="{BB962C8B-B14F-4D97-AF65-F5344CB8AC3E}">
        <p14:creationId xmlns:p14="http://schemas.microsoft.com/office/powerpoint/2010/main" val="371762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  <p:extLst mod="1">
    <p:ext uri="{E180D4A7-C9FB-4DFB-919C-405C955672EB}">
      <p14:showEvtLst xmlns:p14="http://schemas.microsoft.com/office/powerpoint/2010/main">
        <p14:playEvt time="208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385</Words>
  <Application>Microsoft Office PowerPoint</Application>
  <PresentationFormat>On-screen Show (4:3)</PresentationFormat>
  <Paragraphs>57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微软雅黑</vt:lpstr>
      <vt:lpstr>宋体</vt:lpstr>
      <vt:lpstr>.VnArabia</vt:lpstr>
      <vt:lpstr>Arial</vt:lpstr>
      <vt:lpstr>Calibri</vt:lpstr>
      <vt:lpstr>Calibri Light</vt:lpstr>
      <vt:lpstr>HP001 4 hàng</vt:lpstr>
      <vt:lpstr>iCiel Cadena</vt:lpstr>
      <vt:lpstr>Pony</vt:lpstr>
      <vt:lpstr>印品黑体</vt:lpstr>
      <vt:lpstr>字魂59号-创粗黑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72</cp:revision>
  <cp:lastPrinted>2021-05-29T03:54:29Z</cp:lastPrinted>
  <dcterms:created xsi:type="dcterms:W3CDTF">2021-05-29T03:43:30Z</dcterms:created>
  <dcterms:modified xsi:type="dcterms:W3CDTF">2021-10-22T01:17:30Z</dcterms:modified>
</cp:coreProperties>
</file>