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Default Extension="mp4" ContentType="video/mp4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95" r:id="rId2"/>
    <p:sldId id="325" r:id="rId3"/>
    <p:sldId id="291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330" r:id="rId12"/>
    <p:sldId id="326" r:id="rId13"/>
    <p:sldId id="296" r:id="rId14"/>
    <p:sldId id="298" r:id="rId15"/>
    <p:sldId id="299" r:id="rId16"/>
    <p:sldId id="300" r:id="rId17"/>
    <p:sldId id="301" r:id="rId18"/>
    <p:sldId id="302" r:id="rId19"/>
    <p:sldId id="324" r:id="rId20"/>
    <p:sldId id="323" r:id="rId21"/>
    <p:sldId id="304" r:id="rId22"/>
    <p:sldId id="305" r:id="rId23"/>
    <p:sldId id="306" r:id="rId24"/>
    <p:sldId id="307" r:id="rId25"/>
    <p:sldId id="308" r:id="rId26"/>
    <p:sldId id="309" r:id="rId27"/>
    <p:sldId id="310" r:id="rId28"/>
    <p:sldId id="311" r:id="rId29"/>
    <p:sldId id="312" r:id="rId30"/>
    <p:sldId id="313" r:id="rId31"/>
    <p:sldId id="315" r:id="rId32"/>
    <p:sldId id="316" r:id="rId33"/>
    <p:sldId id="317" r:id="rId34"/>
    <p:sldId id="318" r:id="rId35"/>
    <p:sldId id="320" r:id="rId36"/>
    <p:sldId id="327" r:id="rId37"/>
    <p:sldId id="328" r:id="rId38"/>
    <p:sldId id="329" r:id="rId3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0066"/>
    <a:srgbClr val="FF5050"/>
    <a:srgbClr val="73AC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>
      <p:cViewPr varScale="1">
        <p:scale>
          <a:sx n="85" d="100"/>
          <a:sy n="85" d="100"/>
        </p:scale>
        <p:origin x="-312" y="-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ABFB-E114-495B-BE30-6E23DB141BD2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67196C-E283-4C2D-BCAF-D1952B5D638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462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3342698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50088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ưu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gọi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chưa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khen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BẢNG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r>
              <a:rPr lang="en-US" baseline="0" dirty="0" smtClean="0"/>
              <a:t>:</a:t>
            </a:r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Mỗi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tiền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đổi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thành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điểm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thưởng</a:t>
            </a:r>
            <a:r>
              <a:rPr lang="en-US" baseline="0" dirty="0" smtClean="0"/>
              <a:t> ở </a:t>
            </a:r>
            <a:r>
              <a:rPr lang="en-US" baseline="0" dirty="0" err="1" smtClean="0"/>
              <a:t>ClassDojo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mất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rồi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theo</a:t>
            </a:r>
            <a:endParaRPr lang="en-US" baseline="0" dirty="0" smtClean="0"/>
          </a:p>
          <a:p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6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mèo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tài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cuối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3198609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1: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lần</a:t>
            </a:r>
            <a:r>
              <a:rPr lang="en-US" baseline="0" dirty="0" smtClean="0"/>
              <a:t> 2: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lang="en-US" baseline="0" dirty="0" smtClean="0"/>
          </a:p>
          <a:p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chuột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bao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xì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slide </a:t>
            </a:r>
            <a:r>
              <a:rPr lang="en-US" baseline="0" smtClean="0"/>
              <a:t>đầu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1602119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67196C-E283-4C2D-BCAF-D1952B5D638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662505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93502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395988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001291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84">
            <a:off x="2807100" y="3450043"/>
            <a:ext cx="3529800" cy="355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914300" y="1123900"/>
            <a:ext cx="5315400" cy="1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000" b="0">
                <a:latin typeface="Merienda One"/>
                <a:ea typeface="Merienda One"/>
                <a:cs typeface="Merienda One"/>
                <a:sym typeface="Meriend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2"/>
          </p:nvPr>
        </p:nvSpPr>
        <p:spPr>
          <a:xfrm>
            <a:off x="3033450" y="2717488"/>
            <a:ext cx="3077100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2pPr>
            <a:lvl3pPr lvl="2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3pPr>
            <a:lvl4pPr lvl="3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4pPr>
            <a:lvl5pPr lvl="4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5pPr>
            <a:lvl6pPr lvl="5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6pPr>
            <a:lvl7pPr lvl="6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7pPr>
            <a:lvl8pPr lvl="7"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8pPr>
            <a:lvl9pPr lvl="8"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3000"/>
              <a:buFont typeface="Merienda One"/>
              <a:buNone/>
              <a:defRPr sz="3000">
                <a:solidFill>
                  <a:schemeClr val="accent5"/>
                </a:solidFill>
                <a:latin typeface="Merienda One"/>
                <a:ea typeface="Merienda One"/>
                <a:cs typeface="Merienda One"/>
                <a:sym typeface="Merienda One"/>
              </a:defRPr>
            </a:lvl9pPr>
          </a:lstStyle>
          <a:p>
            <a:endParaRPr/>
          </a:p>
        </p:txBody>
      </p:sp>
      <p:pic>
        <p:nvPicPr>
          <p:cNvPr id="12" name="Google Shape;12;p2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 rot="1224549">
            <a:off x="-750587" y="-324129"/>
            <a:ext cx="1904825" cy="331143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1193962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95264" y="171450"/>
            <a:ext cx="8339137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C6661-C0B4-4BF9-963B-AB50B683C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47467587"/>
      </p:ext>
    </p:extLst>
  </p:cSld>
  <p:clrMapOvr>
    <a:masterClrMapping/>
  </p:clrMapOvr>
  <p:transition spd="slow">
    <p:wheel spokes="8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2391900" y="3113675"/>
            <a:ext cx="4360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127400" y="1137925"/>
            <a:ext cx="889200" cy="19170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75000"/>
              </a:lnSpc>
              <a:spcBef>
                <a:spcPts val="1000"/>
              </a:spcBef>
              <a:spcAft>
                <a:spcPts val="0"/>
              </a:spcAft>
              <a:buSzPts val="6000"/>
              <a:buNone/>
              <a:defRPr sz="7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 rot="473">
            <a:off x="2409675" y="3912800"/>
            <a:ext cx="4360200" cy="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719530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670046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722240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60223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76318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50372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1623365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94377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22171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80DF41-5A94-447F-8133-48D51F155CFD}" type="datetimeFigureOut">
              <a:rPr lang="en-US" smtClean="0"/>
              <a:pPr/>
              <a:t>3/14/2022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A27A1-A78D-4868-91D8-5B3AC37EBA4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0931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32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3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svg"/><Relationship Id="rId1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9.png"/><Relationship Id="rId17" Type="http://schemas.openxmlformats.org/officeDocument/2006/relationships/image" Target="../media/image8.svg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2" Type="http://schemas.openxmlformats.org/officeDocument/2006/relationships/slideLayout" Target="../slideLayouts/slideLayout14.xml"/><Relationship Id="rId1" Type="http://schemas.openxmlformats.org/officeDocument/2006/relationships/video" Target="NULL" TargetMode="Externa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gif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38.svg"/><Relationship Id="rId18" Type="http://schemas.openxmlformats.org/officeDocument/2006/relationships/image" Target="../media/image42.png"/><Relationship Id="rId3" Type="http://schemas.openxmlformats.org/officeDocument/2006/relationships/image" Target="../media/image16.svg"/><Relationship Id="rId7" Type="http://schemas.openxmlformats.org/officeDocument/2006/relationships/image" Target="../media/image32.svg"/><Relationship Id="rId12" Type="http://schemas.openxmlformats.org/officeDocument/2006/relationships/image" Target="../media/image39.png"/><Relationship Id="rId17" Type="http://schemas.openxmlformats.org/officeDocument/2006/relationships/image" Target="../media/image8.svg"/><Relationship Id="rId2" Type="http://schemas.openxmlformats.org/officeDocument/2006/relationships/image" Target="../media/image34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36.svg"/><Relationship Id="rId5" Type="http://schemas.openxmlformats.org/officeDocument/2006/relationships/image" Target="../media/image30.svg"/><Relationship Id="rId15" Type="http://schemas.openxmlformats.org/officeDocument/2006/relationships/image" Target="../media/image6.svg"/><Relationship Id="rId10" Type="http://schemas.openxmlformats.org/officeDocument/2006/relationships/image" Target="../media/image38.png"/><Relationship Id="rId19" Type="http://schemas.openxmlformats.org/officeDocument/2006/relationships/image" Target="../media/image43.png"/><Relationship Id="rId4" Type="http://schemas.openxmlformats.org/officeDocument/2006/relationships/image" Target="../media/image35.png"/><Relationship Id="rId9" Type="http://schemas.openxmlformats.org/officeDocument/2006/relationships/image" Target="../media/image34.svg"/><Relationship Id="rId1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em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7.png"/><Relationship Id="rId18" Type="http://schemas.openxmlformats.org/officeDocument/2006/relationships/image" Target="../media/image11.png"/><Relationship Id="rId26" Type="http://schemas.openxmlformats.org/officeDocument/2006/relationships/image" Target="../media/image25.png"/><Relationship Id="rId3" Type="http://schemas.openxmlformats.org/officeDocument/2006/relationships/notesSlide" Target="../notesSlides/notesSlide3.xml"/><Relationship Id="rId21" Type="http://schemas.openxmlformats.org/officeDocument/2006/relationships/image" Target="../media/image22.png"/><Relationship Id="rId7" Type="http://schemas.openxmlformats.org/officeDocument/2006/relationships/slide" Target="slide9.xml"/><Relationship Id="rId12" Type="http://schemas.openxmlformats.org/officeDocument/2006/relationships/slide" Target="slide6.xml"/><Relationship Id="rId17" Type="http://schemas.openxmlformats.org/officeDocument/2006/relationships/image" Target="../media/image19.png"/><Relationship Id="rId25" Type="http://schemas.openxmlformats.org/officeDocument/2006/relationships/slide" Target="slide10.xml"/><Relationship Id="rId2" Type="http://schemas.openxmlformats.org/officeDocument/2006/relationships/slideLayout" Target="../slideLayouts/slideLayout2.xml"/><Relationship Id="rId16" Type="http://schemas.openxmlformats.org/officeDocument/2006/relationships/slide" Target="slide7.xml"/><Relationship Id="rId20" Type="http://schemas.openxmlformats.org/officeDocument/2006/relationships/image" Target="../media/image21.png"/><Relationship Id="rId29" Type="http://schemas.openxmlformats.org/officeDocument/2006/relationships/audio" Target="../media/audio11.wav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11" Type="http://schemas.openxmlformats.org/officeDocument/2006/relationships/image" Target="../media/image16.png"/><Relationship Id="rId24" Type="http://schemas.openxmlformats.org/officeDocument/2006/relationships/image" Target="../media/image24.png"/><Relationship Id="rId5" Type="http://schemas.openxmlformats.org/officeDocument/2006/relationships/image" Target="../media/image13.jpeg"/><Relationship Id="rId15" Type="http://schemas.openxmlformats.org/officeDocument/2006/relationships/image" Target="../media/image18.png"/><Relationship Id="rId23" Type="http://schemas.microsoft.com/office/2007/relationships/media" Target="../media/media1.mp3"/><Relationship Id="rId28" Type="http://schemas.openxmlformats.org/officeDocument/2006/relationships/image" Target="../media/image8.gif"/><Relationship Id="rId10" Type="http://schemas.openxmlformats.org/officeDocument/2006/relationships/image" Target="../media/image15.png"/><Relationship Id="rId19" Type="http://schemas.openxmlformats.org/officeDocument/2006/relationships/image" Target="../media/image20.png"/><Relationship Id="rId4" Type="http://schemas.openxmlformats.org/officeDocument/2006/relationships/audio" Target="../media/audio1.wav"/><Relationship Id="rId9" Type="http://schemas.openxmlformats.org/officeDocument/2006/relationships/slide" Target="slide5.xml"/><Relationship Id="rId14" Type="http://schemas.openxmlformats.org/officeDocument/2006/relationships/slide" Target="slide8.xml"/><Relationship Id="rId22" Type="http://schemas.openxmlformats.org/officeDocument/2006/relationships/image" Target="../media/image23.gif"/><Relationship Id="rId27" Type="http://schemas.openxmlformats.org/officeDocument/2006/relationships/slide" Target="sl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15.png"/><Relationship Id="rId5" Type="http://schemas.openxmlformats.org/officeDocument/2006/relationships/image" Target="../media/image26.png"/><Relationship Id="rId10" Type="http://schemas.openxmlformats.org/officeDocument/2006/relationships/slide" Target="slide4.xml"/><Relationship Id="rId4" Type="http://schemas.openxmlformats.org/officeDocument/2006/relationships/image" Target="../media/image11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7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9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3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11.png"/><Relationship Id="rId9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1.png"/><Relationship Id="rId7" Type="http://schemas.openxmlformats.org/officeDocument/2006/relationships/image" Target="../media/image2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14.png"/><Relationship Id="rId4" Type="http://schemas.openxmlformats.org/officeDocument/2006/relationships/image" Target="../media/image26.png"/><Relationship Id="rId9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 txBox="1">
            <a:spLocks noGrp="1"/>
          </p:cNvSpPr>
          <p:nvPr>
            <p:ph type="ctrTitle"/>
          </p:nvPr>
        </p:nvSpPr>
        <p:spPr>
          <a:xfrm>
            <a:off x="1571604" y="145143"/>
            <a:ext cx="6072230" cy="232561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vi-VN" sz="4000" dirty="0" smtClean="0">
                <a:solidFill>
                  <a:srgbClr val="FF0000"/>
                </a:solidFill>
              </a:rPr>
              <a:t>LỊCH SỬ</a:t>
            </a:r>
            <a:r>
              <a:rPr lang="vi-VN" dirty="0" smtClean="0"/>
              <a:t/>
            </a:r>
            <a:br>
              <a:rPr lang="vi-VN" dirty="0" smtClean="0"/>
            </a:br>
            <a:r>
              <a:rPr lang="vi-VN" sz="3200" dirty="0" smtClean="0"/>
              <a:t>Hoàn thành thống nhất đất nước</a:t>
            </a:r>
            <a:endParaRPr sz="3200" dirty="0"/>
          </a:p>
        </p:txBody>
      </p:sp>
      <p:pic>
        <p:nvPicPr>
          <p:cNvPr id="1026" name="Picture 2" descr="Tìm hiểu về lịch sử, ý nghĩa ngày giải phóng miền Nam, thống nhất đất nước  30/4 và ngày Quốc tế Lao động 1/5 - Trường Đại học Lâm nghiệ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146" y="2491621"/>
            <a:ext cx="4096894" cy="228118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77596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143504" y="2428874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Xe tăng 843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428659" y="333449"/>
            <a:ext cx="6096000" cy="4810051"/>
            <a:chOff x="-247759" y="495835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47759" y="495835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840702" y="2019756"/>
              <a:ext cx="3200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Chiếc xe tăng nào đã lao vào cổng phụ và bị kẹt lại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97592" y="216190"/>
            <a:ext cx="887456" cy="103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80928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KH</a:t>
            </a:r>
            <a:r>
              <a:rPr lang="vi-VN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ÁM PHÁ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Mục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tiêu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bài</a:t>
            </a:r>
            <a:r>
              <a:rPr lang="en-US" sz="3600" b="1" dirty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 </a:t>
            </a:r>
            <a:r>
              <a:rPr lang="en-US" sz="3600" b="1" dirty="0" err="1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học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=""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7"/>
            <a:ext cx="5647439" cy="1064317"/>
            <a:chOff x="4393541" y="3911011"/>
            <a:chExt cx="7529918" cy="1419090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ID" dirty="0"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5429245" y="4000506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=""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=""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=""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29575324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 descr="Picture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5143500"/>
            <a:ext cx="6858000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2" name="Text Box 4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3" name="Text Box 5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4" name="Text Box 6"/>
          <p:cNvSpPr txBox="1">
            <a:spLocks noChangeArrowheads="1"/>
          </p:cNvSpPr>
          <p:nvPr/>
        </p:nvSpPr>
        <p:spPr bwMode="auto">
          <a:xfrm>
            <a:off x="1885950" y="1257300"/>
            <a:ext cx="62865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2400">
              <a:latin typeface="Times New Roman" pitchFamily="18" charset="0"/>
              <a:cs typeface="Arial" charset="0"/>
            </a:endParaRPr>
          </a:p>
        </p:txBody>
      </p:sp>
      <p:sp>
        <p:nvSpPr>
          <p:cNvPr id="109578" name="WordArt 10"/>
          <p:cNvSpPr>
            <a:spLocks noChangeArrowheads="1" noChangeShapeType="1" noTextEdit="1"/>
          </p:cNvSpPr>
          <p:nvPr/>
        </p:nvSpPr>
        <p:spPr bwMode="auto">
          <a:xfrm>
            <a:off x="1543050" y="571500"/>
            <a:ext cx="5950744" cy="857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400" b="1" kern="10" dirty="0">
              <a:ln w="9525">
                <a:solidFill>
                  <a:schemeClr val="tx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1295400" y="1362711"/>
            <a:ext cx="6858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Phải có Nhà nước chung để lãnh đạo nhân dân xây dựng và bảo vệ Tổ quốc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600200" y="425780"/>
            <a:ext cx="685800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12598">
              <a:lnSpc>
                <a:spcPct val="90000"/>
              </a:lnSpc>
              <a:defRPr/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năm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1975,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sau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thống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nhất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vi-VN" sz="2400" b="1" dirty="0" smtClean="0">
                <a:solidFill>
                  <a:srgbClr val="FF0000"/>
                </a:solidFill>
                <a:latin typeface="Times New Roman" pitchFamily="18" charset="0"/>
              </a:rPr>
              <a:t>nhiệm vụ lúc này đặt ra là gì?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7400" y="2419350"/>
            <a:ext cx="4419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 vậy ta phải làm gì?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95400" y="3181350"/>
            <a:ext cx="6477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 có Quốc hội chung do nhân dân hai miền Bắc – Nam bầu ra</a:t>
            </a:r>
            <a:endParaRPr lang="vi-VN" sz="2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993920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1447800" y="361950"/>
            <a:ext cx="64008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diễn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sự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lịch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19200" y="2315029"/>
            <a:ext cx="6515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Quang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cảnh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</a:rPr>
              <a:t> ?</a:t>
            </a:r>
          </a:p>
          <a:p>
            <a:r>
              <a:rPr lang="en-US" altLang="en-US" sz="2400" b="1" dirty="0">
                <a:latin typeface="Times New Roman" pitchFamily="18" charset="0"/>
              </a:rPr>
              <a:t> </a:t>
            </a:r>
            <a:endParaRPr lang="en-US" altLang="en-US" sz="2400" b="1" dirty="0">
              <a:solidFill>
                <a:srgbClr val="0000FF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1333500"/>
            <a:ext cx="6343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25- 4- 1976,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được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tổ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chức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304925" y="3409950"/>
            <a:ext cx="63436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+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Nội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Sài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Gòn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và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khắp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nơi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tràn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ngập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cờ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hoa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,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biểu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0000FF"/>
                </a:solidFill>
                <a:latin typeface="Times New Roman" pitchFamily="18" charset="0"/>
              </a:rPr>
              <a:t>ngữ</a:t>
            </a: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02190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43000" y="1"/>
            <a:ext cx="6457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43000" y="320040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tuyển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25- 4- 1976 ?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143000" y="742950"/>
            <a:ext cx="6858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quyền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vẫn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tận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sở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18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sướng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dự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cầm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phiếu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143000" y="4071803"/>
            <a:ext cx="6858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Chiều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25- 4- 1976,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98,8%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tri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91389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876800" y="2566307"/>
            <a:ext cx="4360200" cy="841800"/>
          </a:xfrm>
        </p:spPr>
        <p:txBody>
          <a:bodyPr>
            <a:noAutofit/>
          </a:bodyPr>
          <a:lstStyle/>
          <a:p>
            <a:pPr algn="l">
              <a:defRPr/>
            </a:pP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6,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VI. </a:t>
            </a:r>
          </a:p>
        </p:txBody>
      </p:sp>
      <p:pic>
        <p:nvPicPr>
          <p:cNvPr id="26627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42291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9436129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28794" y="4152900"/>
            <a:ext cx="4934400" cy="990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Huế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1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65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0200" y="0"/>
            <a:ext cx="6629400" cy="4253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0302826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3181350"/>
            <a:ext cx="4313700" cy="90587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000" b="1" i="1" dirty="0">
                <a:solidFill>
                  <a:schemeClr val="tx2">
                    <a:satMod val="13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b="1" i="1" dirty="0">
              <a:solidFill>
                <a:schemeClr val="tx2">
                  <a:satMod val="13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09550"/>
            <a:ext cx="6248400" cy="4075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931338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Nội dung chính sách thành tự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7" name="AutoShape 6" descr="Nội dung chính sách thành tự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514350"/>
            <a:ext cx="5029200" cy="44196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0502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A6FCB47A-14CD-4011-B3AF-EF10B8E8C7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6296" t="10595" r="7481" b="10516"/>
          <a:stretch/>
        </p:blipFill>
        <p:spPr>
          <a:xfrm>
            <a:off x="1699001" y="231497"/>
            <a:ext cx="6221267" cy="3794759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="" xmlns:a16="http://schemas.microsoft.com/office/drawing/2014/main" id="{CA646AA4-CF01-4C3C-9A96-298CAF30FC9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40625" y="3109931"/>
            <a:ext cx="9445721" cy="217978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="" xmlns:a16="http://schemas.microsoft.com/office/drawing/2014/main" id="{27990EFA-EBF1-41FE-B701-23F4CB1384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9668" y="434340"/>
            <a:ext cx="1056904" cy="9601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571736" y="2143122"/>
            <a:ext cx="4953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rgbClr val="FFC000"/>
                </a:solidFill>
                <a:latin typeface="Dancing Script" panose="03080600040507000D00" pitchFamily="66" charset="0"/>
              </a:rPr>
              <a:t>KHỞI </a:t>
            </a:r>
            <a:r>
              <a:rPr lang="en-US" sz="6000" b="1" dirty="0" smtClean="0">
                <a:solidFill>
                  <a:srgbClr val="FFC000"/>
                </a:solidFill>
                <a:latin typeface="Dancing Script" panose="03080600040507000D00" pitchFamily="66" charset="0"/>
              </a:rPr>
              <a:t>ĐỘNG</a:t>
            </a:r>
            <a:endParaRPr lang="en-US" sz="6000" b="1" dirty="0">
              <a:solidFill>
                <a:srgbClr val="FFC000"/>
              </a:solidFill>
              <a:latin typeface="Dancing Script" panose="03080600040507000D00" pitchFamily="66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284218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spd="slow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Kỷ niệm 42 năm ngày Tổng tuyển cử bầu Quốc hội của nước Việt Nam thống nhất  (25-4-1976 - 25-4-2018) Ngày 30/4/1975, cuộc kháng chiến chống Mỹ, cứu nước  của nhân dân toàn thắng, miền Nam hoàn toàn giải phóng, đất nước thống nhất  nhưng ở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514350"/>
            <a:ext cx="5791200" cy="4114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57657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-584">
            <a:off x="1285852" y="2717000"/>
            <a:ext cx="6358006" cy="1569280"/>
          </a:xfrm>
        </p:spPr>
        <p:txBody>
          <a:bodyPr>
            <a:normAutofit fontScale="62500" lnSpcReduction="20000"/>
          </a:bodyPr>
          <a:lstStyle/>
          <a:p>
            <a:pPr algn="l">
              <a:buNone/>
            </a:pPr>
            <a:r>
              <a:rPr lang="en-US" sz="3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3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nghiệp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4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dài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chiến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hi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giang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khổ</a:t>
            </a:r>
            <a:r>
              <a:rPr lang="en-US" sz="4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8794" y="785800"/>
            <a:ext cx="5315400" cy="1593600"/>
          </a:xfrm>
        </p:spPr>
        <p:txBody>
          <a:bodyPr>
            <a:noAutofit/>
          </a:bodyPr>
          <a:lstStyle/>
          <a:p>
            <a:pPr algn="l"/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25-4-1976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767448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858000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044178" y="4343400"/>
            <a:ext cx="6972301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do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400" b="1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(1976-1981)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814156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type="subTitle" idx="1"/>
          </p:nvPr>
        </p:nvSpPr>
        <p:spPr>
          <a:xfrm rot="473">
            <a:off x="914415" y="209970"/>
            <a:ext cx="6858009" cy="3984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1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dung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25-4-1976</a:t>
            </a:r>
          </a:p>
        </p:txBody>
      </p:sp>
      <p:sp>
        <p:nvSpPr>
          <p:cNvPr id="5" name="Text Box 22"/>
          <p:cNvSpPr txBox="1">
            <a:spLocks noChangeArrowheads="1"/>
          </p:cNvSpPr>
          <p:nvPr/>
        </p:nvSpPr>
        <p:spPr bwMode="auto">
          <a:xfrm>
            <a:off x="1524000" y="742950"/>
            <a:ext cx="6682921" cy="1738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7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sz="27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000" b="1" dirty="0" err="1" smtClean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r>
              <a:rPr lang="en-US" sz="2000" b="1" dirty="0" smtClean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luận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10481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lvl="1" eaLnBrk="1" hangingPunct="1">
              <a:buFontTx/>
              <a:buChar char="-"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2000" dirty="0" smtClean="0">
                <a:latin typeface="Times New Roman" pitchFamily="18" charset="0"/>
                <a:cs typeface="Times New Roman" pitchFamily="18" charset="0"/>
              </a:rPr>
              <a:t>“cuối tháng 6...... Hồ Chí Minh”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SGK,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vi-VN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1" hangingPunct="1"/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</p:txBody>
      </p:sp>
      <p:pic>
        <p:nvPicPr>
          <p:cNvPr id="7" name="Đồng hồ đếm ngược 3 phút có âm thanh ( 3 - minute countdown with sound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209800" y="2539796"/>
            <a:ext cx="4419600" cy="24860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59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04736" y="376104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0700" y="1253267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87286" y="1885950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76400" y="2495550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49119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 descr="QUOC_HUY_VIET_NAM_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1650" y="31669"/>
            <a:ext cx="5314950" cy="44789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43275" y="4508687"/>
            <a:ext cx="21717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endParaRPr lang="en-US" sz="3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7749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318079" y="154189"/>
            <a:ext cx="6743700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5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397000" y="946240"/>
            <a:ext cx="3486150" cy="484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5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55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382486" y="1508982"/>
            <a:ext cx="6686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71600" y="2097731"/>
            <a:ext cx="37147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371600" y="2724150"/>
            <a:ext cx="3981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3666947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_To_Quoc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5400" y="24493"/>
            <a:ext cx="7029451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371850" y="4286250"/>
            <a:ext cx="2400300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33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33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kì</a:t>
            </a:r>
            <a:endParaRPr lang="en-US" sz="33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2252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143000" y="1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00150" y="742950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Quốc hội quyết định: </a:t>
            </a:r>
            <a:endParaRPr lang="en-US" sz="20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00150" y="1161619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 nước là Cộng hoà xã hội chủ nghĩa Việt Nam.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00150" y="1600200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Quyết định quốc huy.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00150" y="2057400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200150" y="2476069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 ca là bài </a:t>
            </a:r>
            <a:r>
              <a:rPr lang="en-US" sz="2000" i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 quân ca.</a:t>
            </a:r>
            <a:endParaRPr lang="en-US" sz="2000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00150" y="2876119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Thủ đô là Hà Nội. </a:t>
            </a:r>
            <a:endParaRPr lang="en-US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8742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6" name="5-Point Star 5"/>
          <p:cNvSpPr/>
          <p:nvPr/>
        </p:nvSpPr>
        <p:spPr>
          <a:xfrm>
            <a:off x="3400425" y="628650"/>
            <a:ext cx="257175" cy="28575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3829050" y="529151"/>
            <a:ext cx="1371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endParaRPr lang="en-US" sz="27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1570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15487"/>
            <a:ext cx="9143999" cy="515898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4207" y="0"/>
            <a:ext cx="3886200" cy="22206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207" y="2638549"/>
            <a:ext cx="3142200" cy="2547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5366" y="249106"/>
            <a:ext cx="1928634" cy="1941644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644063"/>
            <a:ext cx="3581400" cy="3581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47750"/>
            <a:ext cx="5297487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18047841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4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11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0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71670" y="0"/>
            <a:ext cx="5105400" cy="823530"/>
          </a:xfrm>
        </p:spPr>
        <p:txBody>
          <a:bodyPr/>
          <a:lstStyle/>
          <a:p>
            <a:r>
              <a:rPr lang="vi-VN" sz="2800" dirty="0" smtClean="0"/>
              <a:t>Thủ đô Hà Nội</a:t>
            </a:r>
            <a:endParaRPr lang="vi-VN" sz="2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2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928676"/>
            <a:ext cx="6397010" cy="399813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737885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0"/>
          <p:cNvSpPr txBox="1">
            <a:spLocks noChangeArrowheads="1"/>
          </p:cNvSpPr>
          <p:nvPr/>
        </p:nvSpPr>
        <p:spPr bwMode="auto">
          <a:xfrm>
            <a:off x="1676400" y="180846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676400" y="926501"/>
            <a:ext cx="3486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97264" y="1304694"/>
            <a:ext cx="6686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758950" y="1780343"/>
            <a:ext cx="3714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33550" y="2266549"/>
            <a:ext cx="38290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33550" y="2762220"/>
            <a:ext cx="48577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05000" y="3248426"/>
            <a:ext cx="4514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05000" y="3867150"/>
            <a:ext cx="6515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</p:spTree>
    <p:extLst>
      <p:ext uri="{BB962C8B-B14F-4D97-AF65-F5344CB8AC3E}">
        <p14:creationId xmlns="" xmlns:p14="http://schemas.microsoft.com/office/powerpoint/2010/main" val="2619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8" descr="Luoc_do_phan_bo_rung_Viet_Na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43151" y="16592"/>
            <a:ext cx="4800599" cy="514350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5" name="Oval 21"/>
          <p:cNvSpPr>
            <a:spLocks noChangeArrowheads="1"/>
          </p:cNvSpPr>
          <p:nvPr/>
        </p:nvSpPr>
        <p:spPr bwMode="auto">
          <a:xfrm>
            <a:off x="3543300" y="3995891"/>
            <a:ext cx="285750" cy="28575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105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 Box 22"/>
          <p:cNvSpPr txBox="1">
            <a:spLocks noChangeArrowheads="1"/>
          </p:cNvSpPr>
          <p:nvPr/>
        </p:nvSpPr>
        <p:spPr bwMode="auto">
          <a:xfrm>
            <a:off x="4286250" y="3916672"/>
            <a:ext cx="2514600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7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</p:txBody>
      </p:sp>
    </p:spTree>
    <p:extLst>
      <p:ext uri="{BB962C8B-B14F-4D97-AF65-F5344CB8AC3E}">
        <p14:creationId xmlns="" xmlns:p14="http://schemas.microsoft.com/office/powerpoint/2010/main" val="279226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1157514" y="1017925"/>
            <a:ext cx="68580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Cộng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hoà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Nam.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cờ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đỏ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quân</a:t>
            </a:r>
            <a:r>
              <a:rPr lang="en-US" sz="2000" i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ca.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Gòn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Minh.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1157514" y="160675"/>
            <a:ext cx="67437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6-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7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1976,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khóa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VI)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9"/>
          <p:cNvSpPr>
            <a:spLocks noChangeArrowheads="1"/>
          </p:cNvSpPr>
          <p:nvPr/>
        </p:nvSpPr>
        <p:spPr bwMode="auto">
          <a:xfrm>
            <a:off x="1157514" y="3837551"/>
            <a:ext cx="64008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quyết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kì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khoá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lãnh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thổ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altLang="en-US" sz="2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2034207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3452174" y="17412"/>
            <a:ext cx="2171700" cy="3286381"/>
            <a:chOff x="1968" y="1638"/>
            <a:chExt cx="1968" cy="2646"/>
          </a:xfrm>
        </p:grpSpPr>
        <p:pic>
          <p:nvPicPr>
            <p:cNvPr id="39948" name="Picture 20" descr="tôn đức thắ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78" y="1638"/>
              <a:ext cx="1910" cy="26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9" name="Text Box 21"/>
            <p:cNvSpPr txBox="1">
              <a:spLocks noChangeArrowheads="1"/>
            </p:cNvSpPr>
            <p:nvPr/>
          </p:nvSpPr>
          <p:spPr bwMode="auto">
            <a:xfrm>
              <a:off x="1968" y="4080"/>
              <a:ext cx="1968" cy="2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Tôn Đức Thắng</a:t>
              </a:r>
            </a:p>
          </p:txBody>
        </p:sp>
      </p:grpSp>
      <p:grpSp>
        <p:nvGrpSpPr>
          <p:cNvPr id="3" name="Group 22"/>
          <p:cNvGrpSpPr>
            <a:grpSpLocks/>
          </p:cNvGrpSpPr>
          <p:nvPr/>
        </p:nvGrpSpPr>
        <p:grpSpPr bwMode="auto">
          <a:xfrm>
            <a:off x="5691769" y="0"/>
            <a:ext cx="2457450" cy="3251200"/>
            <a:chOff x="3792" y="2016"/>
            <a:chExt cx="1968" cy="2304"/>
          </a:xfrm>
        </p:grpSpPr>
        <p:pic>
          <p:nvPicPr>
            <p:cNvPr id="39946" name="Picture 23" descr="truong chinh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2016"/>
              <a:ext cx="1920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7" name="Text Box 24"/>
            <p:cNvSpPr txBox="1">
              <a:spLocks noChangeArrowheads="1"/>
            </p:cNvSpPr>
            <p:nvPr/>
          </p:nvSpPr>
          <p:spPr bwMode="auto">
            <a:xfrm>
              <a:off x="3792" y="4128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Trường Chinh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1155429" y="62314"/>
            <a:ext cx="2228850" cy="3244295"/>
            <a:chOff x="0" y="1968"/>
            <a:chExt cx="1968" cy="2304"/>
          </a:xfrm>
        </p:grpSpPr>
        <p:pic>
          <p:nvPicPr>
            <p:cNvPr id="39944" name="Picture 26" descr="phạm văn đồ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8" y="1968"/>
              <a:ext cx="1902" cy="2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9945" name="Text Box 27"/>
            <p:cNvSpPr txBox="1">
              <a:spLocks noChangeArrowheads="1"/>
            </p:cNvSpPr>
            <p:nvPr/>
          </p:nvSpPr>
          <p:spPr bwMode="auto">
            <a:xfrm>
              <a:off x="0" y="4090"/>
              <a:ext cx="1968" cy="1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eaLnBrk="1" hangingPunct="1">
                <a:spcBef>
                  <a:spcPct val="50000"/>
                </a:spcBef>
              </a:pPr>
              <a:r>
                <a:rPr lang="en-US" sz="1050" b="1">
                  <a:solidFill>
                    <a:srgbClr val="FFFF00"/>
                  </a:solidFill>
                </a:rPr>
                <a:t>Phạm Văn Đồng</a:t>
              </a:r>
            </a:p>
          </p:txBody>
        </p:sp>
      </p:grpSp>
      <p:sp>
        <p:nvSpPr>
          <p:cNvPr id="10268" name="Text Box 28"/>
          <p:cNvSpPr txBox="1">
            <a:spLocks noChangeArrowheads="1"/>
          </p:cNvSpPr>
          <p:nvPr/>
        </p:nvSpPr>
        <p:spPr bwMode="auto">
          <a:xfrm>
            <a:off x="1179219" y="3638550"/>
            <a:ext cx="7029450" cy="1323439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Tôn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Đức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Thắng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CHXHCNVN.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tướng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Bác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Chinh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tịch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Uỷ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ban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vụ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 smtClean="0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. 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5053629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7290" y="1714494"/>
            <a:ext cx="7000924" cy="841800"/>
          </a:xfrm>
        </p:spPr>
        <p:txBody>
          <a:bodyPr/>
          <a:lstStyle/>
          <a:p>
            <a:pPr algn="l">
              <a:lnSpc>
                <a:spcPct val="150000"/>
              </a:lnSpc>
            </a:pPr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25 – 4 – 1976,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mừng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phấn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cử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>
                <a:cs typeface="Times New Roman" pitchFamily="18" charset="0"/>
              </a:rPr>
              <a:t>đâ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nứ</a:t>
            </a:r>
            <a:r>
              <a:rPr lang="vi-VN" sz="2400" b="1" dirty="0">
                <a:cs typeface="Times New Roman" pitchFamily="18" charset="0"/>
              </a:rPr>
              <a:t>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ta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</a:t>
            </a:r>
            <a:r>
              <a:rPr lang="vi-VN" sz="2400" b="1" dirty="0">
                <a:cs typeface="Times New Roman" pitchFamily="18" charset="0"/>
              </a:rPr>
              <a:t>ướ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2400" dirty="0"/>
          </a:p>
        </p:txBody>
      </p:sp>
      <p:sp>
        <p:nvSpPr>
          <p:cNvPr id="46084" name="WordArt 6"/>
          <p:cNvSpPr>
            <a:spLocks noChangeArrowheads="1" noChangeShapeType="1" noTextEdit="1"/>
          </p:cNvSpPr>
          <p:nvPr/>
        </p:nvSpPr>
        <p:spPr bwMode="auto">
          <a:xfrm>
            <a:off x="3215821" y="591458"/>
            <a:ext cx="2114550" cy="45839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Bài</a:t>
            </a:r>
            <a:r>
              <a:rPr lang="en-US" sz="27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en-US" sz="2700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/>
                <a:cs typeface="Times New Roman"/>
              </a:rPr>
              <a:t>học</a:t>
            </a:r>
            <a:endParaRPr lang="en-US" sz="27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488867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04170" y="4467742"/>
            <a:ext cx="9552340" cy="1146563"/>
            <a:chOff x="0" y="0"/>
            <a:chExt cx="6350000" cy="6350000"/>
          </a:xfrm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6A9221"/>
            </a:solidFill>
          </p:spPr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20376" y="4087727"/>
            <a:ext cx="870460" cy="7409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471613" y="420272"/>
            <a:ext cx="6200775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  <a:spcBef>
                <a:spcPct val="0"/>
              </a:spcBef>
            </a:pPr>
            <a:r>
              <a:rPr lang="vi-VN" sz="3600" b="1" dirty="0" smtClean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ĐÁNH GIÁ MỤC TIÊU</a:t>
            </a:r>
            <a:r>
              <a:rPr lang="en-US" sz="3600" b="1" dirty="0" smtClean="0">
                <a:solidFill>
                  <a:srgbClr val="D1581F"/>
                </a:solidFill>
                <a:latin typeface="Baloo" panose="020B0604020202020204" charset="0"/>
                <a:cs typeface="Baloo" panose="020B0604020202020204" charset="0"/>
              </a:rPr>
              <a:t>:</a:t>
            </a:r>
            <a:endParaRPr lang="en-US" sz="3600" b="1" dirty="0">
              <a:solidFill>
                <a:srgbClr val="D1581F"/>
              </a:solidFill>
              <a:latin typeface="Baloo" panose="020B0604020202020204" charset="0"/>
              <a:cs typeface="Baloo" panose="020B0604020202020204" charset="0"/>
            </a:endParaRPr>
          </a:p>
        </p:txBody>
      </p:sp>
      <p:grpSp>
        <p:nvGrpSpPr>
          <p:cNvPr id="4" name="Group 30">
            <a:extLst>
              <a:ext uri="{FF2B5EF4-FFF2-40B4-BE49-F238E27FC236}">
                <a16:creationId xmlns="" xmlns:a16="http://schemas.microsoft.com/office/drawing/2014/main" id="{8CEDF7B7-8114-4783-9101-359B6760AAFA}"/>
              </a:ext>
            </a:extLst>
          </p:cNvPr>
          <p:cNvGrpSpPr/>
          <p:nvPr/>
        </p:nvGrpSpPr>
        <p:grpSpPr>
          <a:xfrm>
            <a:off x="3295156" y="2933259"/>
            <a:ext cx="5647439" cy="1064316"/>
            <a:chOff x="4393541" y="3911011"/>
            <a:chExt cx="7529918" cy="1419088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393541" y="4130146"/>
              <a:ext cx="749465" cy="749465"/>
            </a:xfrm>
            <a:prstGeom prst="rect">
              <a:avLst/>
            </a:prstGeom>
          </p:spPr>
        </p:pic>
        <p:grpSp>
          <p:nvGrpSpPr>
            <p:cNvPr id="5" name="Group 13"/>
            <p:cNvGrpSpPr/>
            <p:nvPr/>
          </p:nvGrpSpPr>
          <p:grpSpPr>
            <a:xfrm>
              <a:off x="5241562" y="3911011"/>
              <a:ext cx="6681897" cy="1358095"/>
              <a:chOff x="0" y="0"/>
              <a:chExt cx="44271943" cy="8998275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4271943" cy="8998275"/>
              </a:xfrm>
              <a:custGeom>
                <a:avLst/>
                <a:gdLst/>
                <a:ahLst/>
                <a:cxnLst/>
                <a:rect l="l" t="t" r="r" b="b"/>
                <a:pathLst>
                  <a:path w="39579841" h="4965700">
                    <a:moveTo>
                      <a:pt x="39579841" y="0"/>
                    </a:moveTo>
                    <a:lnTo>
                      <a:pt x="39579841" y="4965700"/>
                    </a:lnTo>
                    <a:lnTo>
                      <a:pt x="896620" y="4965700"/>
                    </a:lnTo>
                    <a:lnTo>
                      <a:pt x="896620" y="3385820"/>
                    </a:lnTo>
                    <a:lnTo>
                      <a:pt x="0" y="2487930"/>
                    </a:lnTo>
                    <a:lnTo>
                      <a:pt x="896620" y="1591310"/>
                    </a:lnTo>
                    <a:lnTo>
                      <a:pt x="896620" y="0"/>
                    </a:lnTo>
                    <a:lnTo>
                      <a:pt x="39579841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5466437" y="4000504"/>
              <a:ext cx="6410026" cy="132959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altLang="zh-CN" sz="2400" b="1" dirty="0" err="1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 </a:t>
              </a: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sự kiện này đánh dấu đất nước ta sau 30 năm lại được thống nhất về mặt nhà nước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/>
            </a:p>
          </p:txBody>
        </p:sp>
      </p:grpSp>
      <p:grpSp>
        <p:nvGrpSpPr>
          <p:cNvPr id="8" name="Group 10">
            <a:extLst>
              <a:ext uri="{FF2B5EF4-FFF2-40B4-BE49-F238E27FC236}">
                <a16:creationId xmlns="" xmlns:a16="http://schemas.microsoft.com/office/drawing/2014/main" id="{74A98101-2E5F-4F38-BE4E-33149C0CBB20}"/>
              </a:ext>
            </a:extLst>
          </p:cNvPr>
          <p:cNvGrpSpPr/>
          <p:nvPr/>
        </p:nvGrpSpPr>
        <p:grpSpPr>
          <a:xfrm>
            <a:off x="3227441" y="1257703"/>
            <a:ext cx="5670744" cy="1117096"/>
            <a:chOff x="4303254" y="1676937"/>
            <a:chExt cx="7560992" cy="1489463"/>
          </a:xfrm>
        </p:grpSpPr>
        <p:grpSp>
          <p:nvGrpSpPr>
            <p:cNvPr id="9" name="Group 7">
              <a:extLst>
                <a:ext uri="{FF2B5EF4-FFF2-40B4-BE49-F238E27FC236}">
                  <a16:creationId xmlns="" xmlns:a16="http://schemas.microsoft.com/office/drawing/2014/main" id="{27800817-9917-401F-B4A6-A8344FCAEA2A}"/>
                </a:ext>
              </a:extLst>
            </p:cNvPr>
            <p:cNvGrpSpPr/>
            <p:nvPr/>
          </p:nvGrpSpPr>
          <p:grpSpPr>
            <a:xfrm>
              <a:off x="4303254" y="1676937"/>
              <a:ext cx="7560992" cy="1489463"/>
              <a:chOff x="4303254" y="1676937"/>
              <a:chExt cx="7560992" cy="1489463"/>
            </a:xfrm>
          </p:grpSpPr>
          <p:pic>
            <p:nvPicPr>
              <p:cNvPr id="20" name="Picture 20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  <a:ext uri="{96DAC541-7B7A-43D3-8B79-37D633B846F1}">
                    <asvg:svgBlip xmlns="" xmlns:asvg="http://schemas.microsoft.com/office/drawing/2016/SVG/main" r:embed="rId7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4303254" y="1928984"/>
                <a:ext cx="749465" cy="749465"/>
              </a:xfrm>
              <a:prstGeom prst="rect">
                <a:avLst/>
              </a:prstGeom>
            </p:spPr>
          </p:pic>
          <p:grpSp>
            <p:nvGrpSpPr>
              <p:cNvPr id="10" name="Group 21"/>
              <p:cNvGrpSpPr/>
              <p:nvPr/>
            </p:nvGrpSpPr>
            <p:grpSpPr>
              <a:xfrm>
                <a:off x="5182349" y="1676937"/>
                <a:ext cx="6681897" cy="1489463"/>
                <a:chOff x="0" y="0"/>
                <a:chExt cx="39579840" cy="4965700"/>
              </a:xfrm>
            </p:grpSpPr>
            <p:sp>
              <p:nvSpPr>
                <p:cNvPr id="22" name="Freeform 22"/>
                <p:cNvSpPr/>
                <p:nvPr/>
              </p:nvSpPr>
              <p:spPr>
                <a:xfrm>
                  <a:off x="0" y="0"/>
                  <a:ext cx="39579841" cy="496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579841" h="4965700">
                      <a:moveTo>
                        <a:pt x="39579841" y="0"/>
                      </a:moveTo>
                      <a:lnTo>
                        <a:pt x="39579841" y="4965700"/>
                      </a:lnTo>
                      <a:lnTo>
                        <a:pt x="896620" y="4965700"/>
                      </a:lnTo>
                      <a:lnTo>
                        <a:pt x="896620" y="3385820"/>
                      </a:lnTo>
                      <a:lnTo>
                        <a:pt x="0" y="2487930"/>
                      </a:lnTo>
                      <a:lnTo>
                        <a:pt x="896620" y="1591310"/>
                      </a:lnTo>
                      <a:lnTo>
                        <a:pt x="896620" y="0"/>
                      </a:lnTo>
                      <a:lnTo>
                        <a:pt x="39579841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</p:spPr>
            </p:sp>
          </p:grpSp>
        </p:grpSp>
        <p:sp>
          <p:nvSpPr>
            <p:cNvPr id="23" name="TextBox 23"/>
            <p:cNvSpPr txBox="1"/>
            <p:nvPr/>
          </p:nvSpPr>
          <p:spPr>
            <a:xfrm>
              <a:off x="5524495" y="1809738"/>
              <a:ext cx="5799647" cy="132959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vi-VN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Biết những nét chính về cuộc bầu cử và kì họp đầu tiên của Quốc hội khóa VI</a:t>
              </a:r>
              <a:r>
                <a:rPr lang="en-US" altLang="zh-CN" sz="2400" b="1" dirty="0" smtClean="0">
                  <a:latin typeface="Arial" panose="020B0604020202020204" pitchFamily="34" charset="0"/>
                  <a:ea typeface="字魂59号-创粗黑" panose="00000500000000000000" pitchFamily="2" charset="-122"/>
                  <a:cs typeface="Arial" panose="020B0604020202020204" pitchFamily="34" charset="0"/>
                  <a:sym typeface="字魂59号-创粗黑" panose="00000500000000000000" pitchFamily="2" charset="-122"/>
                </a:rPr>
                <a:t>.</a:t>
              </a:r>
              <a:endParaRPr lang="en-US" sz="2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018710" y="4553687"/>
            <a:ext cx="610940" cy="458761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23494" y="4734729"/>
            <a:ext cx="914933" cy="144302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018710" y="235644"/>
            <a:ext cx="923885" cy="951233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 l="26329"/>
          <a:stretch>
            <a:fillRect/>
          </a:stretch>
        </p:blipFill>
        <p:spPr>
          <a:xfrm>
            <a:off x="1" y="353817"/>
            <a:ext cx="889628" cy="814562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93376" y="658393"/>
            <a:ext cx="592505" cy="338468"/>
          </a:xfrm>
          <a:prstGeom prst="rect">
            <a:avLst/>
          </a:prstGeom>
        </p:spPr>
      </p:pic>
      <p:pic>
        <p:nvPicPr>
          <p:cNvPr id="29" name="图片 39">
            <a:extLst>
              <a:ext uri="{FF2B5EF4-FFF2-40B4-BE49-F238E27FC236}">
                <a16:creationId xmlns="" xmlns:a16="http://schemas.microsoft.com/office/drawing/2014/main" id="{392FEE1B-C82A-473C-9414-26ABDF6827F2}"/>
              </a:ext>
            </a:extLst>
          </p:cNvPr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2897" y="2421468"/>
            <a:ext cx="3024000" cy="2589678"/>
          </a:xfrm>
          <a:prstGeom prst="rect">
            <a:avLst/>
          </a:prstGeom>
        </p:spPr>
      </p:pic>
      <p:pic>
        <p:nvPicPr>
          <p:cNvPr id="30" name="图片 36">
            <a:extLst>
              <a:ext uri="{FF2B5EF4-FFF2-40B4-BE49-F238E27FC236}">
                <a16:creationId xmlns="" xmlns:a16="http://schemas.microsoft.com/office/drawing/2014/main" id="{EE69B2ED-6A0B-4210-8109-5E35EAEA061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275000" y="761097"/>
            <a:ext cx="1915834" cy="4599831"/>
          </a:xfrm>
          <a:prstGeom prst="rect">
            <a:avLst/>
          </a:prstGeom>
          <a:effectLst>
            <a:outerShdw blurRad="25400" dist="254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66427183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7D053F1-7B35-459F-BD2D-CF5235686B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3794" y="1349922"/>
            <a:ext cx="4346298" cy="4346298"/>
          </a:xfrm>
          <a:prstGeom prst="rect">
            <a:avLst/>
          </a:prstGeom>
        </p:spPr>
      </p:pic>
      <p:cxnSp>
        <p:nvCxnSpPr>
          <p:cNvPr id="8" name="Straight Connector 13">
            <a:extLst>
              <a:ext uri="{FF2B5EF4-FFF2-40B4-BE49-F238E27FC236}">
                <a16:creationId xmlns="" xmlns:a16="http://schemas.microsoft.com/office/drawing/2014/main" id="{62D6EBE2-CF58-47D5-9AFC-8F95B9D5339B}"/>
              </a:ext>
            </a:extLst>
          </p:cNvPr>
          <p:cNvCxnSpPr/>
          <p:nvPr/>
        </p:nvCxnSpPr>
        <p:spPr>
          <a:xfrm>
            <a:off x="0" y="726954"/>
            <a:ext cx="9144000" cy="0"/>
          </a:xfrm>
          <a:prstGeom prst="line">
            <a:avLst/>
          </a:prstGeom>
          <a:ln>
            <a:solidFill>
              <a:srgbClr val="EE797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ïṡ1íḋè">
            <a:extLst>
              <a:ext uri="{FF2B5EF4-FFF2-40B4-BE49-F238E27FC236}">
                <a16:creationId xmlns="" xmlns:a16="http://schemas.microsoft.com/office/drawing/2014/main" id="{264252B8-10A5-654B-A019-E6A218EE6611}"/>
              </a:ext>
            </a:extLst>
          </p:cNvPr>
          <p:cNvSpPr/>
          <p:nvPr/>
        </p:nvSpPr>
        <p:spPr bwMode="auto">
          <a:xfrm>
            <a:off x="1265008" y="3241984"/>
            <a:ext cx="154171" cy="115628"/>
          </a:xfrm>
          <a:custGeom>
            <a:avLst/>
            <a:gdLst>
              <a:gd name="connsiteX0" fmla="*/ 505433 w 533400"/>
              <a:gd name="connsiteY0" fmla="*/ 621 h 400050"/>
              <a:gd name="connsiteX1" fmla="*/ 534008 w 533400"/>
              <a:gd name="connsiteY1" fmla="*/ 29196 h 400050"/>
              <a:gd name="connsiteX2" fmla="*/ 534008 w 533400"/>
              <a:gd name="connsiteY2" fmla="*/ 372096 h 400050"/>
              <a:gd name="connsiteX3" fmla="*/ 505433 w 533400"/>
              <a:gd name="connsiteY3" fmla="*/ 400671 h 400050"/>
              <a:gd name="connsiteX4" fmla="*/ 29183 w 533400"/>
              <a:gd name="connsiteY4" fmla="*/ 400671 h 400050"/>
              <a:gd name="connsiteX5" fmla="*/ 608 w 533400"/>
              <a:gd name="connsiteY5" fmla="*/ 372096 h 400050"/>
              <a:gd name="connsiteX6" fmla="*/ 608 w 533400"/>
              <a:gd name="connsiteY6" fmla="*/ 29196 h 400050"/>
              <a:gd name="connsiteX7" fmla="*/ 29183 w 533400"/>
              <a:gd name="connsiteY7" fmla="*/ 621 h 400050"/>
              <a:gd name="connsiteX8" fmla="*/ 505433 w 533400"/>
              <a:gd name="connsiteY8" fmla="*/ 621 h 400050"/>
              <a:gd name="connsiteX9" fmla="*/ 391419 w 533400"/>
              <a:gd name="connsiteY9" fmla="*/ 198646 h 400050"/>
              <a:gd name="connsiteX10" fmla="*/ 351414 w 533400"/>
              <a:gd name="connsiteY10" fmla="*/ 204170 h 400050"/>
              <a:gd name="connsiteX11" fmla="*/ 351414 w 533400"/>
              <a:gd name="connsiteY11" fmla="*/ 204170 h 400050"/>
              <a:gd name="connsiteX12" fmla="*/ 267118 w 533400"/>
              <a:gd name="connsiteY12" fmla="*/ 315613 h 400050"/>
              <a:gd name="connsiteX13" fmla="*/ 264641 w 533400"/>
              <a:gd name="connsiteY13" fmla="*/ 318470 h 400050"/>
              <a:gd name="connsiteX14" fmla="*/ 224255 w 533400"/>
              <a:gd name="connsiteY14" fmla="*/ 318756 h 400050"/>
              <a:gd name="connsiteX15" fmla="*/ 224255 w 533400"/>
              <a:gd name="connsiteY15" fmla="*/ 318756 h 400050"/>
              <a:gd name="connsiteX16" fmla="*/ 162152 w 533400"/>
              <a:gd name="connsiteY16" fmla="*/ 257415 h 400050"/>
              <a:gd name="connsiteX17" fmla="*/ 160247 w 533400"/>
              <a:gd name="connsiteY17" fmla="*/ 255701 h 400050"/>
              <a:gd name="connsiteX18" fmla="*/ 120052 w 533400"/>
              <a:gd name="connsiteY18" fmla="*/ 259606 h 400050"/>
              <a:gd name="connsiteX19" fmla="*/ 120052 w 533400"/>
              <a:gd name="connsiteY19" fmla="*/ 259606 h 400050"/>
              <a:gd name="connsiteX20" fmla="*/ 32517 w 533400"/>
              <a:gd name="connsiteY20" fmla="*/ 366095 h 400050"/>
              <a:gd name="connsiteX21" fmla="*/ 30326 w 533400"/>
              <a:gd name="connsiteY21" fmla="*/ 372096 h 400050"/>
              <a:gd name="connsiteX22" fmla="*/ 39851 w 533400"/>
              <a:gd name="connsiteY22" fmla="*/ 381621 h 400050"/>
              <a:gd name="connsiteX23" fmla="*/ 39851 w 533400"/>
              <a:gd name="connsiteY23" fmla="*/ 381621 h 400050"/>
              <a:gd name="connsiteX24" fmla="*/ 497242 w 533400"/>
              <a:gd name="connsiteY24" fmla="*/ 381621 h 400050"/>
              <a:gd name="connsiteX25" fmla="*/ 502480 w 533400"/>
              <a:gd name="connsiteY25" fmla="*/ 380002 h 400050"/>
              <a:gd name="connsiteX26" fmla="*/ 505147 w 533400"/>
              <a:gd name="connsiteY26" fmla="*/ 366762 h 400050"/>
              <a:gd name="connsiteX27" fmla="*/ 505147 w 533400"/>
              <a:gd name="connsiteY27" fmla="*/ 366762 h 400050"/>
              <a:gd name="connsiteX28" fmla="*/ 397991 w 533400"/>
              <a:gd name="connsiteY28" fmla="*/ 205504 h 400050"/>
              <a:gd name="connsiteX29" fmla="*/ 391419 w 533400"/>
              <a:gd name="connsiteY29" fmla="*/ 198646 h 400050"/>
              <a:gd name="connsiteX30" fmla="*/ 95858 w 533400"/>
              <a:gd name="connsiteY30" fmla="*/ 57771 h 400050"/>
              <a:gd name="connsiteX31" fmla="*/ 57758 w 533400"/>
              <a:gd name="connsiteY31" fmla="*/ 95871 h 400050"/>
              <a:gd name="connsiteX32" fmla="*/ 95858 w 533400"/>
              <a:gd name="connsiteY32" fmla="*/ 133971 h 400050"/>
              <a:gd name="connsiteX33" fmla="*/ 133958 w 533400"/>
              <a:gd name="connsiteY33" fmla="*/ 95871 h 400050"/>
              <a:gd name="connsiteX34" fmla="*/ 95858 w 533400"/>
              <a:gd name="connsiteY34" fmla="*/ 57771 h 400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33400" h="400050">
                <a:moveTo>
                  <a:pt x="505433" y="621"/>
                </a:moveTo>
                <a:cubicBezTo>
                  <a:pt x="521245" y="621"/>
                  <a:pt x="534008" y="13385"/>
                  <a:pt x="534008" y="29196"/>
                </a:cubicBezTo>
                <a:lnTo>
                  <a:pt x="534008" y="372096"/>
                </a:lnTo>
                <a:cubicBezTo>
                  <a:pt x="534008" y="387907"/>
                  <a:pt x="521245" y="400671"/>
                  <a:pt x="505433" y="400671"/>
                </a:cubicBezTo>
                <a:lnTo>
                  <a:pt x="29183" y="400671"/>
                </a:lnTo>
                <a:cubicBezTo>
                  <a:pt x="13371" y="400671"/>
                  <a:pt x="608" y="387907"/>
                  <a:pt x="608" y="372096"/>
                </a:cubicBezTo>
                <a:lnTo>
                  <a:pt x="608" y="29196"/>
                </a:lnTo>
                <a:cubicBezTo>
                  <a:pt x="608" y="13385"/>
                  <a:pt x="13371" y="621"/>
                  <a:pt x="29183" y="621"/>
                </a:cubicBezTo>
                <a:lnTo>
                  <a:pt x="505433" y="621"/>
                </a:lnTo>
                <a:close/>
                <a:moveTo>
                  <a:pt x="391419" y="198646"/>
                </a:moveTo>
                <a:cubicBezTo>
                  <a:pt x="378846" y="189121"/>
                  <a:pt x="360939" y="191597"/>
                  <a:pt x="351414" y="204170"/>
                </a:cubicBezTo>
                <a:lnTo>
                  <a:pt x="351414" y="204170"/>
                </a:lnTo>
                <a:lnTo>
                  <a:pt x="267118" y="315613"/>
                </a:lnTo>
                <a:cubicBezTo>
                  <a:pt x="266355" y="316660"/>
                  <a:pt x="265498" y="317518"/>
                  <a:pt x="264641" y="318470"/>
                </a:cubicBezTo>
                <a:cubicBezTo>
                  <a:pt x="253592" y="329710"/>
                  <a:pt x="235495" y="329805"/>
                  <a:pt x="224255" y="318756"/>
                </a:cubicBezTo>
                <a:lnTo>
                  <a:pt x="224255" y="318756"/>
                </a:lnTo>
                <a:lnTo>
                  <a:pt x="162152" y="257415"/>
                </a:lnTo>
                <a:cubicBezTo>
                  <a:pt x="161485" y="256844"/>
                  <a:pt x="160914" y="256177"/>
                  <a:pt x="160247" y="255701"/>
                </a:cubicBezTo>
                <a:cubicBezTo>
                  <a:pt x="148055" y="245699"/>
                  <a:pt x="130053" y="247414"/>
                  <a:pt x="120052" y="259606"/>
                </a:cubicBezTo>
                <a:lnTo>
                  <a:pt x="120052" y="259606"/>
                </a:lnTo>
                <a:lnTo>
                  <a:pt x="32517" y="366095"/>
                </a:lnTo>
                <a:cubicBezTo>
                  <a:pt x="31088" y="367810"/>
                  <a:pt x="30326" y="369905"/>
                  <a:pt x="30326" y="372096"/>
                </a:cubicBezTo>
                <a:cubicBezTo>
                  <a:pt x="30326" y="377335"/>
                  <a:pt x="34612" y="381621"/>
                  <a:pt x="39851" y="381621"/>
                </a:cubicBezTo>
                <a:lnTo>
                  <a:pt x="39851" y="381621"/>
                </a:lnTo>
                <a:lnTo>
                  <a:pt x="497242" y="381621"/>
                </a:lnTo>
                <a:cubicBezTo>
                  <a:pt x="499146" y="381621"/>
                  <a:pt x="500956" y="381050"/>
                  <a:pt x="502480" y="380002"/>
                </a:cubicBezTo>
                <a:cubicBezTo>
                  <a:pt x="506862" y="377049"/>
                  <a:pt x="508005" y="371144"/>
                  <a:pt x="505147" y="366762"/>
                </a:cubicBezTo>
                <a:lnTo>
                  <a:pt x="505147" y="366762"/>
                </a:lnTo>
                <a:lnTo>
                  <a:pt x="397991" y="205504"/>
                </a:lnTo>
                <a:cubicBezTo>
                  <a:pt x="396181" y="202932"/>
                  <a:pt x="393990" y="200551"/>
                  <a:pt x="391419" y="198646"/>
                </a:cubicBezTo>
                <a:close/>
                <a:moveTo>
                  <a:pt x="95858" y="57771"/>
                </a:moveTo>
                <a:cubicBezTo>
                  <a:pt x="74808" y="57771"/>
                  <a:pt x="57758" y="74821"/>
                  <a:pt x="57758" y="95871"/>
                </a:cubicBezTo>
                <a:cubicBezTo>
                  <a:pt x="57758" y="116921"/>
                  <a:pt x="74808" y="133971"/>
                  <a:pt x="95858" y="133971"/>
                </a:cubicBezTo>
                <a:cubicBezTo>
                  <a:pt x="116908" y="133971"/>
                  <a:pt x="133958" y="116921"/>
                  <a:pt x="133958" y="95871"/>
                </a:cubicBezTo>
                <a:cubicBezTo>
                  <a:pt x="133958" y="74821"/>
                  <a:pt x="116908" y="57771"/>
                  <a:pt x="95858" y="5777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68580" tIns="34290" rIns="68580" bIns="34290"/>
          <a:lstStyle/>
          <a:p>
            <a:endParaRPr lang="zh-CN" altLang="en-US"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3" name="Google Shape;13;p2">
            <a:extLst>
              <a:ext uri="{FF2B5EF4-FFF2-40B4-BE49-F238E27FC236}">
                <a16:creationId xmlns="" xmlns:a16="http://schemas.microsoft.com/office/drawing/2014/main" id="{F9F1EDA6-6671-F946-800F-38F93B653BC4}"/>
              </a:ext>
            </a:extLst>
          </p:cNvPr>
          <p:cNvSpPr/>
          <p:nvPr/>
        </p:nvSpPr>
        <p:spPr>
          <a:xfrm rot="12770">
            <a:off x="3312887" y="411767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4" name="Google Shape;14;p2">
            <a:extLst>
              <a:ext uri="{FF2B5EF4-FFF2-40B4-BE49-F238E27FC236}">
                <a16:creationId xmlns="" xmlns:a16="http://schemas.microsoft.com/office/drawing/2014/main" id="{95C05731-AFD3-0145-84A9-26AD47887711}"/>
              </a:ext>
            </a:extLst>
          </p:cNvPr>
          <p:cNvSpPr/>
          <p:nvPr/>
        </p:nvSpPr>
        <p:spPr>
          <a:xfrm rot="12770">
            <a:off x="3653148" y="3905262"/>
            <a:ext cx="136420" cy="132003"/>
          </a:xfrm>
          <a:custGeom>
            <a:avLst/>
            <a:gdLst/>
            <a:ahLst/>
            <a:cxnLst/>
            <a:rect l="l" t="t" r="r" b="b"/>
            <a:pathLst>
              <a:path w="3861" h="3861" extrusionOk="0">
                <a:moveTo>
                  <a:pt x="1946" y="1"/>
                </a:moveTo>
                <a:cubicBezTo>
                  <a:pt x="851" y="1"/>
                  <a:pt x="0" y="852"/>
                  <a:pt x="0" y="1946"/>
                </a:cubicBezTo>
                <a:cubicBezTo>
                  <a:pt x="0" y="3010"/>
                  <a:pt x="851" y="3861"/>
                  <a:pt x="1946" y="3861"/>
                </a:cubicBezTo>
                <a:cubicBezTo>
                  <a:pt x="3010" y="3861"/>
                  <a:pt x="3861" y="3010"/>
                  <a:pt x="3861" y="1946"/>
                </a:cubicBezTo>
                <a:cubicBezTo>
                  <a:pt x="3861" y="852"/>
                  <a:pt x="3010" y="1"/>
                  <a:pt x="1946" y="1"/>
                </a:cubicBezTo>
                <a:close/>
              </a:path>
            </a:pathLst>
          </a:custGeom>
          <a:solidFill>
            <a:srgbClr val="EE797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6" name="文本框 44">
            <a:extLst>
              <a:ext uri="{FF2B5EF4-FFF2-40B4-BE49-F238E27FC236}">
                <a16:creationId xmlns="" xmlns:a16="http://schemas.microsoft.com/office/drawing/2014/main" id="{7D1356BB-D29F-DA4B-99F9-94C9A0E81161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67027" y="41796"/>
            <a:ext cx="4107355" cy="895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r>
              <a:rPr lang="en-US" altLang="zh-CN" sz="4500" b="1" dirty="0">
                <a:solidFill>
                  <a:srgbClr val="FF0000"/>
                </a:solidFill>
                <a:latin typeface="Fira Sans" panose="020B0803050000020004" pitchFamily="34" charset="0"/>
                <a:ea typeface="华文新魏" panose="02010800040101010101" pitchFamily="2" charset="-122"/>
                <a:cs typeface="Arial" panose="020B0604020202020204" pitchFamily="34" charset="0"/>
              </a:rPr>
              <a:t>DẶN DÒ</a:t>
            </a:r>
            <a:endParaRPr lang="zh-CN" altLang="en-US" sz="4500" b="1" dirty="0">
              <a:solidFill>
                <a:srgbClr val="FF0000"/>
              </a:solidFill>
              <a:latin typeface="Fira Sans" panose="020B0803050000020004" pitchFamily="34" charset="0"/>
              <a:ea typeface="华文新魏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8" name="Google Shape;13;p2">
            <a:extLst>
              <a:ext uri="{FF2B5EF4-FFF2-40B4-BE49-F238E27FC236}">
                <a16:creationId xmlns="" xmlns:a16="http://schemas.microsoft.com/office/drawing/2014/main" id="{2833BC7C-526A-DC46-B354-C5433FADC2DB}"/>
              </a:ext>
            </a:extLst>
          </p:cNvPr>
          <p:cNvSpPr/>
          <p:nvPr/>
        </p:nvSpPr>
        <p:spPr>
          <a:xfrm rot="12770">
            <a:off x="8139554" y="861749"/>
            <a:ext cx="308279" cy="298297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29" name="Google Shape;13;p2">
            <a:extLst>
              <a:ext uri="{FF2B5EF4-FFF2-40B4-BE49-F238E27FC236}">
                <a16:creationId xmlns="" xmlns:a16="http://schemas.microsoft.com/office/drawing/2014/main" id="{28C2A6A1-5EE3-8C48-944C-8C8C72CED9D9}"/>
              </a:ext>
            </a:extLst>
          </p:cNvPr>
          <p:cNvSpPr/>
          <p:nvPr/>
        </p:nvSpPr>
        <p:spPr>
          <a:xfrm rot="12770">
            <a:off x="8448651" y="690627"/>
            <a:ext cx="145472" cy="142782"/>
          </a:xfrm>
          <a:custGeom>
            <a:avLst/>
            <a:gdLst/>
            <a:ahLst/>
            <a:cxnLst/>
            <a:rect l="l" t="t" r="r" b="b"/>
            <a:pathLst>
              <a:path w="8725" h="8725" extrusionOk="0">
                <a:moveTo>
                  <a:pt x="4377" y="1"/>
                </a:moveTo>
                <a:cubicBezTo>
                  <a:pt x="1946" y="1"/>
                  <a:pt x="0" y="1946"/>
                  <a:pt x="0" y="4347"/>
                </a:cubicBezTo>
                <a:cubicBezTo>
                  <a:pt x="0" y="6779"/>
                  <a:pt x="1946" y="8724"/>
                  <a:pt x="4377" y="8724"/>
                </a:cubicBezTo>
                <a:cubicBezTo>
                  <a:pt x="6779" y="8724"/>
                  <a:pt x="8724" y="6779"/>
                  <a:pt x="8724" y="4347"/>
                </a:cubicBezTo>
                <a:cubicBezTo>
                  <a:pt x="8724" y="1946"/>
                  <a:pt x="6779" y="1"/>
                  <a:pt x="4377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endParaRPr dirty="0">
              <a:solidFill>
                <a:srgbClr val="EE7971"/>
              </a:solidFill>
              <a:cs typeface="+mn-ea"/>
              <a:sym typeface="+mn-lt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9F92AA14-E278-4C3B-8765-7D69FA4A55BE}"/>
              </a:ext>
            </a:extLst>
          </p:cNvPr>
          <p:cNvSpPr/>
          <p:nvPr/>
        </p:nvSpPr>
        <p:spPr>
          <a:xfrm>
            <a:off x="1896334" y="849151"/>
            <a:ext cx="5930687" cy="53091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Các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xem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lại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.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DBF0D634-C1B1-49CA-995E-DAD4BAEE923B}"/>
              </a:ext>
            </a:extLst>
          </p:cNvPr>
          <p:cNvSpPr/>
          <p:nvPr/>
        </p:nvSpPr>
        <p:spPr>
          <a:xfrm>
            <a:off x="1896335" y="1389469"/>
            <a:ext cx="6681719" cy="992579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just"/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-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Chuẩn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bị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 </a:t>
            </a:r>
            <a:r>
              <a:rPr lang="en-US" altLang="zh-CN" sz="3000" b="1" dirty="0" err="1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bài</a:t>
            </a:r>
            <a:r>
              <a:rPr lang="en-US" altLang="zh-CN" sz="3000" b="1" dirty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: </a:t>
            </a:r>
            <a:r>
              <a:rPr lang="vi-VN" altLang="zh-CN" sz="3000" b="1" dirty="0" smtClean="0">
                <a:solidFill>
                  <a:schemeClr val="accent1"/>
                </a:solidFill>
                <a:latin typeface="Calibri" panose="020F0502020204030204" pitchFamily="34" charset="0"/>
                <a:ea typeface="Roboto" panose="02000000000000000000" pitchFamily="2" charset="0"/>
                <a:cs typeface="Calibri" panose="020F0502020204030204" pitchFamily="34" charset="0"/>
              </a:rPr>
              <a:t>Xây dựng nhà máy thủy điện Hòa Bình</a:t>
            </a:r>
            <a:endParaRPr lang="ko-KR" altLang="en-US" sz="3000" b="1" dirty="0">
              <a:solidFill>
                <a:schemeClr val="accent1"/>
              </a:solidFill>
              <a:latin typeface="Calibri" panose="020F0502020204030204" pitchFamily="34" charset="0"/>
              <a:ea typeface="Roboto" panose="020000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18" name="图片 4">
            <a:extLst>
              <a:ext uri="{FF2B5EF4-FFF2-40B4-BE49-F238E27FC236}">
                <a16:creationId xmlns="" xmlns:a16="http://schemas.microsoft.com/office/drawing/2014/main" id="{494CF028-7F0E-4FA5-BE3B-22EED86846D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030705"/>
            <a:ext cx="3149826" cy="3149826"/>
          </a:xfrm>
          <a:prstGeom prst="rect">
            <a:avLst/>
          </a:prstGeom>
        </p:spPr>
      </p:pic>
      <p:pic>
        <p:nvPicPr>
          <p:cNvPr id="25" name="图片 59">
            <a:extLst>
              <a:ext uri="{FF2B5EF4-FFF2-40B4-BE49-F238E27FC236}">
                <a16:creationId xmlns="" xmlns:a16="http://schemas.microsoft.com/office/drawing/2014/main" id="{DC51F992-4D9B-4036-A876-CE56C0F54A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rcRect l="28396" t="20120" r="23325" b="24314"/>
          <a:stretch/>
        </p:blipFill>
        <p:spPr>
          <a:xfrm>
            <a:off x="3869922" y="3393171"/>
            <a:ext cx="1257987" cy="144787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5692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8" grpId="0" animBg="1"/>
      <p:bldP spid="2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591ED1-00F9-4692-9CE7-6D4EDB3ACA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2095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09B5820-0554-41CA-88FB-A36C2870F5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134" y="977919"/>
            <a:ext cx="5909733" cy="2736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2B8971B0-3BDD-46BB-B1DA-B1A76B1C38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50" y="1028700"/>
            <a:ext cx="1543050" cy="39775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75F2974B-11C5-4BCC-86DD-2B32F98942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387" y="1512678"/>
            <a:ext cx="3739150" cy="32656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39B773A-CB18-45A7-9DD0-E5216E6EC9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6926" y="348623"/>
            <a:ext cx="448733" cy="4402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E6B6BFC-1532-4459-8F9C-5204581AD6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640825">
            <a:off x="2806622" y="4010905"/>
            <a:ext cx="833535" cy="8178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DD607648-B39F-4961-8027-CF185F3F0F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806844">
            <a:off x="7827951" y="502100"/>
            <a:ext cx="833535" cy="8178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EB39C789-A368-4FAD-8785-74789413A6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5759858" y="4272954"/>
            <a:ext cx="389001" cy="3816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C748A86E-7002-4758-A772-D9EA2F2690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9158">
            <a:off x="-107263" y="3496732"/>
            <a:ext cx="389001" cy="381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D7CE8C5E-375F-4C8D-B5DE-BDF8252A15C5}"/>
              </a:ext>
            </a:extLst>
          </p:cNvPr>
          <p:cNvSpPr txBox="1"/>
          <p:nvPr/>
        </p:nvSpPr>
        <p:spPr>
          <a:xfrm>
            <a:off x="2221214" y="1478462"/>
            <a:ext cx="6976269" cy="166199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Tạm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biệt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và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/>
            </a:r>
            <a:b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</a:b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hẹn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gặp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lại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các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 </a:t>
            </a:r>
            <a:r>
              <a:rPr lang="en-US" sz="4500" b="1" dirty="0" err="1">
                <a:solidFill>
                  <a:schemeClr val="accent6"/>
                </a:solidFill>
                <a:latin typeface="iCiel Cadena" panose="02000503000000020004" pitchFamily="50" charset="0"/>
              </a:rPr>
              <a:t>bạn</a:t>
            </a:r>
            <a:r>
              <a:rPr lang="en-US" sz="4500" b="1" dirty="0">
                <a:solidFill>
                  <a:schemeClr val="accent6"/>
                </a:solidFill>
                <a:latin typeface="iCiel Cadena" panose="02000503000000020004" pitchFamily="50" charset="0"/>
              </a:rPr>
              <a:t>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B18FCB14-F5A7-4BA3-9F26-62CF02B859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426019">
            <a:off x="3299694" y="-411027"/>
            <a:ext cx="1221964" cy="119890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5178934"/>
      </p:ext>
    </p:extLst>
  </p:cSld>
  <p:clrMapOvr>
    <a:masterClrMapping/>
  </p:clrMapOvr>
  <p:transition>
    <p:fade/>
  </p:transition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 p14:presetBounceEnd="6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3000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3000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9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87" name="Straight Connector 86"/>
          <p:cNvCxnSpPr/>
          <p:nvPr/>
        </p:nvCxnSpPr>
        <p:spPr>
          <a:xfrm>
            <a:off x="5562600" y="2969219"/>
            <a:ext cx="0" cy="516931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5562600" y="2893019"/>
            <a:ext cx="0" cy="54156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3192517" y="1352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-13607"/>
            <a:ext cx="5257800" cy="3004457"/>
          </a:xfrm>
          <a:prstGeom prst="rect">
            <a:avLst/>
          </a:prstGeom>
        </p:spPr>
      </p:pic>
      <p:cxnSp>
        <p:nvCxnSpPr>
          <p:cNvPr id="78" name="Straight Connector 77"/>
          <p:cNvCxnSpPr/>
          <p:nvPr/>
        </p:nvCxnSpPr>
        <p:spPr>
          <a:xfrm>
            <a:off x="1371600" y="1733550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1" name="Picture 103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56430">
            <a:off x="685800" y="2439301"/>
            <a:ext cx="1362996" cy="1154003"/>
          </a:xfrm>
          <a:prstGeom prst="rect">
            <a:avLst/>
          </a:prstGeom>
        </p:spPr>
      </p:pic>
      <p:pic>
        <p:nvPicPr>
          <p:cNvPr id="1025" name="Picture 102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2430517" y="2186283"/>
            <a:ext cx="1219125" cy="1032192"/>
          </a:xfrm>
          <a:prstGeom prst="rect">
            <a:avLst/>
          </a:prstGeom>
        </p:spPr>
      </p:pic>
      <p:cxnSp>
        <p:nvCxnSpPr>
          <p:cNvPr id="80" name="Straight Connector 79"/>
          <p:cNvCxnSpPr/>
          <p:nvPr/>
        </p:nvCxnSpPr>
        <p:spPr>
          <a:xfrm>
            <a:off x="6781800" y="2816679"/>
            <a:ext cx="0" cy="108312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793" y="-476250"/>
            <a:ext cx="4953000" cy="4953000"/>
          </a:xfrm>
          <a:prstGeom prst="rect">
            <a:avLst/>
          </a:prstGeom>
        </p:spPr>
      </p:pic>
      <p:pic>
        <p:nvPicPr>
          <p:cNvPr id="1028" name="Picture 102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4040">
            <a:off x="5056452" y="3109932"/>
            <a:ext cx="1363453" cy="1154390"/>
          </a:xfrm>
          <a:prstGeom prst="rect">
            <a:avLst/>
          </a:prstGeom>
        </p:spPr>
      </p:pic>
      <p:pic>
        <p:nvPicPr>
          <p:cNvPr id="1041" name="Picture 4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660525"/>
            <a:ext cx="1663700" cy="281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1028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02" y="881647"/>
            <a:ext cx="1217836" cy="1133078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864" y="2674614"/>
            <a:ext cx="788215" cy="58921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142" y="3559370"/>
            <a:ext cx="788215" cy="58921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4070" y="3915572"/>
            <a:ext cx="788215" cy="589210"/>
          </a:xfrm>
          <a:prstGeom prst="rect">
            <a:avLst/>
          </a:prstGeom>
        </p:spPr>
      </p:pic>
      <p:pic>
        <p:nvPicPr>
          <p:cNvPr id="1052" name="Picture 5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882"/>
            <a:ext cx="1304925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3" name="Picture 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485" y="3122138"/>
            <a:ext cx="1317625" cy="731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55" name="Picture 105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775" y="2506868"/>
            <a:ext cx="3143250" cy="2694214"/>
          </a:xfrm>
          <a:prstGeom prst="rect">
            <a:avLst/>
          </a:prstGeom>
        </p:spPr>
      </p:pic>
      <p:pic>
        <p:nvPicPr>
          <p:cNvPr id="1056" name="Tieng-yeah-tre-con-www_nhacchuongvui_com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23"/>
              </p:ext>
            </p:extLst>
          </p:nvPr>
        </p:nvPicPr>
        <p:blipFill>
          <a:blip r:embed="rId24" cstate="print"/>
          <a:stretch>
            <a:fillRect/>
          </a:stretch>
        </p:blipFill>
        <p:spPr>
          <a:xfrm>
            <a:off x="9477733" y="1143386"/>
            <a:ext cx="609600" cy="609600"/>
          </a:xfrm>
          <a:prstGeom prst="rect">
            <a:avLst/>
          </a:prstGeom>
        </p:spPr>
      </p:pic>
      <p:pic>
        <p:nvPicPr>
          <p:cNvPr id="1032" name="Picture 1031">
            <a:hlinkClick r:id="rId25" action="ppaction://hlinksldjump"/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72640">
            <a:off x="6282634" y="3589785"/>
            <a:ext cx="1066800" cy="1240785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239" y="4476750"/>
            <a:ext cx="788215" cy="589210"/>
          </a:xfrm>
          <a:prstGeom prst="rect">
            <a:avLst/>
          </a:prstGeom>
        </p:spPr>
      </p:pic>
      <p:pic>
        <p:nvPicPr>
          <p:cNvPr id="113" name="Picture 112">
            <a:hlinkClick r:id="rId27" action="ppaction://hlinksldjump"/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3810538"/>
            <a:ext cx="1749840" cy="141878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67394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audi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" dur="500"/>
                                            <p:tgtEl>
                                              <p:spTgt spid="10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3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0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0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0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" dur="500"/>
                                            <p:tgtEl>
                                              <p:spTgt spid="104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500"/>
                                            <p:tgtEl>
                                              <p:spTgt spid="10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1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10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10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8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500" fill="hold"/>
                                            <p:tgtEl>
                                              <p:spTgt spid="1052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9"/>
                      </p:tgtEl>
                    </p:cond>
                  </p:nextCondLst>
                </p:seq>
                <p:seq concurrent="1" nextAc="seek">
                  <p:cTn id="65" restart="whenNotActive" fill="hold" evtFilter="cancelBubble" nodeType="interactiveSeq">
                    <p:stCondLst>
                      <p:cond evt="onClick" delay="0">
                        <p:tgtEl>
                          <p:spTgt spid="105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6" fill="hold">
                          <p:stCondLst>
                            <p:cond delay="0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7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4" fill="hold">
                          <p:stCondLst>
                            <p:cond delay="indefinite"/>
                          </p:stCondLst>
                          <p:childTnLst>
                            <p:par>
                              <p:cTn id="7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6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77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8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0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1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85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6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8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89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0" fill="hold">
                          <p:stCondLst>
                            <p:cond delay="indefinite"/>
                          </p:stCondLst>
                          <p:childTnLst>
                            <p:par>
                              <p:cTn id="9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2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93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94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97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8" fill="hold">
                          <p:stCondLst>
                            <p:cond delay="indefinite"/>
                          </p:stCondLst>
                          <p:childTnLst>
                            <p:par>
                              <p:cTn id="9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0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1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2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4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05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6" fill="hold">
                          <p:stCondLst>
                            <p:cond delay="indefinite"/>
                          </p:stCondLst>
                          <p:childTnLst>
                            <p:par>
                              <p:cTn id="10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8" presetID="2" presetClass="exit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09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0" dur="500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2" presetID="3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stop">
                                          <p:cBhvr>
                                            <p:cTn id="113" dur="1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55"/>
                      </p:tgtEl>
                    </p:cond>
                  </p:nextCondLst>
                </p:seq>
                <p:seq concurrent="1" nextAc="seek">
                  <p:cTn id="114" restart="whenNotActive" fill="hold" evtFilter="cancelBubble" nodeType="interactiveSeq">
                    <p:stCondLst>
                      <p:cond evt="onClick" delay="0">
                        <p:tgtEl>
                          <p:spTgt spid="103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5" fill="hold">
                          <p:stCondLst>
                            <p:cond delay="0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500" fill="hold"/>
                                            <p:tgtEl>
                                              <p:spTgt spid="105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2" dur="500"/>
                                            <p:tgtEl>
                                              <p:spTgt spid="105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9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1"/>
                      </p:tgtEl>
                    </p:cond>
                  </p:nextCondLst>
                </p:seq>
                <p:vide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056"/>
                    </p:tgtEl>
                  </p:cMediaNode>
                </p:video>
                <p:seq concurrent="1" nextAc="seek">
                  <p:cTn id="131" restart="whenNotActive" fill="hold" evtFilter="cancelBubble" nodeType="interactiveSeq">
                    <p:stCondLst>
                      <p:cond evt="onClick" delay="0">
                        <p:tgtEl>
                          <p:spTgt spid="102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2" fill="hold">
                          <p:stCondLst>
                            <p:cond delay="0"/>
                          </p:stCondLst>
                          <p:childTnLst>
                            <p:par>
                              <p:cTn id="1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4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6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7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2" dur="5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4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6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8"/>
                      </p:tgtEl>
                    </p:cond>
                  </p:nextCondLst>
                </p:seq>
                <p:seq concurrent="1" nextAc="seek">
                  <p:cTn id="147" restart="whenNotActive" fill="hold" evtFilter="cancelBubble" nodeType="interactiveSeq">
                    <p:stCondLst>
                      <p:cond evt="onClick" delay="0">
                        <p:tgtEl>
                          <p:spTgt spid="10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8" fill="hold">
                          <p:stCondLst>
                            <p:cond delay="0"/>
                          </p:stCondLst>
                          <p:childTnLst>
                            <p:par>
                              <p:cTn id="1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0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2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3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00" fill="hold"/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60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5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8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9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0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6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62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2"/>
                      </p:tgtEl>
                    </p:cond>
                  </p:nextCondLst>
                </p:seq>
                <p:seq concurrent="1" nextAc="seek">
                  <p:cTn id="163" restart="whenNotActive" fill="hold" evtFilter="cancelBubble" nodeType="interactiveSeq">
                    <p:stCondLst>
                      <p:cond evt="onClick" delay="0">
                        <p:tgtEl>
                          <p:spTgt spid="104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4" fill="hold">
                          <p:stCondLst>
                            <p:cond delay="0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0" dur="5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2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4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5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7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78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41"/>
                      </p:tgtEl>
                    </p:cond>
                  </p:nextCondLst>
                </p:seq>
                <p:seq concurrent="1" nextAc="seek">
                  <p:cTn id="179" restart="whenNotActive" fill="hold" evtFilter="cancelBubble" nodeType="interactiveSeq">
                    <p:stCondLst>
                      <p:cond evt="onClick" delay="0">
                        <p:tgtEl>
                          <p:spTgt spid="10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0" fill="hold">
                          <p:stCondLst>
                            <p:cond delay="0"/>
                          </p:stCondLst>
                          <p:childTnLst>
                            <p:par>
                              <p:cTn id="18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2" presetID="31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4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5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6" dur="6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7" dur="6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0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1" dur="500" fill="hold"/>
                                            <p:tgtEl>
                                              <p:spTgt spid="105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2" fill="hold">
                                <p:stCondLst>
                                  <p:cond delay="600"/>
                                </p:stCondLst>
                                <p:childTnLst>
                                  <p:par>
                                    <p:cTn id="193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94" dur="4414" fill="hold"/>
                                            <p:tgtEl>
                                              <p:spTgt spid="105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25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244092" y="399460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357818" y="1785932"/>
            <a:ext cx="2966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Giải phóng miền Nam, thống nhất đất nước 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43000" y="2246070"/>
              <a:ext cx="26670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30/4/1975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ngày gì?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27" name="Picture 2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5" cy="103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62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143122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Xe tăng 390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85784" y="142858"/>
            <a:ext cx="5805089" cy="4810051"/>
            <a:chOff x="-304800" y="707178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707178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993062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Chiếc xe tăng nào đã húc vào cổng chính của Dinh Độc </a:t>
              </a:r>
              <a:r>
                <a:rPr lang="vi-VN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Lập 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16190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89809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11370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214942" y="1928808"/>
            <a:ext cx="342902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Đồng chí </a:t>
            </a:r>
            <a:endParaRPr lang="vi-VN" sz="2800" b="1" dirty="0" smtClean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  <a:p>
            <a:pPr algn="ctr"/>
            <a:r>
              <a:rPr lang="vi-VN" sz="2800" b="1" dirty="0" smtClean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Bùi </a:t>
            </a:r>
            <a:r>
              <a:rPr lang="vi-VN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rPr>
              <a:t>Quang Thuận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142908" y="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3960" y="1897420"/>
              <a:ext cx="2667000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Ai </a:t>
              </a:r>
              <a:r>
                <a:rPr lang="vi-VN" sz="2800" b="1" dirty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là người dương cao cờ cách mạng nhảy khỏi xe </a:t>
              </a:r>
              <a:r>
                <a:rPr lang="vi-VN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tăng</a:t>
              </a:r>
              <a:r>
                <a:rPr lang="en-US" sz="2800" b="1" dirty="0" smtClean="0">
                  <a:solidFill>
                    <a:schemeClr val="accent2">
                      <a:lumMod val="50000"/>
                    </a:schemeClr>
                  </a:solidFill>
                  <a:latin typeface="UTM Ong Do Gia" pitchFamily="18" charset="0"/>
                </a:rPr>
                <a:t>?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13381" y="216190"/>
            <a:ext cx="1109403" cy="103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90677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256584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072066" y="1785932"/>
            <a:ext cx="36732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Được cộng 10 điểm class dojo và chỉ định người chơi tiếp theo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333449"/>
            <a:ext cx="5805089" cy="4810051"/>
            <a:chOff x="-214346" y="333449"/>
            <a:chExt cx="5805089" cy="4810051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4346" y="33344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285852" y="2191430"/>
              <a:ext cx="2667000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Túi thần tài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  <a:p>
              <a:pPr algn="ctr"/>
              <a:endParaRPr lang="en-US" sz="40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261726" y="65448"/>
            <a:ext cx="1331255" cy="2257771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77506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-1324333" y="-19050"/>
            <a:ext cx="5743933" cy="93345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7784" b="54105"/>
          <a:stretch/>
        </p:blipFill>
        <p:spPr>
          <a:xfrm flipV="1">
            <a:off x="4343400" y="0"/>
            <a:ext cx="5743933" cy="933450"/>
          </a:xfrm>
          <a:prstGeom prst="rect">
            <a:avLst/>
          </a:prstGeom>
        </p:spPr>
      </p:pic>
      <p:pic>
        <p:nvPicPr>
          <p:cNvPr id="1049" name="Picture 10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5429830" y="470898"/>
            <a:ext cx="2970640" cy="44577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5429256" y="2357436"/>
            <a:ext cx="29662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rPr>
              <a:t>Dương Văn Minh</a:t>
            </a:r>
            <a:endParaRPr lang="en-US" sz="2800" b="1" dirty="0">
              <a:solidFill>
                <a:srgbClr val="C0504D">
                  <a:lumMod val="50000"/>
                </a:srgbClr>
              </a:solidFill>
              <a:latin typeface="UTM Ong Do Gia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-214346" y="190110"/>
            <a:ext cx="5805089" cy="4953390"/>
            <a:chOff x="-304800" y="754430"/>
            <a:chExt cx="5805089" cy="4953390"/>
          </a:xfrm>
        </p:grpSpPr>
        <p:pic>
          <p:nvPicPr>
            <p:cNvPr id="1046" name="Picture 104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04800" y="897769"/>
              <a:ext cx="5805089" cy="4810051"/>
            </a:xfrm>
            <a:prstGeom prst="rect">
              <a:avLst/>
            </a:prstGeom>
          </p:spPr>
        </p:pic>
        <p:sp>
          <p:nvSpPr>
            <p:cNvPr id="1048" name="TextBox 1047"/>
            <p:cNvSpPr txBox="1"/>
            <p:nvPr/>
          </p:nvSpPr>
          <p:spPr>
            <a:xfrm>
              <a:off x="1129314" y="2132004"/>
              <a:ext cx="266700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C0504D">
                      <a:lumMod val="50000"/>
                    </a:srgbClr>
                  </a:solidFill>
                  <a:latin typeface="UTM Ong Do Gia" pitchFamily="18" charset="0"/>
                </a:rPr>
                <a:t>Tổng thống chính quyền Sài Gòn lúc đó là ai?</a:t>
              </a:r>
              <a:endParaRPr lang="en-US" sz="2800" b="1" dirty="0">
                <a:solidFill>
                  <a:srgbClr val="C0504D">
                    <a:lumMod val="50000"/>
                  </a:srgbClr>
                </a:solidFill>
                <a:latin typeface="UTM Ong Do Gia" pitchFamily="18" charset="0"/>
              </a:endParaRPr>
            </a:p>
          </p:txBody>
        </p:sp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169460">
              <a:off x="3676933" y="782062"/>
              <a:ext cx="1332931" cy="127766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383625" flipH="1">
              <a:off x="-83847" y="3649677"/>
              <a:ext cx="1505829" cy="12413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" y="622518"/>
            <a:ext cx="680237" cy="2404000"/>
          </a:xfrm>
          <a:prstGeom prst="rect">
            <a:avLst/>
          </a:prstGeom>
        </p:spPr>
      </p:pic>
      <p:pic>
        <p:nvPicPr>
          <p:cNvPr id="14" name="Picture 1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00373">
            <a:off x="-68242" y="237519"/>
            <a:ext cx="1219124" cy="103219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3630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517154112"/>
  <p:tag name="MH_LIBRARY" val="GRAPHIC"/>
  <p:tag name="MH_ORDER" val="文本框 4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1220</Words>
  <Application>Microsoft Office PowerPoint</Application>
  <PresentationFormat>On-screen Show (16:9)</PresentationFormat>
  <Paragraphs>108</Paragraphs>
  <Slides>38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39" baseType="lpstr">
      <vt:lpstr>Office Theme</vt:lpstr>
      <vt:lpstr>LỊCH SỬ Hoàn thành thống nhất đất nước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Nhân dân khu vực 3, quận 6, Thành phố Hồ Chí Minh bỏ phiếu bầu đại biểu Quốc hội khóa VI. </vt:lpstr>
      <vt:lpstr> Nhân dân Thành phố Huế bỏ phiếu bầu đại biểu Quốc hội khóa VI. </vt:lpstr>
      <vt:lpstr>        Nhân dân Tây Nguyên bỏ phiếu bầu đại biểu Quốc hội khóa VI </vt:lpstr>
      <vt:lpstr>Slide 19</vt:lpstr>
      <vt:lpstr>Slide 20</vt:lpstr>
      <vt:lpstr>Vì sao nói ngày 25-4-1976 là ngày vui nhất của nhân dân ta?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Thủ đô Hà Nội</vt:lpstr>
      <vt:lpstr>Slide 31</vt:lpstr>
      <vt:lpstr>Slide 32</vt:lpstr>
      <vt:lpstr>Slide 33</vt:lpstr>
      <vt:lpstr>Slide 34</vt:lpstr>
      <vt:lpstr> Ngày 25 – 4 – 1976, nhân dân ta vui mừng, phấn khởi đi bầu cử Quốc hội chung cho cả nước. Kể từ đây, nứơc ta có Nhà nước thống nhất.</vt:lpstr>
      <vt:lpstr>Slide 36</vt:lpstr>
      <vt:lpstr>Slide 37</vt:lpstr>
      <vt:lpstr>Slide 38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1</cp:lastModifiedBy>
  <cp:revision>89</cp:revision>
  <dcterms:created xsi:type="dcterms:W3CDTF">2021-12-28T03:48:00Z</dcterms:created>
  <dcterms:modified xsi:type="dcterms:W3CDTF">2022-03-14T16:02:03Z</dcterms:modified>
</cp:coreProperties>
</file>