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tags/tag2.xml" ContentType="application/vnd.openxmlformats-officedocument.presentationml.tags+xml"/>
  <Override PartName="/ppt/notesSlides/notesSlide7.xml" ContentType="application/vnd.openxmlformats-officedocument.presentationml.notesSlide+xml"/>
  <Override PartName="/ppt/theme/themeOverride6.xml" ContentType="application/vnd.openxmlformats-officedocument.themeOverr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Lst>
  <p:notesMasterIdLst>
    <p:notesMasterId r:id="rId46"/>
  </p:notesMasterIdLst>
  <p:sldIdLst>
    <p:sldId id="257" r:id="rId14"/>
    <p:sldId id="258" r:id="rId15"/>
    <p:sldId id="374" r:id="rId16"/>
    <p:sldId id="334" r:id="rId17"/>
    <p:sldId id="259" r:id="rId18"/>
    <p:sldId id="302" r:id="rId19"/>
    <p:sldId id="303" r:id="rId20"/>
    <p:sldId id="307" r:id="rId21"/>
    <p:sldId id="365" r:id="rId22"/>
    <p:sldId id="364" r:id="rId23"/>
    <p:sldId id="366" r:id="rId24"/>
    <p:sldId id="304" r:id="rId25"/>
    <p:sldId id="305" r:id="rId26"/>
    <p:sldId id="306" r:id="rId27"/>
    <p:sldId id="367" r:id="rId28"/>
    <p:sldId id="368" r:id="rId29"/>
    <p:sldId id="263" r:id="rId30"/>
    <p:sldId id="308" r:id="rId31"/>
    <p:sldId id="265" r:id="rId32"/>
    <p:sldId id="309" r:id="rId33"/>
    <p:sldId id="310" r:id="rId34"/>
    <p:sldId id="311" r:id="rId35"/>
    <p:sldId id="376" r:id="rId36"/>
    <p:sldId id="256" r:id="rId37"/>
    <p:sldId id="312" r:id="rId38"/>
    <p:sldId id="377" r:id="rId39"/>
    <p:sldId id="371" r:id="rId40"/>
    <p:sldId id="373" r:id="rId41"/>
    <p:sldId id="379" r:id="rId42"/>
    <p:sldId id="380" r:id="rId43"/>
    <p:sldId id="372" r:id="rId44"/>
    <p:sldId id="383" r:id="rId45"/>
  </p:sldIdLst>
  <p:sldSz cx="9144000" cy="5143500" type="screen16x9"/>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4">
          <p15:clr>
            <a:srgbClr val="A4A3A4"/>
          </p15:clr>
        </p15:guide>
        <p15:guide id="2" pos="2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674"/>
    <a:srgbClr val="FF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60"/>
  </p:normalViewPr>
  <p:slideViewPr>
    <p:cSldViewPr snapToGrid="0" showGuides="1">
      <p:cViewPr varScale="1">
        <p:scale>
          <a:sx n="120" d="100"/>
          <a:sy n="120" d="100"/>
        </p:scale>
        <p:origin x="656" y="536"/>
      </p:cViewPr>
      <p:guideLst>
        <p:guide orient="horz" pos="2494"/>
        <p:guide pos="2896"/>
      </p:guideLst>
    </p:cSldViewPr>
  </p:slideViewPr>
  <p:notesTextViewPr>
    <p:cViewPr>
      <p:scale>
        <a:sx n="1" d="1"/>
        <a:sy n="1" d="1"/>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30421-1F17-48B9-A742-59371A34F01B}" type="datetimeFigureOut">
              <a:rPr lang="zh-CN" altLang="en-US" smtClean="0"/>
              <a:t>2021/11/2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6C13D-D929-4261-B8F5-C559A2912C0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tổ chức cuộc thi, cho các em thời gian để viết bài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Yêu cầu HS nêu ví dụ thêm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Xem clip</a:t>
            </a:r>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2021/11/2</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sv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02.xml"/><Relationship Id="rId21" Type="http://schemas.openxmlformats.org/officeDocument/2006/relationships/image" Target="../media/image9.svg"/><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image" Target="../media/image5.svg"/><Relationship Id="rId2" Type="http://schemas.openxmlformats.org/officeDocument/2006/relationships/slideLayout" Target="../slideLayouts/slideLayout10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12.png"/><Relationship Id="rId5" Type="http://schemas.openxmlformats.org/officeDocument/2006/relationships/slideLayout" Target="../slideLayouts/slideLayout104.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09.xml"/><Relationship Id="rId19" Type="http://schemas.openxmlformats.org/officeDocument/2006/relationships/image" Target="../media/image7.sv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13.xml"/><Relationship Id="rId21" Type="http://schemas.openxmlformats.org/officeDocument/2006/relationships/image" Target="../media/image9.svg"/><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5.svg"/><Relationship Id="rId2" Type="http://schemas.openxmlformats.org/officeDocument/2006/relationships/slideLayout" Target="../slideLayouts/slideLayout11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12.png"/><Relationship Id="rId5" Type="http://schemas.openxmlformats.org/officeDocument/2006/relationships/slideLayout" Target="../slideLayouts/slideLayout115.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20.xml"/><Relationship Id="rId19" Type="http://schemas.openxmlformats.org/officeDocument/2006/relationships/image" Target="../media/image7.sv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24.xml"/><Relationship Id="rId21" Type="http://schemas.openxmlformats.org/officeDocument/2006/relationships/image" Target="../media/image9.svg"/><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5.svg"/><Relationship Id="rId2" Type="http://schemas.openxmlformats.org/officeDocument/2006/relationships/slideLayout" Target="../slideLayouts/slideLayout12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image" Target="../media/image12.png"/><Relationship Id="rId5" Type="http://schemas.openxmlformats.org/officeDocument/2006/relationships/slideLayout" Target="../slideLayouts/slideLayout126.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31.xml"/><Relationship Id="rId19" Type="http://schemas.openxmlformats.org/officeDocument/2006/relationships/image" Target="../media/image7.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35.xml"/><Relationship Id="rId21" Type="http://schemas.openxmlformats.org/officeDocument/2006/relationships/image" Target="../media/image9.svg"/><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5.svg"/><Relationship Id="rId2" Type="http://schemas.openxmlformats.org/officeDocument/2006/relationships/slideLayout" Target="../slideLayouts/slideLayout134.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image" Target="../media/image12.png"/><Relationship Id="rId5" Type="http://schemas.openxmlformats.org/officeDocument/2006/relationships/slideLayout" Target="../slideLayouts/slideLayout137.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42.xml"/><Relationship Id="rId19" Type="http://schemas.openxmlformats.org/officeDocument/2006/relationships/image" Target="../media/image7.sv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4.xml"/><Relationship Id="rId21" Type="http://schemas.openxmlformats.org/officeDocument/2006/relationships/image" Target="../media/image9.sv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svg"/><Relationship Id="rId2" Type="http://schemas.openxmlformats.org/officeDocument/2006/relationships/slideLayout" Target="../slideLayouts/slideLayout1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2.png"/><Relationship Id="rId5" Type="http://schemas.openxmlformats.org/officeDocument/2006/relationships/slideLayout" Target="../slideLayouts/slideLayout16.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25.xml"/><Relationship Id="rId21" Type="http://schemas.openxmlformats.org/officeDocument/2006/relationships/image" Target="../media/image9.sv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svg"/><Relationship Id="rId2" Type="http://schemas.openxmlformats.org/officeDocument/2006/relationships/slideLayout" Target="../slideLayouts/slideLayout24.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2.png"/><Relationship Id="rId5" Type="http://schemas.openxmlformats.org/officeDocument/2006/relationships/slideLayout" Target="../slideLayouts/slideLayout27.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32.xml"/><Relationship Id="rId19" Type="http://schemas.openxmlformats.org/officeDocument/2006/relationships/image" Target="../media/image7.sv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6.xml"/><Relationship Id="rId21" Type="http://schemas.openxmlformats.org/officeDocument/2006/relationships/image" Target="../media/image9.sv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5.svg"/><Relationship Id="rId2" Type="http://schemas.openxmlformats.org/officeDocument/2006/relationships/slideLayout" Target="../slideLayouts/slideLayout35.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2.png"/><Relationship Id="rId5" Type="http://schemas.openxmlformats.org/officeDocument/2006/relationships/slideLayout" Target="../slideLayouts/slideLayout38.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43.xml"/><Relationship Id="rId19" Type="http://schemas.openxmlformats.org/officeDocument/2006/relationships/image" Target="../media/image7.sv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47.xml"/><Relationship Id="rId21" Type="http://schemas.openxmlformats.org/officeDocument/2006/relationships/image" Target="../media/image9.svg"/><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5.svg"/><Relationship Id="rId2" Type="http://schemas.openxmlformats.org/officeDocument/2006/relationships/slideLayout" Target="../slideLayouts/slideLayout46.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2.png"/><Relationship Id="rId5" Type="http://schemas.openxmlformats.org/officeDocument/2006/relationships/slideLayout" Target="../slideLayouts/slideLayout49.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54.xml"/><Relationship Id="rId19" Type="http://schemas.openxmlformats.org/officeDocument/2006/relationships/image" Target="../media/image7.sv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58.xml"/><Relationship Id="rId21" Type="http://schemas.openxmlformats.org/officeDocument/2006/relationships/image" Target="../media/image9.svg"/><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5.svg"/><Relationship Id="rId2" Type="http://schemas.openxmlformats.org/officeDocument/2006/relationships/slideLayout" Target="../slideLayouts/slideLayout57.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12.png"/><Relationship Id="rId5" Type="http://schemas.openxmlformats.org/officeDocument/2006/relationships/slideLayout" Target="../slideLayouts/slideLayout60.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65.xml"/><Relationship Id="rId19" Type="http://schemas.openxmlformats.org/officeDocument/2006/relationships/image" Target="../media/image7.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69.xml"/><Relationship Id="rId21" Type="http://schemas.openxmlformats.org/officeDocument/2006/relationships/image" Target="../media/image9.svg"/><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5.svg"/><Relationship Id="rId2" Type="http://schemas.openxmlformats.org/officeDocument/2006/relationships/slideLayout" Target="../slideLayouts/slideLayout68.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12.png"/><Relationship Id="rId5" Type="http://schemas.openxmlformats.org/officeDocument/2006/relationships/slideLayout" Target="../slideLayouts/slideLayout71.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76.xml"/><Relationship Id="rId19" Type="http://schemas.openxmlformats.org/officeDocument/2006/relationships/image" Target="../media/image7.sv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80.xml"/><Relationship Id="rId21" Type="http://schemas.openxmlformats.org/officeDocument/2006/relationships/image" Target="../media/image9.svg"/><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5.svg"/><Relationship Id="rId2" Type="http://schemas.openxmlformats.org/officeDocument/2006/relationships/slideLayout" Target="../slideLayouts/slideLayout79.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12.png"/><Relationship Id="rId5" Type="http://schemas.openxmlformats.org/officeDocument/2006/relationships/slideLayout" Target="../slideLayouts/slideLayout82.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87.xml"/><Relationship Id="rId19" Type="http://schemas.openxmlformats.org/officeDocument/2006/relationships/image" Target="../media/image7.sv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91.xml"/><Relationship Id="rId21" Type="http://schemas.openxmlformats.org/officeDocument/2006/relationships/image" Target="../media/image9.svg"/><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5.svg"/><Relationship Id="rId2" Type="http://schemas.openxmlformats.org/officeDocument/2006/relationships/slideLayout" Target="../slideLayouts/slideLayout90.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12.png"/><Relationship Id="rId5" Type="http://schemas.openxmlformats.org/officeDocument/2006/relationships/slideLayout" Target="../slideLayouts/slideLayout93.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98.xml"/><Relationship Id="rId19" Type="http://schemas.openxmlformats.org/officeDocument/2006/relationships/image" Target="../media/image7.sv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CA367A7-1CD9-4C55-9853-ECF0E30C497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500"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A0A84DA-1BFB-446D-8FF4-249515C64BC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4F00C6B-F9AA-456F-A1C7-34A8F8D21FE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19707FA-8848-4635-AC8A-11E433B60CF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AE5929B-63DC-4636-8950-2284557A1AE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DBA227D-48B7-4DB4-B322-B7AD0AF46AE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DD7CE4B-1039-4E43-BD28-13F4EC38063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5A08AA4-9D28-416F-AA16-69D91828A55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FF1E282-6580-4D54-84D2-7BE3584F85A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2D8A421-5C50-4F99-91E5-435469563A4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FCDE074-4B84-495F-9B0F-9E6E469B3C2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4BD2E72-CB4B-4D41-9283-852D0B94AC0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879C72F-968E-47E6-BD38-BFBB31DE2CD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9.svg"/><Relationship Id="rId2" Type="http://schemas.openxmlformats.org/officeDocument/2006/relationships/tags" Target="../tags/tag3.xml"/><Relationship Id="rId1" Type="http://schemas.openxmlformats.org/officeDocument/2006/relationships/themeOverride" Target="../theme/themeOverride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7.xml"/><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36.svg"/><Relationship Id="rId2" Type="http://schemas.openxmlformats.org/officeDocument/2006/relationships/image" Target="../media/image46.png"/><Relationship Id="rId1" Type="http://schemas.openxmlformats.org/officeDocument/2006/relationships/slideLayout" Target="../slideLayouts/slideLayout48.xml"/><Relationship Id="rId6" Type="http://schemas.openxmlformats.org/officeDocument/2006/relationships/image" Target="../media/image35.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8.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6.xml"/><Relationship Id="rId7" Type="http://schemas.openxmlformats.org/officeDocument/2006/relationships/image" Target="../media/image5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4.jpe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1.xml"/><Relationship Id="rId1" Type="http://schemas.openxmlformats.org/officeDocument/2006/relationships/themeOverride" Target="../theme/themeOverride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4.svg"/><Relationship Id="rId2" Type="http://schemas.openxmlformats.org/officeDocument/2006/relationships/slideLayout" Target="../slideLayouts/slideLayout89.xml"/><Relationship Id="rId1" Type="http://schemas.openxmlformats.org/officeDocument/2006/relationships/themeOverride" Target="../theme/themeOverride8.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sv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28.png"/><Relationship Id="rId5" Type="http://schemas.openxmlformats.org/officeDocument/2006/relationships/image" Target="../media/image76.sv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81.png"/><Relationship Id="rId7" Type="http://schemas.openxmlformats.org/officeDocument/2006/relationships/image" Target="../media/image84.svg"/><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slide" Target="slide31.xml"/><Relationship Id="rId5" Type="http://schemas.openxmlformats.org/officeDocument/2006/relationships/slide" Target="slide28.xml"/><Relationship Id="rId10" Type="http://schemas.openxmlformats.org/officeDocument/2006/relationships/image" Target="../media/image86.svg"/><Relationship Id="rId4" Type="http://schemas.openxmlformats.org/officeDocument/2006/relationships/image" Target="../media/image82.sv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123.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0.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34.xml"/><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2.jpeg"/><Relationship Id="rId1" Type="http://schemas.openxmlformats.org/officeDocument/2006/relationships/slideLayout" Target="../slideLayouts/slideLayout10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106.xml"/><Relationship Id="rId5" Type="http://schemas.openxmlformats.org/officeDocument/2006/relationships/image" Target="../media/image61.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4.pn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7.xml"/><Relationship Id="rId1" Type="http://schemas.openxmlformats.org/officeDocument/2006/relationships/themeOverride" Target="../theme/themeOverride4.xm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39.svg"/><Relationship Id="rId2" Type="http://schemas.openxmlformats.org/officeDocument/2006/relationships/tags" Target="../tags/tag2.xml"/><Relationship Id="rId1" Type="http://schemas.openxmlformats.org/officeDocument/2006/relationships/themeOverride" Target="../theme/themeOverride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4"/>
          <a:stretch>
            <a:fillRect/>
          </a:stretch>
        </p:blipFill>
        <p:spPr>
          <a:xfrm>
            <a:off x="1925071" y="34181"/>
            <a:ext cx="859611" cy="438950"/>
          </a:xfrm>
          <a:prstGeom prst="rect">
            <a:avLst/>
          </a:prstGeom>
        </p:spPr>
      </p:pic>
      <p:pic>
        <p:nvPicPr>
          <p:cNvPr id="57" name="图片 56"/>
          <p:cNvPicPr>
            <a:picLocks noChangeAspect="1"/>
          </p:cNvPicPr>
          <p:nvPr/>
        </p:nvPicPr>
        <p:blipFill>
          <a:blip r:embed="rId5"/>
          <a:stretch>
            <a:fillRect/>
          </a:stretch>
        </p:blipFill>
        <p:spPr>
          <a:xfrm>
            <a:off x="2836885" y="347242"/>
            <a:ext cx="1049003" cy="478116"/>
          </a:xfrm>
          <a:prstGeom prst="rect">
            <a:avLst/>
          </a:prstGeom>
        </p:spPr>
      </p:pic>
      <p:pic>
        <p:nvPicPr>
          <p:cNvPr id="71" name="图片 70"/>
          <p:cNvPicPr>
            <a:picLocks noChangeAspect="1"/>
          </p:cNvPicPr>
          <p:nvPr/>
        </p:nvPicPr>
        <p:blipFill>
          <a:blip r:embed="rId6"/>
          <a:stretch>
            <a:fillRect/>
          </a:stretch>
        </p:blipFill>
        <p:spPr>
          <a:xfrm>
            <a:off x="1327752" y="633248"/>
            <a:ext cx="640135" cy="262151"/>
          </a:xfrm>
          <a:prstGeom prst="rect">
            <a:avLst/>
          </a:prstGeom>
        </p:spPr>
      </p:pic>
      <p:pic>
        <p:nvPicPr>
          <p:cNvPr id="74" name="图片 73"/>
          <p:cNvPicPr>
            <a:picLocks noChangeAspect="1"/>
          </p:cNvPicPr>
          <p:nvPr/>
        </p:nvPicPr>
        <p:blipFill>
          <a:blip r:embed="rId7"/>
          <a:stretch>
            <a:fillRect/>
          </a:stretch>
        </p:blipFill>
        <p:spPr>
          <a:xfrm>
            <a:off x="6699830" y="2802547"/>
            <a:ext cx="426757" cy="201185"/>
          </a:xfrm>
          <a:prstGeom prst="rect">
            <a:avLst/>
          </a:prstGeom>
        </p:spPr>
      </p:pic>
      <p:pic>
        <p:nvPicPr>
          <p:cNvPr id="75" name="图片 74"/>
          <p:cNvPicPr>
            <a:picLocks noChangeAspect="1"/>
          </p:cNvPicPr>
          <p:nvPr/>
        </p:nvPicPr>
        <p:blipFill>
          <a:blip r:embed="rId8"/>
          <a:stretch>
            <a:fillRect/>
          </a:stretch>
        </p:blipFill>
        <p:spPr>
          <a:xfrm>
            <a:off x="7320299" y="1334451"/>
            <a:ext cx="615749" cy="286537"/>
          </a:xfrm>
          <a:prstGeom prst="rect">
            <a:avLst/>
          </a:prstGeom>
        </p:spPr>
      </p:pic>
      <p:pic>
        <p:nvPicPr>
          <p:cNvPr id="78" name="图片 77"/>
          <p:cNvPicPr>
            <a:picLocks noChangeAspect="1"/>
          </p:cNvPicPr>
          <p:nvPr/>
        </p:nvPicPr>
        <p:blipFill>
          <a:blip r:embed="rId9"/>
          <a:stretch>
            <a:fillRect/>
          </a:stretch>
        </p:blipFill>
        <p:spPr>
          <a:xfrm>
            <a:off x="417595" y="679373"/>
            <a:ext cx="268247" cy="1018120"/>
          </a:xfrm>
          <a:prstGeom prst="rect">
            <a:avLst/>
          </a:prstGeom>
        </p:spPr>
      </p:pic>
      <p:pic>
        <p:nvPicPr>
          <p:cNvPr id="79" name="图片 78"/>
          <p:cNvPicPr>
            <a:picLocks noChangeAspect="1"/>
          </p:cNvPicPr>
          <p:nvPr/>
        </p:nvPicPr>
        <p:blipFill>
          <a:blip r:embed="rId10"/>
          <a:stretch>
            <a:fillRect/>
          </a:stretch>
        </p:blipFill>
        <p:spPr>
          <a:xfrm>
            <a:off x="1802184" y="1088388"/>
            <a:ext cx="536494" cy="249958"/>
          </a:xfrm>
          <a:prstGeom prst="rect">
            <a:avLst/>
          </a:prstGeom>
        </p:spPr>
      </p:pic>
      <p:pic>
        <p:nvPicPr>
          <p:cNvPr id="80" name="图片 79"/>
          <p:cNvPicPr>
            <a:picLocks noChangeAspect="1"/>
          </p:cNvPicPr>
          <p:nvPr/>
        </p:nvPicPr>
        <p:blipFill>
          <a:blip r:embed="rId9"/>
          <a:stretch>
            <a:fillRect/>
          </a:stretch>
        </p:blipFill>
        <p:spPr>
          <a:xfrm>
            <a:off x="820036" y="679373"/>
            <a:ext cx="268247" cy="1018120"/>
          </a:xfrm>
          <a:prstGeom prst="rect">
            <a:avLst/>
          </a:prstGeom>
        </p:spPr>
      </p:pic>
      <p:pic>
        <p:nvPicPr>
          <p:cNvPr id="3" name="Picture 2"/>
          <p:cNvPicPr>
            <a:picLocks noChangeAspect="1"/>
          </p:cNvPicPr>
          <p:nvPr/>
        </p:nvPicPr>
        <p:blipFill>
          <a:blip r:embed="rId11"/>
          <a:stretch>
            <a:fillRect/>
          </a:stretch>
        </p:blipFill>
        <p:spPr>
          <a:xfrm>
            <a:off x="623570" y="1774190"/>
            <a:ext cx="7934325" cy="838200"/>
          </a:xfrm>
          <a:prstGeom prst="rect">
            <a:avLst/>
          </a:prstGeom>
        </p:spPr>
      </p:pic>
      <p:pic>
        <p:nvPicPr>
          <p:cNvPr id="1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0" y="2463800"/>
            <a:ext cx="3364865" cy="2658745"/>
          </a:xfrm>
          <a:prstGeom prst="rect">
            <a:avLst/>
          </a:prstGeom>
        </p:spPr>
      </p:pic>
      <p:pic>
        <p:nvPicPr>
          <p:cNvPr id="12" name="Picture 11"/>
          <p:cNvPicPr>
            <a:picLocks noChangeAspect="1"/>
          </p:cNvPicPr>
          <p:nvPr/>
        </p:nvPicPr>
        <p:blipFill>
          <a:blip r:embed="rId13"/>
          <a:stretch>
            <a:fillRect/>
          </a:stretch>
        </p:blipFill>
        <p:spPr>
          <a:xfrm>
            <a:off x="1967865" y="679450"/>
            <a:ext cx="4819650" cy="1200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0-#ppt_w/2"/>
                                          </p:val>
                                        </p:tav>
                                        <p:tav tm="100000">
                                          <p:val>
                                            <p:strVal val="#ppt_x"/>
                                          </p:val>
                                        </p:tav>
                                      </p:tavLst>
                                    </p:anim>
                                    <p:anim calcmode="lin" valueType="num">
                                      <p:cBhvr additive="base">
                                        <p:cTn id="16" dur="500" fill="hold"/>
                                        <p:tgtEl>
                                          <p:spTgt spid="7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wipe(up)">
                                      <p:cBhvr>
                                        <p:cTn id="20" dur="500"/>
                                        <p:tgtEl>
                                          <p:spTgt spid="80"/>
                                        </p:tgtEl>
                                      </p:cBhvr>
                                    </p:animEffect>
                                  </p:childTnLst>
                                </p:cTn>
                              </p:par>
                              <p:par>
                                <p:cTn id="21" presetID="22" presetClass="entr" presetSubtype="1"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up)">
                                      <p:cBhvr>
                                        <p:cTn id="23" dur="500"/>
                                        <p:tgtEl>
                                          <p:spTgt spid="78"/>
                                        </p:tgtEl>
                                      </p:cBhvr>
                                    </p:animEffect>
                                  </p:childTnLst>
                                </p:cTn>
                              </p:par>
                              <p:par>
                                <p:cTn id="24" presetID="53" presetClass="entr" presetSubtype="16"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cBhvr>
                                        <p:cTn id="26" dur="500" fill="hold"/>
                                        <p:tgtEl>
                                          <p:spTgt spid="79"/>
                                        </p:tgtEl>
                                        <p:attrNameLst>
                                          <p:attrName>ppt_w</p:attrName>
                                        </p:attrNameLst>
                                      </p:cBhvr>
                                      <p:tavLst>
                                        <p:tav tm="0">
                                          <p:val>
                                            <p:fltVal val="0"/>
                                          </p:val>
                                        </p:tav>
                                        <p:tav tm="100000">
                                          <p:val>
                                            <p:strVal val="#ppt_w"/>
                                          </p:val>
                                        </p:tav>
                                      </p:tavLst>
                                    </p:anim>
                                    <p:anim calcmode="lin" valueType="num">
                                      <p:cBhvr>
                                        <p:cTn id="27" dur="500" fill="hold"/>
                                        <p:tgtEl>
                                          <p:spTgt spid="79"/>
                                        </p:tgtEl>
                                        <p:attrNameLst>
                                          <p:attrName>ppt_h</p:attrName>
                                        </p:attrNameLst>
                                      </p:cBhvr>
                                      <p:tavLst>
                                        <p:tav tm="0">
                                          <p:val>
                                            <p:fltVal val="0"/>
                                          </p:val>
                                        </p:tav>
                                        <p:tav tm="100000">
                                          <p:val>
                                            <p:strVal val="#ppt_h"/>
                                          </p:val>
                                        </p:tav>
                                      </p:tavLst>
                                    </p:anim>
                                    <p:animEffect transition="in" filter="fade">
                                      <p:cBhvr>
                                        <p:cTn id="28" dur="500"/>
                                        <p:tgtEl>
                                          <p:spTgt spid="79"/>
                                        </p:tgtEl>
                                      </p:cBhvr>
                                    </p:animEffect>
                                  </p:childTnLst>
                                </p:cTn>
                              </p:par>
                              <p:par>
                                <p:cTn id="29" presetID="53" presetClass="entr" presetSubtype="16"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par>
                                <p:cTn id="34" presetID="53" presetClass="entr" presetSubtype="16"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p:cTn id="36" dur="500" fill="hold"/>
                                        <p:tgtEl>
                                          <p:spTgt spid="74"/>
                                        </p:tgtEl>
                                        <p:attrNameLst>
                                          <p:attrName>ppt_w</p:attrName>
                                        </p:attrNameLst>
                                      </p:cBhvr>
                                      <p:tavLst>
                                        <p:tav tm="0">
                                          <p:val>
                                            <p:fltVal val="0"/>
                                          </p:val>
                                        </p:tav>
                                        <p:tav tm="100000">
                                          <p:val>
                                            <p:strVal val="#ppt_w"/>
                                          </p:val>
                                        </p:tav>
                                      </p:tavLst>
                                    </p:anim>
                                    <p:anim calcmode="lin" valueType="num">
                                      <p:cBhvr>
                                        <p:cTn id="37" dur="500" fill="hold"/>
                                        <p:tgtEl>
                                          <p:spTgt spid="74"/>
                                        </p:tgtEl>
                                        <p:attrNameLst>
                                          <p:attrName>ppt_h</p:attrName>
                                        </p:attrNameLst>
                                      </p:cBhvr>
                                      <p:tavLst>
                                        <p:tav tm="0">
                                          <p:val>
                                            <p:fltVal val="0"/>
                                          </p:val>
                                        </p:tav>
                                        <p:tav tm="100000">
                                          <p:val>
                                            <p:strVal val="#ppt_h"/>
                                          </p:val>
                                        </p:tav>
                                      </p:tavLst>
                                    </p:anim>
                                    <p:animEffect transition="in" filter="fade">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500" fill="hold">
                                          <p:stCondLst>
                                            <p:cond delay="0"/>
                                          </p:stCondLst>
                                        </p:cTn>
                                        <p:tgtEl>
                                          <p:spTgt spid="12"/>
                                        </p:tgtEl>
                                        <p:attrNameLst>
                                          <p:attrName>style.visibility</p:attrName>
                                        </p:attrNameLst>
                                      </p:cBhvr>
                                      <p:to>
                                        <p:strVal val="visible"/>
                                      </p:to>
                                    </p:set>
                                    <p:animEffect transition="in" filter="box(i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strVal val="#ppt_w*0.70"/>
                                          </p:val>
                                        </p:tav>
                                        <p:tav tm="100000">
                                          <p:val>
                                            <p:strVal val="#ppt_w"/>
                                          </p:val>
                                        </p:tav>
                                      </p:tavLst>
                                    </p:anim>
                                    <p:anim calcmode="lin" valueType="num">
                                      <p:cBhvr>
                                        <p:cTn id="49" dur="1000" fill="hold"/>
                                        <p:tgtEl>
                                          <p:spTgt spid="3"/>
                                        </p:tgtEl>
                                        <p:attrNameLst>
                                          <p:attrName>ppt_h</p:attrName>
                                        </p:attrNameLst>
                                      </p:cBhvr>
                                      <p:tavLst>
                                        <p:tav tm="0">
                                          <p:val>
                                            <p:strVal val="#ppt_h"/>
                                          </p:val>
                                        </p:tav>
                                        <p:tav tm="100000">
                                          <p:val>
                                            <p:strVal val="#ppt_h"/>
                                          </p:val>
                                        </p:tav>
                                      </p:tavLst>
                                    </p:anim>
                                    <p:animEffect transition="in" filter="fade">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pic>
        <p:nvPicPr>
          <p:cNvPr id="29"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rot="21120000">
            <a:off x="935990" y="2766060"/>
            <a:ext cx="2884170" cy="1635125"/>
          </a:xfrm>
          <a:prstGeom prst="rect">
            <a:avLst/>
          </a:prstGeom>
        </p:spPr>
      </p:pic>
      <p:sp>
        <p:nvSpPr>
          <p:cNvPr id="30" name="Rectangle 2"/>
          <p:cNvSpPr txBox="1">
            <a:spLocks noChangeArrowheads="1"/>
          </p:cNvSpPr>
          <p:nvPr/>
        </p:nvSpPr>
        <p:spPr>
          <a:xfrm rot="21180000">
            <a:off x="1287145" y="3321050"/>
            <a:ext cx="2181860" cy="78930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fontAlgn="auto">
              <a:spcAft>
                <a:spcPts val="0"/>
              </a:spcAft>
            </a:pPr>
            <a:r>
              <a:rPr lang="en-GB" altLang="en-US" sz="3600" b="1" dirty="0" err="1">
                <a:ln w="57150" cmpd="thinThick">
                  <a:noFill/>
                </a:ln>
                <a:solidFill>
                  <a:srgbClr val="002060"/>
                </a:solidFill>
                <a:effectLst/>
                <a:latin typeface="Times New Roman" panose="02020603050405020304" pitchFamily="18" charset="0"/>
                <a:cs typeface="Times New Roman" panose="02020603050405020304" pitchFamily="18" charset="0"/>
              </a:rPr>
              <a:t>Nhân hóa</a:t>
            </a:r>
          </a:p>
        </p:txBody>
      </p:sp>
      <p:pic>
        <p:nvPicPr>
          <p:cNvPr id="10" name="Picture 10"/>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0000">
            <a:off x="2494915" y="300990"/>
            <a:ext cx="4980305" cy="3375025"/>
          </a:xfrm>
          <a:prstGeom prst="rect">
            <a:avLst/>
          </a:prstGeom>
        </p:spPr>
      </p:pic>
      <p:sp>
        <p:nvSpPr>
          <p:cNvPr id="2" name="Text Box 1"/>
          <p:cNvSpPr txBox="1"/>
          <p:nvPr/>
        </p:nvSpPr>
        <p:spPr>
          <a:xfrm rot="300000">
            <a:off x="3299460" y="1035685"/>
            <a:ext cx="3672840" cy="1568450"/>
          </a:xfrm>
          <a:prstGeom prst="rect">
            <a:avLst/>
          </a:prstGeom>
          <a:noFill/>
        </p:spPr>
        <p:txBody>
          <a:bodyPr wrap="square" rtlCol="0" anchor="t">
            <a:spAutoFit/>
          </a:bodyPr>
          <a:lstStyle/>
          <a:p>
            <a:r>
              <a:rPr lang="en-GB" altLang="en-US" sz="2400">
                <a:latin typeface="Times New Roman" panose="02020603050405020304" pitchFamily="18" charset="0"/>
                <a:cs typeface="Times New Roman" panose="02020603050405020304" pitchFamily="18" charset="0"/>
              </a:rPr>
              <a:t>Nhân hoá là cách gọi hoặc tả con vật, đồ vật, cây cối,… bằng những  từ ngữ vốn đê gọi và tả con người.</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0265" y="0"/>
            <a:ext cx="5579745" cy="2622550"/>
          </a:xfrm>
          <a:prstGeom prst="rect">
            <a:avLst/>
          </a:prstGeom>
        </p:spPr>
      </p:pic>
      <p:sp>
        <p:nvSpPr>
          <p:cNvPr id="13" name="Text Box 12"/>
          <p:cNvSpPr txBox="1"/>
          <p:nvPr/>
        </p:nvSpPr>
        <p:spPr>
          <a:xfrm>
            <a:off x="2348230" y="267335"/>
            <a:ext cx="4944110" cy="1938020"/>
          </a:xfrm>
          <a:prstGeom prst="rect">
            <a:avLst/>
          </a:prstGeom>
          <a:noFill/>
        </p:spPr>
        <p:txBody>
          <a:bodyPr wrap="square" rtlCol="0" anchor="t">
            <a:spAutoFit/>
          </a:bodyPr>
          <a:lstStyle/>
          <a:p>
            <a:pPr indent="0" algn="ctr">
              <a:buFont typeface="Wingdings" panose="05000000000000000000" charset="0"/>
              <a:buNone/>
            </a:pPr>
            <a:r>
              <a:rPr lang="en-GB" altLang="en-US" sz="2400" b="1">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Các em hãy dùng bút chì gạch chân dưới n</a:t>
            </a:r>
            <a:r>
              <a:rPr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hững từ ngữ </a:t>
            </a:r>
            <a:r>
              <a:rPr lang="en-GB"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nào </a:t>
            </a:r>
            <a:r>
              <a:rPr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thể hiện sự</a:t>
            </a:r>
            <a:r>
              <a:rPr lang="en-GB"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 so sánh và nhân hóa. </a:t>
            </a:r>
          </a:p>
          <a:p>
            <a:pPr indent="0" algn="ctr">
              <a:buFont typeface="Wingdings" panose="05000000000000000000" charset="0"/>
              <a:buNone/>
            </a:pPr>
            <a:r>
              <a:rPr lang="en-GB" sz="2400" b="1" dirty="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sym typeface="+mn-ea"/>
              </a:rPr>
              <a:t>T</a:t>
            </a:r>
            <a:r>
              <a:rPr lang="en-GB" sz="2400" b="1" dirty="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rPr>
              <a:t>hời gian 1 phút</a:t>
            </a:r>
          </a:p>
          <a:p>
            <a:pPr indent="0">
              <a:buFont typeface="Wingdings" panose="05000000000000000000" charset="0"/>
              <a:buNone/>
            </a:pPr>
            <a:r>
              <a:rPr lang="en-GB" altLang="en-US" sz="2400" b="1">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p>
        </p:txBody>
      </p:sp>
      <p:pic>
        <p:nvPicPr>
          <p:cNvPr id="6" name="Picture 4"/>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48005" y="939800"/>
            <a:ext cx="1919605" cy="3943350"/>
          </a:xfrm>
          <a:prstGeom prst="rect">
            <a:avLst/>
          </a:prstGeom>
        </p:spPr>
      </p:pic>
      <p:sp>
        <p:nvSpPr>
          <p:cNvPr id="21"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
        <p:nvSpPr>
          <p:cNvPr id="7" name="Rectangle 6">
            <a:extLst>
              <a:ext uri="{FF2B5EF4-FFF2-40B4-BE49-F238E27FC236}">
                <a16:creationId xmlns:a16="http://schemas.microsoft.com/office/drawing/2014/main" id="{66D29611-CB03-480E-B4CB-E809BC1E1993}"/>
              </a:ext>
            </a:extLst>
          </p:cNvPr>
          <p:cNvSpPr/>
          <p:nvPr/>
        </p:nvSpPr>
        <p:spPr>
          <a:xfrm>
            <a:off x="2120265" y="2775718"/>
            <a:ext cx="5256584" cy="339675"/>
          </a:xfrm>
          <a:prstGeom prst="rect">
            <a:avLst/>
          </a:prstGeom>
          <a:solidFill>
            <a:schemeClr val="accent5">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A4953D3-0526-4E68-8A3D-F5CF8E219FEB}"/>
              </a:ext>
            </a:extLst>
          </p:cNvPr>
          <p:cNvSpPr/>
          <p:nvPr/>
        </p:nvSpPr>
        <p:spPr>
          <a:xfrm>
            <a:off x="2120265" y="2775718"/>
            <a:ext cx="5256584" cy="339675"/>
          </a:xfrm>
          <a:prstGeom prst="rect">
            <a:avLst/>
          </a:prstGeom>
          <a:solidFill>
            <a:schemeClr val="accent5">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891E2D4-AD73-4B27-9262-2F96A6CD9BAD}"/>
              </a:ext>
            </a:extLst>
          </p:cNvPr>
          <p:cNvSpPr txBox="1"/>
          <p:nvPr/>
        </p:nvSpPr>
        <p:spPr>
          <a:xfrm>
            <a:off x="3666530" y="3145155"/>
            <a:ext cx="2164054" cy="646331"/>
          </a:xfrm>
          <a:prstGeom prst="rect">
            <a:avLst/>
          </a:prstGeom>
          <a:noFill/>
        </p:spPr>
        <p:txBody>
          <a:bodyPr wrap="none" rtlCol="0">
            <a:sp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HẾT GIỜ</a:t>
            </a:r>
          </a:p>
        </p:txBody>
      </p:sp>
      <p:sp>
        <p:nvSpPr>
          <p:cNvPr id="10" name="TextBox 9">
            <a:extLst>
              <a:ext uri="{FF2B5EF4-FFF2-40B4-BE49-F238E27FC236}">
                <a16:creationId xmlns:a16="http://schemas.microsoft.com/office/drawing/2014/main" id="{957CF60E-769D-40BF-AC82-1FAFAA55C64C}"/>
              </a:ext>
            </a:extLst>
          </p:cNvPr>
          <p:cNvSpPr txBox="1"/>
          <p:nvPr/>
        </p:nvSpPr>
        <p:spPr>
          <a:xfrm>
            <a:off x="3628058" y="3159051"/>
            <a:ext cx="2240998" cy="646331"/>
          </a:xfrm>
          <a:prstGeom prst="rect">
            <a:avLst/>
          </a:prstGeom>
          <a:noFill/>
        </p:spPr>
        <p:txBody>
          <a:bodyPr wrap="none" rtlCol="0">
            <a:sp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BẮT ĐẦU</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xit" presetSubtype="8" fill="hold" grpId="0" nodeType="withEffect">
                                  <p:stCondLst>
                                    <p:cond delay="0"/>
                                  </p:stCondLst>
                                  <p:childTnLst>
                                    <p:animEffect transition="out" filter="wipe(left)">
                                      <p:cBhvr>
                                        <p:cTn id="12" dur="59000"/>
                                        <p:tgtEl>
                                          <p:spTgt spid="8"/>
                                        </p:tgtEl>
                                      </p:cBhvr>
                                    </p:animEffect>
                                    <p:set>
                                      <p:cBhvr>
                                        <p:cTn id="13" dur="1" fill="hold">
                                          <p:stCondLst>
                                            <p:cond delay="58999"/>
                                          </p:stCondLst>
                                        </p:cTn>
                                        <p:tgtEl>
                                          <p:spTgt spid="8"/>
                                        </p:tgtEl>
                                        <p:attrNameLst>
                                          <p:attrName>style.visibility</p:attrName>
                                        </p:attrNameLst>
                                      </p:cBhvr>
                                      <p:to>
                                        <p:strVal val="hidden"/>
                                      </p:to>
                                    </p:set>
                                  </p:childTnLst>
                                </p:cTn>
                              </p:par>
                            </p:childTnLst>
                          </p:cTn>
                        </p:par>
                        <p:par>
                          <p:cTn id="14" fill="hold">
                            <p:stCondLst>
                              <p:cond delay="59000"/>
                            </p:stCondLst>
                            <p:childTnLst>
                              <p:par>
                                <p:cTn id="15" presetID="10" presetClass="exit" presetSubtype="0" fill="hold" grpId="0" nodeType="after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2230" y="163195"/>
            <a:ext cx="3939540" cy="1292860"/>
          </a:xfrm>
          <a:prstGeom prst="rect">
            <a:avLst/>
          </a:prstGeom>
        </p:spPr>
      </p:pic>
      <p:sp>
        <p:nvSpPr>
          <p:cNvPr id="30" name="Rectangle 2"/>
          <p:cNvSpPr txBox="1">
            <a:spLocks noChangeArrowheads="1"/>
          </p:cNvSpPr>
          <p:nvPr/>
        </p:nvSpPr>
        <p:spPr>
          <a:xfrm>
            <a:off x="2926715" y="454025"/>
            <a:ext cx="329120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Những từ ngữ </a:t>
            </a:r>
          </a:p>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thể hiện sự so sánh</a:t>
            </a:r>
          </a:p>
        </p:txBody>
      </p:sp>
      <p:sp>
        <p:nvSpPr>
          <p:cNvPr id="13" name="Text Box 12"/>
          <p:cNvSpPr txBox="1"/>
          <p:nvPr/>
        </p:nvSpPr>
        <p:spPr>
          <a:xfrm>
            <a:off x="2132965" y="2178050"/>
            <a:ext cx="5479415" cy="460375"/>
          </a:xfrm>
          <a:prstGeom prst="rect">
            <a:avLst/>
          </a:prstGeom>
          <a:noFill/>
        </p:spPr>
        <p:txBody>
          <a:bodyPr wrap="square" rtlCol="0" anchor="t">
            <a:spAutoFit/>
          </a:bodyPr>
          <a:lstStyle/>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xanh như mặt nước mệt mỏi trong ao</a:t>
            </a:r>
          </a:p>
        </p:txBody>
      </p:sp>
      <p:sp>
        <p:nvSpPr>
          <p:cNvPr id="14"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2140" y="146050"/>
            <a:ext cx="5379720" cy="1420495"/>
          </a:xfrm>
          <a:prstGeom prst="rect">
            <a:avLst/>
          </a:prstGeom>
        </p:spPr>
      </p:pic>
      <p:sp>
        <p:nvSpPr>
          <p:cNvPr id="8" name="Rectangle 2"/>
          <p:cNvSpPr txBox="1">
            <a:spLocks noChangeArrowheads="1"/>
          </p:cNvSpPr>
          <p:nvPr/>
        </p:nvSpPr>
        <p:spPr>
          <a:xfrm>
            <a:off x="2602230" y="475615"/>
            <a:ext cx="394017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Những từ ngữ </a:t>
            </a:r>
          </a:p>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thể hiện sự nhân hóa</a:t>
            </a:r>
          </a:p>
        </p:txBody>
      </p:sp>
      <p:sp>
        <p:nvSpPr>
          <p:cNvPr id="100" name="Text Box 99"/>
          <p:cNvSpPr txBox="1"/>
          <p:nvPr/>
        </p:nvSpPr>
        <p:spPr>
          <a:xfrm>
            <a:off x="466725" y="1566545"/>
            <a:ext cx="7611110" cy="2676525"/>
          </a:xfrm>
          <a:prstGeom prst="rect">
            <a:avLst/>
          </a:prstGeom>
          <a:noFill/>
          <a:ln w="9525">
            <a:noFill/>
          </a:ln>
        </p:spPr>
        <p:txBody>
          <a:bodyPr wrap="square">
            <a:spAutoFit/>
          </a:bodyPr>
          <a:lstStyle/>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được rửa mặt sau cơn mưa</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dịu dàng</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buồn bã</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trầm ngâm nhớ tiếng hót của bầy chim sơn ca</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ghé sát mặt đất</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cúi xuống lắng nghe để tìm xem chim én đang ở trong bụi  cây hay ở nơi nào</a:t>
            </a:r>
          </a:p>
        </p:txBody>
      </p:sp>
      <p:sp>
        <p:nvSpPr>
          <p:cNvPr id="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0">
                                            <p:txEl>
                                              <p:pRg st="1" end="1"/>
                                            </p:txEl>
                                          </p:spTgt>
                                        </p:tgtEl>
                                        <p:attrNameLst>
                                          <p:attrName>style.visibility</p:attrName>
                                        </p:attrNameLst>
                                      </p:cBhvr>
                                      <p:to>
                                        <p:strVal val="visible"/>
                                      </p:to>
                                    </p:set>
                                    <p:anim calcmode="lin" valueType="num">
                                      <p:cBhvr>
                                        <p:cTn id="13" dur="1000" fill="hold"/>
                                        <p:tgtEl>
                                          <p:spTgt spid="100">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100">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00">
                                            <p:txEl>
                                              <p:pRg st="1" end="1"/>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00">
                                            <p:txEl>
                                              <p:pRg st="2" end="2"/>
                                            </p:txEl>
                                          </p:spTgt>
                                        </p:tgtEl>
                                        <p:attrNameLst>
                                          <p:attrName>style.visibility</p:attrName>
                                        </p:attrNameLst>
                                      </p:cBhvr>
                                      <p:to>
                                        <p:strVal val="visible"/>
                                      </p:to>
                                    </p:set>
                                    <p:anim calcmode="lin" valueType="num">
                                      <p:cBhvr>
                                        <p:cTn id="19" dur="1000" fill="hold"/>
                                        <p:tgtEl>
                                          <p:spTgt spid="100">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00">
                                            <p:txEl>
                                              <p:pRg st="2" end="2"/>
                                            </p:txEl>
                                          </p:spTgt>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0">
                                            <p:txEl>
                                              <p:pRg st="3" end="3"/>
                                            </p:txEl>
                                          </p:spTgt>
                                        </p:tgtEl>
                                        <p:attrNameLst>
                                          <p:attrName>style.visibility</p:attrName>
                                        </p:attrNameLst>
                                      </p:cBhvr>
                                      <p:to>
                                        <p:strVal val="visible"/>
                                      </p:to>
                                    </p:set>
                                    <p:anim calcmode="lin" valueType="num">
                                      <p:cBhvr>
                                        <p:cTn id="25" dur="1000" fill="hold"/>
                                        <p:tgtEl>
                                          <p:spTgt spid="100">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100">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100">
                                            <p:txEl>
                                              <p:pRg st="3" end="3"/>
                                            </p:txEl>
                                          </p:spTgt>
                                        </p:tgtEl>
                                      </p:cBhvr>
                                    </p:animEffect>
                                  </p:child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100">
                                            <p:txEl>
                                              <p:pRg st="4" end="4"/>
                                            </p:txEl>
                                          </p:spTgt>
                                        </p:tgtEl>
                                        <p:attrNameLst>
                                          <p:attrName>style.visibility</p:attrName>
                                        </p:attrNameLst>
                                      </p:cBhvr>
                                      <p:to>
                                        <p:strVal val="visible"/>
                                      </p:to>
                                    </p:set>
                                    <p:anim calcmode="lin" valueType="num">
                                      <p:cBhvr>
                                        <p:cTn id="31" dur="1000" fill="hold"/>
                                        <p:tgtEl>
                                          <p:spTgt spid="100">
                                            <p:txEl>
                                              <p:pRg st="4" end="4"/>
                                            </p:txEl>
                                          </p:spTgt>
                                        </p:tgtEl>
                                        <p:attrNameLst>
                                          <p:attrName>ppt_w</p:attrName>
                                        </p:attrNameLst>
                                      </p:cBhvr>
                                      <p:tavLst>
                                        <p:tav tm="0">
                                          <p:val>
                                            <p:strVal val="#ppt_w+.3"/>
                                          </p:val>
                                        </p:tav>
                                        <p:tav tm="100000">
                                          <p:val>
                                            <p:strVal val="#ppt_w"/>
                                          </p:val>
                                        </p:tav>
                                      </p:tavLst>
                                    </p:anim>
                                    <p:anim calcmode="lin" valueType="num">
                                      <p:cBhvr>
                                        <p:cTn id="32" dur="1000" fill="hold"/>
                                        <p:tgtEl>
                                          <p:spTgt spid="100">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100">
                                            <p:txEl>
                                              <p:pRg st="4" end="4"/>
                                            </p:txEl>
                                          </p:spTgt>
                                        </p:tgtEl>
                                      </p:cBhvr>
                                    </p:animEffect>
                                  </p:childTnLst>
                                </p:cTn>
                              </p:par>
                            </p:childTnLst>
                          </p:cTn>
                        </p:par>
                        <p:par>
                          <p:cTn id="34" fill="hold">
                            <p:stCondLst>
                              <p:cond delay="5000"/>
                            </p:stCondLst>
                            <p:childTnLst>
                              <p:par>
                                <p:cTn id="35" presetID="50" presetClass="entr" presetSubtype="0" decel="100000" fill="hold" nodeType="afterEffect">
                                  <p:stCondLst>
                                    <p:cond delay="0"/>
                                  </p:stCondLst>
                                  <p:childTnLst>
                                    <p:set>
                                      <p:cBhvr>
                                        <p:cTn id="36" dur="1" fill="hold">
                                          <p:stCondLst>
                                            <p:cond delay="0"/>
                                          </p:stCondLst>
                                        </p:cTn>
                                        <p:tgtEl>
                                          <p:spTgt spid="100">
                                            <p:txEl>
                                              <p:pRg st="5" end="5"/>
                                            </p:txEl>
                                          </p:spTgt>
                                        </p:tgtEl>
                                        <p:attrNameLst>
                                          <p:attrName>style.visibility</p:attrName>
                                        </p:attrNameLst>
                                      </p:cBhvr>
                                      <p:to>
                                        <p:strVal val="visible"/>
                                      </p:to>
                                    </p:set>
                                    <p:anim calcmode="lin" valueType="num">
                                      <p:cBhvr>
                                        <p:cTn id="37" dur="1000" fill="hold"/>
                                        <p:tgtEl>
                                          <p:spTgt spid="100">
                                            <p:txEl>
                                              <p:pRg st="5" end="5"/>
                                            </p:txEl>
                                          </p:spTgt>
                                        </p:tgtEl>
                                        <p:attrNameLst>
                                          <p:attrName>ppt_w</p:attrName>
                                        </p:attrNameLst>
                                      </p:cBhvr>
                                      <p:tavLst>
                                        <p:tav tm="0">
                                          <p:val>
                                            <p:strVal val="#ppt_w+.3"/>
                                          </p:val>
                                        </p:tav>
                                        <p:tav tm="100000">
                                          <p:val>
                                            <p:strVal val="#ppt_w"/>
                                          </p:val>
                                        </p:tav>
                                      </p:tavLst>
                                    </p:anim>
                                    <p:anim calcmode="lin" valueType="num">
                                      <p:cBhvr>
                                        <p:cTn id="38" dur="1000" fill="hold"/>
                                        <p:tgtEl>
                                          <p:spTgt spid="100">
                                            <p:txEl>
                                              <p:pRg st="5" end="5"/>
                                            </p:txEl>
                                          </p:spTgt>
                                        </p:tgtEl>
                                        <p:attrNameLst>
                                          <p:attrName>ppt_h</p:attrName>
                                        </p:attrNameLst>
                                      </p:cBhvr>
                                      <p:tavLst>
                                        <p:tav tm="0">
                                          <p:val>
                                            <p:strVal val="#ppt_h"/>
                                          </p:val>
                                        </p:tav>
                                        <p:tav tm="100000">
                                          <p:val>
                                            <p:strVal val="#ppt_h"/>
                                          </p:val>
                                        </p:tav>
                                      </p:tavLst>
                                    </p:anim>
                                    <p:animEffect transition="in" filter="fade">
                                      <p:cBhvr>
                                        <p:cTn id="39" dur="1000"/>
                                        <p:tgtEl>
                                          <p:spTgt spid="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2230" y="163195"/>
            <a:ext cx="3939540" cy="1292860"/>
          </a:xfrm>
          <a:prstGeom prst="rect">
            <a:avLst/>
          </a:prstGeom>
        </p:spPr>
      </p:pic>
      <p:sp>
        <p:nvSpPr>
          <p:cNvPr id="30" name="Rectangle 2"/>
          <p:cNvSpPr txBox="1">
            <a:spLocks noChangeArrowheads="1"/>
          </p:cNvSpPr>
          <p:nvPr/>
        </p:nvSpPr>
        <p:spPr>
          <a:xfrm>
            <a:off x="2926715" y="454025"/>
            <a:ext cx="329120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Từ ngữ khác</a:t>
            </a:r>
          </a:p>
        </p:txBody>
      </p:sp>
      <p:sp>
        <p:nvSpPr>
          <p:cNvPr id="13" name="Text Box 12"/>
          <p:cNvSpPr txBox="1"/>
          <p:nvPr/>
        </p:nvSpPr>
        <p:spPr>
          <a:xfrm>
            <a:off x="2132965" y="1892300"/>
            <a:ext cx="5479415" cy="1568450"/>
          </a:xfrm>
          <a:prstGeom prst="rect">
            <a:avLst/>
          </a:prstGeom>
          <a:noFill/>
        </p:spPr>
        <p:txBody>
          <a:bodyPr wrap="square" rtlCol="0" anchor="t">
            <a:spAutoFit/>
          </a:bodyPr>
          <a:lstStyle/>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rất nóng và cháy lên những tia sáng của ngọn lửa</a:t>
            </a:r>
          </a:p>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xanh biếc</a:t>
            </a:r>
          </a:p>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cao hơn</a:t>
            </a:r>
          </a:p>
        </p:txBody>
      </p:sp>
      <p:sp>
        <p:nvSpPr>
          <p:cNvPr id="2"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1000" fill="hold"/>
                                        <p:tgtEl>
                                          <p:spTgt spid="13">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3">
                                            <p:txEl>
                                              <p:pRg st="1" end="1"/>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p:cTn id="19" dur="1000" fill="hold"/>
                                        <p:tgtEl>
                                          <p:spTgt spid="13">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Grp="1" noChangeAspect="1"/>
          </p:cNvPicPr>
          <p:nvPr>
            <p:ph sz="half" idx="2"/>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76825" y="1579245"/>
            <a:ext cx="3327400" cy="21266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1365" y="95885"/>
            <a:ext cx="3129915" cy="2656840"/>
          </a:xfrm>
          <a:prstGeom prst="rect">
            <a:avLst/>
          </a:prstGeom>
        </p:spPr>
      </p:pic>
      <p:sp>
        <p:nvSpPr>
          <p:cNvPr id="100" name="Text Box 99"/>
          <p:cNvSpPr txBox="1"/>
          <p:nvPr/>
        </p:nvSpPr>
        <p:spPr>
          <a:xfrm>
            <a:off x="2447925" y="565785"/>
            <a:ext cx="2514600" cy="1568450"/>
          </a:xfrm>
          <a:prstGeom prst="rect">
            <a:avLst/>
          </a:prstGeom>
          <a:noFill/>
          <a:ln w="9525">
            <a:noFill/>
          </a:ln>
        </p:spPr>
        <p:txBody>
          <a:bodyPr wrap="square">
            <a:spAutoFit/>
            <a:scene3d>
              <a:camera prst="orthographicFront"/>
              <a:lightRig rig="threePt" dir="t"/>
            </a:scene3d>
          </a:bodyPr>
          <a:lstStyle/>
          <a:p>
            <a:pPr indent="0"/>
            <a:r>
              <a:rPr lang="en-US" sz="2400" b="0">
                <a:ln/>
                <a:solidFill>
                  <a:schemeClr val="tx1"/>
                </a:solidFill>
                <a:effectLst>
                  <a:outerShdw blurRad="38100" dist="19050" dir="2700000" algn="tl" rotWithShape="0">
                    <a:schemeClr val="dk1">
                      <a:alpha val="40000"/>
                    </a:schemeClr>
                  </a:outerShdw>
                </a:effectLst>
                <a:latin typeface="Times New Roman" panose="02020603050405020304" charset="0"/>
              </a:rPr>
              <a:t>Em có nhận xét gì về cách dùng từ ngữ miêu tả trong bài của tác giả ?</a:t>
            </a:r>
            <a:endParaRPr lang="en-US" altLang="en-US" sz="2400" b="0">
              <a:ln/>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
        <p:nvSpPr>
          <p:cNvPr id="5" name="Text Box 4"/>
          <p:cNvSpPr txBox="1"/>
          <p:nvPr/>
        </p:nvSpPr>
        <p:spPr>
          <a:xfrm>
            <a:off x="5894705" y="2165985"/>
            <a:ext cx="1838960" cy="953135"/>
          </a:xfrm>
          <a:prstGeom prst="rect">
            <a:avLst/>
          </a:prstGeom>
          <a:noFill/>
          <a:ln w="9525">
            <a:noFill/>
          </a:ln>
        </p:spPr>
        <p:txBody>
          <a:bodyPr wrap="square">
            <a:spAutoFit/>
          </a:bodyPr>
          <a:lstStyle/>
          <a:p>
            <a:pPr indent="0" algn="ctr"/>
            <a:r>
              <a:rPr lang="en-US" sz="2800" b="1">
                <a:solidFill>
                  <a:schemeClr val="bg1"/>
                </a:solidFill>
                <a:latin typeface="Times New Roman" panose="02020603050405020304" charset="0"/>
              </a:rPr>
              <a:t>Gợi tả, </a:t>
            </a:r>
          </a:p>
          <a:p>
            <a:pPr indent="0" algn="ctr"/>
            <a:r>
              <a:rPr lang="en-US" sz="2800" b="1">
                <a:solidFill>
                  <a:schemeClr val="bg1"/>
                </a:solidFill>
                <a:latin typeface="Times New Roman" panose="02020603050405020304" charset="0"/>
              </a:rPr>
              <a:t>gợi cảm</a:t>
            </a:r>
            <a:r>
              <a:rPr lang="en-GB" altLang="en-US" sz="2800" b="1">
                <a:solidFill>
                  <a:schemeClr val="bg1"/>
                </a:solidFill>
                <a:latin typeface="Times New Roman" panose="02020603050405020304" charset="0"/>
              </a:rPr>
              <a:t> </a:t>
            </a:r>
          </a:p>
        </p:txBody>
      </p:sp>
      <p:pic>
        <p:nvPicPr>
          <p:cNvPr id="6" name="Picture 2"/>
          <p:cNvPicPr>
            <a:picLocks noGrp="1" noChangeAspect="1"/>
          </p:cNvPicPr>
          <p:nvPr>
            <p:ph sz="half"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1785" y="1311910"/>
            <a:ext cx="1718945" cy="3604895"/>
          </a:xfrm>
          <a:prstGeom prst="rect">
            <a:avLst/>
          </a:prstGeom>
        </p:spPr>
      </p:pic>
      <p:sp>
        <p:nvSpPr>
          <p:cNvPr id="14"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83535" y="1623060"/>
            <a:ext cx="3590925" cy="1998345"/>
          </a:xfrm>
          <a:prstGeom prst="rect">
            <a:avLst/>
          </a:prstGeom>
        </p:spPr>
      </p:pic>
      <p:sp>
        <p:nvSpPr>
          <p:cNvPr id="100" name="Text Box 99"/>
          <p:cNvSpPr txBox="1"/>
          <p:nvPr/>
        </p:nvSpPr>
        <p:spPr>
          <a:xfrm>
            <a:off x="3549015" y="1771015"/>
            <a:ext cx="2491740" cy="1198880"/>
          </a:xfrm>
          <a:prstGeom prst="rect">
            <a:avLst/>
          </a:prstGeom>
          <a:noFill/>
          <a:ln w="9525">
            <a:noFill/>
          </a:ln>
        </p:spPr>
        <p:txBody>
          <a:bodyPr wrap="square">
            <a:spAutoFit/>
          </a:bodyPr>
          <a:lstStyle/>
          <a:p>
            <a:pPr indent="0" algn="ctr"/>
            <a:endPar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endParaRPr>
          </a:p>
          <a:p>
            <a:pPr indent="0" algn="ctr"/>
            <a:r>
              <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rPr>
              <a:t>Từ tượng hình</a:t>
            </a:r>
          </a:p>
          <a:p>
            <a:pPr indent="0" algn="ctr"/>
            <a:endPar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endParaRPr>
          </a:p>
        </p:txBody>
      </p:sp>
      <p:sp>
        <p:nvSpPr>
          <p:cNvPr id="5" name="Text Box 4"/>
          <p:cNvSpPr txBox="1"/>
          <p:nvPr/>
        </p:nvSpPr>
        <p:spPr>
          <a:xfrm>
            <a:off x="2566035" y="482600"/>
            <a:ext cx="3588385" cy="1014730"/>
          </a:xfrm>
          <a:prstGeom prst="rect">
            <a:avLst/>
          </a:prstGeom>
          <a:noFill/>
        </p:spPr>
        <p:txBody>
          <a:bodyPr wrap="none" rtlCol="0" anchor="t">
            <a:spAutoFit/>
          </a:bodyPr>
          <a:lstStyle/>
          <a:p>
            <a:pPr indent="0"/>
            <a:r>
              <a:rPr lang="en-GB" altLang="en-US" sz="6000" b="1">
                <a:solidFill>
                  <a:srgbClr val="00B050"/>
                </a:solidFill>
                <a:latin typeface="SVN-Shintia Script" panose="02000804000000020003" charset="0"/>
                <a:cs typeface="SVN-Shintia Script" panose="02000804000000020003" charset="0"/>
                <a:sym typeface="+mn-ea"/>
              </a:rPr>
              <a:t>Mẹo làm bài</a:t>
            </a:r>
          </a:p>
        </p:txBody>
      </p:sp>
      <p:pic>
        <p:nvPicPr>
          <p:cNvPr id="6" name="Picture 6"/>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33730" y="477520"/>
            <a:ext cx="1931670" cy="4377690"/>
          </a:xfrm>
          <a:prstGeom prst="rect">
            <a:avLst/>
          </a:prstGeom>
        </p:spPr>
      </p:pic>
      <p:sp>
        <p:nvSpPr>
          <p:cNvPr id="12" name="Text Box 11"/>
          <p:cNvSpPr txBox="1"/>
          <p:nvPr/>
        </p:nvSpPr>
        <p:spPr>
          <a:xfrm>
            <a:off x="3549015" y="2673985"/>
            <a:ext cx="2259330" cy="460375"/>
          </a:xfrm>
          <a:prstGeom prst="rect">
            <a:avLst/>
          </a:prstGeom>
          <a:noFill/>
        </p:spPr>
        <p:txBody>
          <a:bodyPr wrap="none" rtlCol="0" anchor="t">
            <a:spAutoFit/>
          </a:bodyPr>
          <a:lstStyle/>
          <a:p>
            <a:pPr algn="ctr"/>
            <a:r>
              <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sym typeface="+mn-ea"/>
              </a:rPr>
              <a:t>Từ tượng thanh</a:t>
            </a:r>
          </a:p>
        </p:txBody>
      </p:sp>
      <p:sp>
        <p:nvSpPr>
          <p:cNvPr id="21"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heckerboard(across)">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6"/>
          <p:cNvSpPr/>
          <p:nvPr/>
        </p:nvSpPr>
        <p:spPr>
          <a:xfrm>
            <a:off x="5986145" y="782955"/>
            <a:ext cx="1348105" cy="1355725"/>
          </a:xfrm>
          <a:prstGeom prst="ellipse">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5" name="Oval 17"/>
          <p:cNvSpPr/>
          <p:nvPr/>
        </p:nvSpPr>
        <p:spPr>
          <a:xfrm>
            <a:off x="5638800" y="445770"/>
            <a:ext cx="1945005" cy="1956435"/>
          </a:xfrm>
          <a:prstGeom prst="ellipse">
            <a:avLst/>
          </a:prstGeom>
          <a:noFill/>
          <a:ln w="50800">
            <a:solidFill>
              <a:srgbClr val="FF5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6" name="PA_椭圆 18"/>
          <p:cNvSpPr/>
          <p:nvPr>
            <p:custDataLst>
              <p:tags r:id="rId1"/>
            </p:custDataLst>
          </p:nvPr>
        </p:nvSpPr>
        <p:spPr>
          <a:xfrm>
            <a:off x="6508115" y="276225"/>
            <a:ext cx="342265" cy="34417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8" name="Oval 4"/>
          <p:cNvSpPr/>
          <p:nvPr/>
        </p:nvSpPr>
        <p:spPr>
          <a:xfrm>
            <a:off x="1450975" y="808355"/>
            <a:ext cx="1348105" cy="1355725"/>
          </a:xfrm>
          <a:prstGeom prst="ellipse">
            <a:avLst/>
          </a:prstGeom>
          <a:noFill/>
          <a:ln w="508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9" name="Oval 5"/>
          <p:cNvSpPr/>
          <p:nvPr/>
        </p:nvSpPr>
        <p:spPr>
          <a:xfrm>
            <a:off x="1152525" y="445770"/>
            <a:ext cx="1945005" cy="1956435"/>
          </a:xfrm>
          <a:prstGeom prst="ellipse">
            <a:avLst/>
          </a:prstGeom>
          <a:noFill/>
          <a:ln w="50800">
            <a:solidFill>
              <a:srgbClr val="FF8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0" name="PA_椭圆 6"/>
          <p:cNvSpPr/>
          <p:nvPr>
            <p:custDataLst>
              <p:tags r:id="rId2"/>
            </p:custDataLst>
          </p:nvPr>
        </p:nvSpPr>
        <p:spPr>
          <a:xfrm>
            <a:off x="1953895" y="276225"/>
            <a:ext cx="342265" cy="34417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2" name="Oval 1"/>
          <p:cNvSpPr/>
          <p:nvPr/>
        </p:nvSpPr>
        <p:spPr>
          <a:xfrm>
            <a:off x="1468120" y="831850"/>
            <a:ext cx="1313815" cy="130873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3" name="Oval 10"/>
          <p:cNvSpPr/>
          <p:nvPr/>
        </p:nvSpPr>
        <p:spPr>
          <a:xfrm>
            <a:off x="3636645" y="784860"/>
            <a:ext cx="1348105" cy="1355725"/>
          </a:xfrm>
          <a:prstGeom prst="ellipse">
            <a:avLst/>
          </a:prstGeom>
          <a:noFill/>
          <a:ln w="508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4" name="Oval 11"/>
          <p:cNvSpPr/>
          <p:nvPr/>
        </p:nvSpPr>
        <p:spPr>
          <a:xfrm>
            <a:off x="3396615" y="445770"/>
            <a:ext cx="1945005" cy="1956435"/>
          </a:xfrm>
          <a:prstGeom prst="ellipse">
            <a:avLst/>
          </a:prstGeom>
          <a:noFill/>
          <a:ln w="50800">
            <a:solidFill>
              <a:srgbClr val="FFA7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5" name="PA_椭圆 12"/>
          <p:cNvSpPr/>
          <p:nvPr>
            <p:custDataLst>
              <p:tags r:id="rId3"/>
            </p:custDataLst>
          </p:nvPr>
        </p:nvSpPr>
        <p:spPr>
          <a:xfrm>
            <a:off x="4196715" y="276225"/>
            <a:ext cx="342265" cy="34417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7" name="Oval 2"/>
          <p:cNvSpPr/>
          <p:nvPr/>
        </p:nvSpPr>
        <p:spPr>
          <a:xfrm>
            <a:off x="3660775" y="808355"/>
            <a:ext cx="1313815" cy="130873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8" name="Oval 3"/>
          <p:cNvSpPr/>
          <p:nvPr/>
        </p:nvSpPr>
        <p:spPr>
          <a:xfrm>
            <a:off x="6018530" y="808355"/>
            <a:ext cx="1313815" cy="1308735"/>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rgbClr val="FF0000"/>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1" name="Rectangle: Rounded Corners 8"/>
          <p:cNvSpPr/>
          <p:nvPr/>
        </p:nvSpPr>
        <p:spPr>
          <a:xfrm>
            <a:off x="1234440" y="2252345"/>
            <a:ext cx="6350000" cy="1517015"/>
          </a:xfrm>
          <a:prstGeom prst="roundRect">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 mẩu chuyện trên, các em thấy </a:t>
            </a:r>
          </a:p>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 trường thiên nhiên</a:t>
            </a:r>
          </a:p>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của đất nước chúng ta như thế nào ? </a:t>
            </a:r>
          </a:p>
        </p:txBody>
      </p:sp>
      <p:sp>
        <p:nvSpPr>
          <p:cNvPr id="2"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49" presetClass="entr" presetSubtype="0" decel="10000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style.rotation</p:attrName>
                                        </p:attrNameLst>
                                      </p:cBhvr>
                                      <p:tavLst>
                                        <p:tav tm="0">
                                          <p:val>
                                            <p:fltVal val="360"/>
                                          </p:val>
                                        </p:tav>
                                        <p:tav tm="100000">
                                          <p:val>
                                            <p:fltVal val="0"/>
                                          </p:val>
                                        </p:tav>
                                      </p:tavLst>
                                    </p:anim>
                                    <p:animEffect transition="in" filter="fade">
                                      <p:cBhvr>
                                        <p:cTn id="26" dur="500"/>
                                        <p:tgtEl>
                                          <p:spTgt spid="17"/>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360"/>
                                          </p:val>
                                        </p:tav>
                                        <p:tav tm="100000">
                                          <p:val>
                                            <p:fltVal val="0"/>
                                          </p:val>
                                        </p:tav>
                                      </p:tavLst>
                                    </p:anim>
                                    <p:animEffect transition="in" filter="fade">
                                      <p:cBhvr>
                                        <p:cTn id="38" dur="500"/>
                                        <p:tgtEl>
                                          <p:spTgt spid="1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par>
                          <p:cTn id="55" fill="hold">
                            <p:stCondLst>
                              <p:cond delay="1500"/>
                            </p:stCondLst>
                            <p:childTnLst>
                              <p:par>
                                <p:cTn id="56" presetID="0" presetClass="entr" presetSubtype="0" fill="hold" grpId="0" nodeType="afterEffect">
                                  <p:stCondLst>
                                    <p:cond delay="0"/>
                                  </p:stCondLst>
                                  <p:childTnLst>
                                    <p:animMotion origin="layout" path="M 5E-6 -3.82716E-6 C 0.03212 0.05926 0.03126 0.15402 -0.00208 0.21111 C -0.03542 0.26852 -0.08855 0.26667 -0.12084 0.2071 C -0.15296 0.14784 -0.15209 0.05371 -0.11875 -0.00339 C -0.08542 -0.0608 -0.0323 -0.05926 5E-6 -3.82716E-6 L -0.00017 -0.0003 L 5E-6 -3.82716E-6 Z " pathEditMode="relative" rAng="8160000" ptsTypes="AAAAAAA">
                                      <p:cBhvr>
                                        <p:cTn id="57" dur="750" fill="hold">
                                          <p:stCondLst>
                                            <p:cond delay="0"/>
                                          </p:stCondLst>
                                        </p:cTn>
                                        <p:tgtEl>
                                          <p:spTgt spid="10"/>
                                        </p:tgtEl>
                                        <p:attrNameLst>
                                          <p:attrName>ppt_x</p:attrName>
                                          <p:attrName>ppt_y</p:attrName>
                                        </p:attrNameLst>
                                      </p:cBhvr>
                                      <p:rCtr x="-6024" y="10370"/>
                                    </p:animMotion>
                                  </p:childTnLst>
                                </p:cTn>
                              </p:par>
                              <p:par>
                                <p:cTn id="58" presetID="53" presetClass="entr" presetSubtype="16" fill="hold" grpId="1"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Effect transition="in" filter="fade">
                                      <p:cBhvr>
                                        <p:cTn id="67" dur="500"/>
                                        <p:tgtEl>
                                          <p:spTgt spid="15"/>
                                        </p:tgtEl>
                                      </p:cBhvr>
                                    </p:animEffect>
                                  </p:childTnLst>
                                </p:cTn>
                              </p:par>
                              <p:par>
                                <p:cTn id="68" presetID="0" presetClass="entr" presetSubtype="0" fill="hold" grpId="1" nodeType="withEffect">
                                  <p:stCondLst>
                                    <p:cond delay="0"/>
                                  </p:stCondLst>
                                  <p:childTnLst>
                                    <p:animMotion origin="layout" path="M 1.38889E-6 -1.23457E-7 C 0.03455 0.05525 0.03733 0.15 0.00625 0.21111 C -0.02465 0.27222 -0.07778 0.27716 -0.11233 0.22191 C -0.1467 0.16667 -0.14948 0.07253 -0.1184 0.01142 C -0.0875 -0.05 -0.03438 -0.05494 1.38889E-6 -1.23457E-7 L 1.38889E-6 -1.23457E-7 L 1.38889E-6 -1.23457E-7 Z " pathEditMode="relative" rAng="7920000" ptsTypes="AAAAAAA">
                                      <p:cBhvr>
                                        <p:cTn id="69" dur="750" fill="hold">
                                          <p:stCondLst>
                                            <p:cond delay="0"/>
                                          </p:stCondLst>
                                        </p:cTn>
                                        <p:tgtEl>
                                          <p:spTgt spid="15"/>
                                        </p:tgtEl>
                                        <p:attrNameLst>
                                          <p:attrName>ppt_x</p:attrName>
                                          <p:attrName>ppt_y</p:attrName>
                                        </p:attrNameLst>
                                      </p:cBhvr>
                                      <p:rCtr x="-5590" y="11111"/>
                                    </p:animMotion>
                                  </p:childTnLst>
                                </p:cTn>
                              </p:par>
                              <p:par>
                                <p:cTn id="70" presetID="53" presetClass="entr" presetSubtype="16"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par>
                                <p:cTn id="75" presetID="0" presetClass="entr" presetSubtype="0" fill="hold" grpId="1" nodeType="withEffect">
                                  <p:stCondLst>
                                    <p:cond delay="0"/>
                                  </p:stCondLst>
                                  <p:childTnLst>
                                    <p:animMotion origin="layout" path="M 3.33333E-6 4.93827E-6 C 0.03541 0.05308 0.0401 0.14753 0.01024 0.21049 C -0.01945 0.27376 -0.0724 0.28179 -0.10799 0.2287 C -0.14341 0.17561 -0.14809 0.08179 -0.11823 0.01882 C -0.08854 -0.04445 -0.03559 -0.05278 3.33333E-6 4.93827E-6 L -0.00018 4.93827E-6 L 3.33333E-6 4.93827E-6 Z " pathEditMode="relative" rAng="7800000" ptsTypes="AAAAAAA">
                                      <p:cBhvr>
                                        <p:cTn id="76" dur="750" fill="hold">
                                          <p:stCondLst>
                                            <p:cond delay="0"/>
                                          </p:stCondLst>
                                        </p:cTn>
                                        <p:tgtEl>
                                          <p:spTgt spid="6"/>
                                        </p:tgtEl>
                                        <p:attrNameLst>
                                          <p:attrName>ppt_x</p:attrName>
                                          <p:attrName>ppt_y</p:attrName>
                                        </p:attrNameLst>
                                      </p:cBhvr>
                                      <p:rCtr x="-5382" y="11451"/>
                                    </p:animMotion>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p:tgtEl>
                                          <p:spTgt spid="11"/>
                                        </p:tgtEl>
                                        <p:attrNameLst>
                                          <p:attrName>ppt_y</p:attrName>
                                        </p:attrNameLst>
                                      </p:cBhvr>
                                      <p:tavLst>
                                        <p:tav tm="0">
                                          <p:val>
                                            <p:strVal val="#ppt_y+#ppt_h*1.125000"/>
                                          </p:val>
                                        </p:tav>
                                        <p:tav tm="100000">
                                          <p:val>
                                            <p:strVal val="#ppt_y"/>
                                          </p:val>
                                        </p:tav>
                                      </p:tavLst>
                                    </p:anim>
                                    <p:animEffect transition="in" filter="wipe(up)">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6" grpId="1" bldLvl="0" animBg="1"/>
      <p:bldP spid="8" grpId="0" bldLvl="0" animBg="1"/>
      <p:bldP spid="9" grpId="0" bldLvl="0" animBg="1"/>
      <p:bldP spid="10" grpId="0" bldLvl="0" animBg="1"/>
      <p:bldP spid="10" grpId="1" bldLvl="0" animBg="1"/>
      <p:bldP spid="12" grpId="0" bldLvl="0" animBg="1"/>
      <p:bldP spid="13" grpId="0" bldLvl="0" animBg="1"/>
      <p:bldP spid="14" grpId="0" bldLvl="0" animBg="1"/>
      <p:bldP spid="15" grpId="0" bldLvl="0" animBg="1"/>
      <p:bldP spid="15" grpId="1" bldLvl="0" animBg="1"/>
      <p:bldP spid="17" grpId="0" bldLvl="0" animBg="1"/>
      <p:bldP spid="18" grpId="0" bldLvl="0"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665" y="791845"/>
            <a:ext cx="8004810" cy="3161030"/>
          </a:xfrm>
          <a:prstGeom prst="rect">
            <a:avLst/>
          </a:prstGeom>
        </p:spPr>
      </p:pic>
      <p:sp>
        <p:nvSpPr>
          <p:cNvPr id="100" name="Text Box 99"/>
          <p:cNvSpPr txBox="1"/>
          <p:nvPr/>
        </p:nvSpPr>
        <p:spPr>
          <a:xfrm>
            <a:off x="113665" y="1710640"/>
            <a:ext cx="7589241" cy="1323439"/>
          </a:xfrm>
          <a:prstGeom prst="rect">
            <a:avLst/>
          </a:prstGeom>
          <a:noFill/>
          <a:ln w="9525">
            <a:noFill/>
          </a:ln>
        </p:spPr>
        <p:txBody>
          <a:bodyPr wrap="square">
            <a:spAutoFit/>
          </a:bodyPr>
          <a:lstStyle/>
          <a:p>
            <a:pPr indent="0" algn="ct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en-GB"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a:t>
            </a: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trường thiên nhiên đất nước ta </a:t>
            </a:r>
          </a:p>
          <a:p>
            <a:pPr indent="0" algn="ct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 đẹp, phong phú, hấp dẫn</a:t>
            </a:r>
            <a:r>
              <a:rPr lang="en-GB"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8830" y="381000"/>
            <a:ext cx="7318375" cy="3909060"/>
          </a:xfrm>
          <a:prstGeom prst="rect">
            <a:avLst/>
          </a:prstGeom>
        </p:spPr>
      </p:pic>
      <p:sp>
        <p:nvSpPr>
          <p:cNvPr id="100" name="Text Box 99"/>
          <p:cNvSpPr txBox="1"/>
          <p:nvPr/>
        </p:nvSpPr>
        <p:spPr>
          <a:xfrm>
            <a:off x="1183005" y="1694815"/>
            <a:ext cx="6159500" cy="1568450"/>
          </a:xfrm>
          <a:prstGeom prst="rect">
            <a:avLst/>
          </a:prstGeom>
          <a:noFill/>
          <a:ln w="9525">
            <a:noFill/>
          </a:ln>
        </p:spPr>
        <p:txBody>
          <a:bodyPr wrap="square">
            <a:spAutoFit/>
          </a:bodyPr>
          <a:lstStyle/>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Vậy chúng ta cần làm gì để </a:t>
            </a:r>
          </a:p>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cho môi trường thiên nhiên </a:t>
            </a:r>
          </a:p>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luôn xanh tươi và trong lành</a:t>
            </a:r>
            <a:r>
              <a:rPr lang="en-GB" altLang="en-US" sz="3200" b="1">
                <a:ln/>
                <a:solidFill>
                  <a:schemeClr val="tx1"/>
                </a:solidFill>
                <a:effectLst>
                  <a:outerShdw blurRad="38100" dist="38100" dir="2700000" algn="tl">
                    <a:srgbClr val="000000">
                      <a:alpha val="43137"/>
                    </a:srgbClr>
                  </a:outerShdw>
                </a:effectLst>
                <a:latin typeface="Times New Roman" panose="02020603050405020304" charset="0"/>
              </a:rPr>
              <a:t>?</a:t>
            </a:r>
            <a:r>
              <a:rPr lang="en-US" sz="3200" b="1">
                <a:ln/>
                <a:solidFill>
                  <a:schemeClr val="tx1"/>
                </a:solidFill>
                <a:effectLst>
                  <a:outerShdw blurRad="38100" dist="38100" dir="2700000" algn="tl">
                    <a:srgbClr val="000000">
                      <a:alpha val="43137"/>
                    </a:srgbClr>
                  </a:outerShdw>
                </a:effectLst>
                <a:latin typeface="Times New Roman" panose="02020603050405020304" charset="0"/>
              </a:rPr>
              <a:t> </a:t>
            </a:r>
            <a:endParaRPr lang="en-US" altLang="en-US" sz="3200" b="1">
              <a:ln/>
              <a:solidFill>
                <a:schemeClr val="tx1"/>
              </a:solidFill>
              <a:effectLst>
                <a:outerShdw blurRad="38100" dist="38100" dir="2700000" algn="tl">
                  <a:srgbClr val="000000">
                    <a:alpha val="43137"/>
                  </a:srgbClr>
                </a:outerShdw>
              </a:effectLst>
              <a:latin typeface="Times New Roman" panose="02020603050405020304" charset="0"/>
            </a:endParaRPr>
          </a:p>
        </p:txBody>
      </p:sp>
      <p:pic>
        <p:nvPicPr>
          <p:cNvPr id="12" name="Picture 12"/>
          <p:cNvPicPr>
            <a:picLocks noChangeAspect="1"/>
          </p:cNvPicPr>
          <p:nvPr/>
        </p:nvPicPr>
        <p:blipFill>
          <a:blip r:embed="rId5"/>
          <a:srcRect/>
          <a:stretch>
            <a:fillRect/>
          </a:stretch>
        </p:blipFill>
        <p:spPr>
          <a:xfrm>
            <a:off x="13868411" y="6083957"/>
            <a:ext cx="4675495" cy="406768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69540" y="0"/>
            <a:ext cx="1826895" cy="1850390"/>
          </a:xfrm>
          <a:prstGeom prst="rect">
            <a:avLst/>
          </a:prstGeom>
        </p:spPr>
      </p:pic>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45610" y="648335"/>
            <a:ext cx="1033145" cy="1046480"/>
          </a:xfrm>
          <a:prstGeom prst="rect">
            <a:avLst/>
          </a:prstGeom>
        </p:spPr>
      </p:pic>
      <p:sp>
        <p:nvSpPr>
          <p:cNvPr id="16"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nvSpPr>
        <p:spPr>
          <a:xfrm>
            <a:off x="1338343" y="60728"/>
            <a:ext cx="4126792" cy="769441"/>
          </a:xfrm>
          <a:prstGeom prst="rect">
            <a:avLst/>
          </a:prstGeom>
          <a:noFill/>
        </p:spPr>
        <p:txBody>
          <a:bodyPr vert="horz" wrap="square" rtlCol="0">
            <a:spAutoFit/>
          </a:bodyPr>
          <a:lstStyle/>
          <a:p>
            <a:pPr algn="ctr"/>
            <a:r>
              <a:rPr lang="en-GB" altLang="en-US" sz="4400" b="1" dirty="0" err="1">
                <a:solidFill>
                  <a:schemeClr val="accent1"/>
                </a:solidFill>
                <a:latin typeface="SVN-Hole Hearted" panose="020B0A06020104020203" charset="0"/>
                <a:ea typeface="方正稚艺简体" panose="03000509000000000000" pitchFamily="65" charset="-122"/>
                <a:cs typeface="SVN-Hole Hearted" panose="020B0A06020104020203" charset="0"/>
              </a:rPr>
              <a:t>Yêu</a:t>
            </a:r>
            <a:r>
              <a:rPr lang="en-GB" altLang="en-US" sz="4400" b="1" dirty="0">
                <a:solidFill>
                  <a:schemeClr val="accent1"/>
                </a:solidFill>
                <a:latin typeface="SVN-Hole Hearted" panose="020B0A06020104020203" charset="0"/>
                <a:ea typeface="方正稚艺简体" panose="03000509000000000000" pitchFamily="65" charset="-122"/>
                <a:cs typeface="SVN-Hole Hearted" panose="020B0A06020104020203" charset="0"/>
              </a:rPr>
              <a:t> </a:t>
            </a:r>
            <a:r>
              <a:rPr lang="en-GB" altLang="en-US" sz="4400" b="1" dirty="0" err="1">
                <a:solidFill>
                  <a:schemeClr val="accent1"/>
                </a:solidFill>
                <a:latin typeface="SVN-Hole Hearted" panose="020B0A06020104020203" charset="0"/>
                <a:ea typeface="方正稚艺简体" panose="03000509000000000000" pitchFamily="65" charset="-122"/>
                <a:cs typeface="SVN-Hole Hearted" panose="020B0A06020104020203" charset="0"/>
              </a:rPr>
              <a:t>cầu</a:t>
            </a:r>
            <a:r>
              <a:rPr lang="en-GB" altLang="en-US" sz="4400" b="1" dirty="0">
                <a:solidFill>
                  <a:schemeClr val="accent1"/>
                </a:solidFill>
                <a:latin typeface="SVN-Hole Hearted" panose="020B0A06020104020203" charset="0"/>
                <a:ea typeface="方正稚艺简体" panose="03000509000000000000" pitchFamily="65" charset="-122"/>
                <a:cs typeface="SVN-Hole Hearted" panose="020B0A06020104020203" charset="0"/>
              </a:rPr>
              <a:t> </a:t>
            </a:r>
            <a:r>
              <a:rPr lang="en-GB" altLang="en-US" sz="4400" b="1" dirty="0" err="1">
                <a:solidFill>
                  <a:schemeClr val="accent1"/>
                </a:solidFill>
                <a:latin typeface="SVN-Hole Hearted" panose="020B0A06020104020203" charset="0"/>
                <a:ea typeface="方正稚艺简体" panose="03000509000000000000" pitchFamily="65" charset="-122"/>
                <a:cs typeface="SVN-Hole Hearted" panose="020B0A06020104020203" charset="0"/>
              </a:rPr>
              <a:t>cần</a:t>
            </a:r>
            <a:r>
              <a:rPr lang="en-GB" altLang="en-US" sz="4400" b="1" dirty="0">
                <a:solidFill>
                  <a:schemeClr val="accent1"/>
                </a:solidFill>
                <a:latin typeface="SVN-Hole Hearted" panose="020B0A06020104020203" charset="0"/>
                <a:ea typeface="方正稚艺简体" panose="03000509000000000000" pitchFamily="65" charset="-122"/>
                <a:cs typeface="SVN-Hole Hearted" panose="020B0A06020104020203" charset="0"/>
              </a:rPr>
              <a:t> </a:t>
            </a:r>
            <a:r>
              <a:rPr lang="en-GB" altLang="en-US" sz="4400" b="1" dirty="0" err="1">
                <a:solidFill>
                  <a:schemeClr val="accent1"/>
                </a:solidFill>
                <a:latin typeface="SVN-Hole Hearted" panose="020B0A06020104020203" charset="0"/>
                <a:ea typeface="方正稚艺简体" panose="03000509000000000000" pitchFamily="65" charset="-122"/>
                <a:cs typeface="SVN-Hole Hearted" panose="020B0A06020104020203" charset="0"/>
              </a:rPr>
              <a:t>đạt</a:t>
            </a:r>
            <a:endParaRPr lang="en-GB" altLang="en-US" sz="4400" b="1" dirty="0">
              <a:solidFill>
                <a:schemeClr val="accent1"/>
              </a:solidFill>
              <a:latin typeface="SVN-Hole Hearted" panose="020B0A06020104020203" charset="0"/>
              <a:ea typeface="方正稚艺简体" panose="03000509000000000000" pitchFamily="65" charset="-122"/>
              <a:cs typeface="SVN-Hole Hearted" panose="020B0A06020104020203"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229235" y="1739265"/>
            <a:ext cx="911225" cy="969010"/>
          </a:xfrm>
          <a:prstGeom prst="rect">
            <a:avLst/>
          </a:prstGeom>
        </p:spPr>
      </p:pic>
      <p:grpSp>
        <p:nvGrpSpPr>
          <p:cNvPr id="31" name="Group 30"/>
          <p:cNvGrpSpPr/>
          <p:nvPr/>
        </p:nvGrpSpPr>
        <p:grpSpPr>
          <a:xfrm>
            <a:off x="229235" y="829310"/>
            <a:ext cx="910590" cy="977900"/>
            <a:chOff x="361" y="1306"/>
            <a:chExt cx="1434" cy="154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361" y="1306"/>
              <a:ext cx="1435" cy="1526"/>
            </a:xfrm>
            <a:prstGeom prst="rect">
              <a:avLst/>
            </a:prstGeom>
          </p:spPr>
        </p:pic>
        <p:pic>
          <p:nvPicPr>
            <p:cNvPr id="15" name="Picture 14"/>
            <p:cNvPicPr>
              <a:picLocks noChangeAspect="1"/>
            </p:cNvPicPr>
            <p:nvPr/>
          </p:nvPicPr>
          <p:blipFill>
            <a:blip r:embed="rId6"/>
            <a:stretch>
              <a:fillRect/>
            </a:stretch>
          </p:blipFill>
          <p:spPr>
            <a:xfrm>
              <a:off x="702" y="1526"/>
              <a:ext cx="720" cy="1320"/>
            </a:xfrm>
            <a:prstGeom prst="rect">
              <a:avLst/>
            </a:prstGeom>
          </p:spPr>
        </p:pic>
      </p:grpSp>
      <p:grpSp>
        <p:nvGrpSpPr>
          <p:cNvPr id="30" name="Group 29"/>
          <p:cNvGrpSpPr/>
          <p:nvPr/>
        </p:nvGrpSpPr>
        <p:grpSpPr>
          <a:xfrm>
            <a:off x="229235" y="2921000"/>
            <a:ext cx="910590" cy="969010"/>
            <a:chOff x="361" y="4600"/>
            <a:chExt cx="1434" cy="1526"/>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361" y="4600"/>
              <a:ext cx="1435" cy="1526"/>
            </a:xfrm>
            <a:prstGeom prst="rect">
              <a:avLst/>
            </a:prstGeom>
          </p:spPr>
        </p:pic>
        <p:pic>
          <p:nvPicPr>
            <p:cNvPr id="19" name="Picture 18"/>
            <p:cNvPicPr>
              <a:picLocks noChangeAspect="1"/>
            </p:cNvPicPr>
            <p:nvPr/>
          </p:nvPicPr>
          <p:blipFill>
            <a:blip r:embed="rId7"/>
            <a:stretch>
              <a:fillRect/>
            </a:stretch>
          </p:blipFill>
          <p:spPr>
            <a:xfrm>
              <a:off x="604" y="4806"/>
              <a:ext cx="915" cy="1320"/>
            </a:xfrm>
            <a:prstGeom prst="rect">
              <a:avLst/>
            </a:prstGeom>
          </p:spPr>
        </p:pic>
      </p:grpSp>
      <p:pic>
        <p:nvPicPr>
          <p:cNvPr id="41" name="Content Placeholder 40"/>
          <p:cNvPicPr>
            <a:picLocks noGrp="1" noChangeAspect="1"/>
          </p:cNvPicPr>
          <p:nvPr>
            <p:ph idx="1"/>
          </p:nvPr>
        </p:nvPicPr>
        <p:blipFill>
          <a:blip r:embed="rId8"/>
          <a:stretch>
            <a:fillRect/>
          </a:stretch>
        </p:blipFill>
        <p:spPr>
          <a:xfrm>
            <a:off x="394335" y="1861820"/>
            <a:ext cx="581025" cy="838200"/>
          </a:xfrm>
          <a:prstGeom prst="rect">
            <a:avLst/>
          </a:prstGeom>
        </p:spPr>
      </p:pic>
      <p:sp>
        <p:nvSpPr>
          <p:cNvPr id="7" name="Rectangles 6"/>
          <p:cNvSpPr/>
          <p:nvPr/>
        </p:nvSpPr>
        <p:spPr>
          <a:xfrm>
            <a:off x="1160628" y="3006490"/>
            <a:ext cx="7599832" cy="954107"/>
          </a:xfrm>
          <a:prstGeom prst="rect">
            <a:avLst/>
          </a:prstGeom>
          <a:noFill/>
          <a:ln>
            <a:noFill/>
          </a:ln>
        </p:spPr>
        <p:txBody>
          <a:bodyPr wrap="square" rtlCol="0" anchor="t">
            <a:spAutoFit/>
          </a:bodyPr>
          <a:lstStyle/>
          <a:p>
            <a:pPr algn="just"/>
            <a:r>
              <a:rPr lang="en-GB" altLang="en-US" sz="2800" b="1">
                <a:solidFill>
                  <a:schemeClr val="tx1"/>
                </a:solidFill>
                <a:effectLst/>
                <a:latin typeface="SVN-Shintia Script" panose="02000804000000020003" charset="0"/>
                <a:cs typeface="SVN-Shintia Script" panose="02000804000000020003" charset="0"/>
              </a:rPr>
              <a:t>Yêu quý, gắn bó với môi trường sống. Có ý thức cùng mọi người bảo vệ môi trường thiên nhiên.</a:t>
            </a:r>
          </a:p>
        </p:txBody>
      </p:sp>
      <p:sp>
        <p:nvSpPr>
          <p:cNvPr id="9" name="Text Box 8"/>
          <p:cNvSpPr txBox="1"/>
          <p:nvPr/>
        </p:nvSpPr>
        <p:spPr>
          <a:xfrm>
            <a:off x="1210944" y="897573"/>
            <a:ext cx="6967449" cy="954107"/>
          </a:xfrm>
          <a:prstGeom prst="rect">
            <a:avLst/>
          </a:prstGeom>
          <a:noFill/>
        </p:spPr>
        <p:txBody>
          <a:bodyPr wrap="square" rtlCol="0" anchor="t">
            <a:spAutoFit/>
          </a:bodyPr>
          <a:lstStyle/>
          <a:p>
            <a:pPr algn="l">
              <a:buClrTx/>
              <a:buSzTx/>
              <a:buFontTx/>
            </a:pPr>
            <a:r>
              <a:rPr lang="en-GB" altLang="en-US" sz="2800" b="1">
                <a:effectLst/>
                <a:latin typeface="SVN-Shintia Script" panose="02000804000000020003" charset="0"/>
                <a:cs typeface="SVN-Shintia Script" panose="02000804000000020003" charset="0"/>
              </a:rPr>
              <a:t>Tìm được các từ ngữ thể hiện sự so sánh, nhân hoá. </a:t>
            </a:r>
          </a:p>
        </p:txBody>
      </p:sp>
      <p:sp>
        <p:nvSpPr>
          <p:cNvPr id="10" name="Text Box 9"/>
          <p:cNvSpPr txBox="1"/>
          <p:nvPr/>
        </p:nvSpPr>
        <p:spPr>
          <a:xfrm>
            <a:off x="1210944" y="1724990"/>
            <a:ext cx="7217411" cy="1384995"/>
          </a:xfrm>
          <a:prstGeom prst="rect">
            <a:avLst/>
          </a:prstGeom>
          <a:noFill/>
        </p:spPr>
        <p:txBody>
          <a:bodyPr wrap="square" rtlCol="0" anchor="t">
            <a:spAutoFit/>
          </a:bodyPr>
          <a:lstStyle/>
          <a:p>
            <a:pPr algn="l">
              <a:buClrTx/>
              <a:buSzTx/>
              <a:buFontTx/>
            </a:pPr>
            <a:r>
              <a:rPr lang="en-GB" altLang="en-US" sz="2800" b="1">
                <a:effectLst/>
                <a:latin typeface="SVN-Shintia Script" panose="02000804000000020003" charset="0"/>
                <a:cs typeface="SVN-Shintia Script" panose="02000804000000020003" charset="0"/>
              </a:rPr>
              <a:t>Viết được đoạn văn tả cảnh đẹp quê hương, biết dùng từ ngữ, hình ảnh so sánh, nhân hoá khi miêu tả.</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
                                        </p:tgtEl>
                                        <p:attrNameLst>
                                          <p:attrName>ppt_y</p:attrName>
                                        </p:attrNameLst>
                                      </p:cBhvr>
                                      <p:tavLst>
                                        <p:tav tm="0">
                                          <p:val>
                                            <p:strVal val="#ppt_y"/>
                                          </p:val>
                                        </p:tav>
                                        <p:tav tm="100000">
                                          <p:val>
                                            <p:strVal val="#ppt_y"/>
                                          </p:val>
                                        </p:tav>
                                      </p:tavLst>
                                    </p:anim>
                                    <p:anim calcmode="lin" valueType="num">
                                      <p:cBhvr>
                                        <p:cTn id="9"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 calcmode="lin" valueType="num">
                                      <p:cBhvr>
                                        <p:cTn id="18" dur="500" fill="hold"/>
                                        <p:tgtEl>
                                          <p:spTgt spid="31"/>
                                        </p:tgtEl>
                                        <p:attrNameLst>
                                          <p:attrName>style.rotation</p:attrName>
                                        </p:attrNameLst>
                                      </p:cBhvr>
                                      <p:tavLst>
                                        <p:tav tm="0">
                                          <p:val>
                                            <p:fltVal val="360"/>
                                          </p:val>
                                        </p:tav>
                                        <p:tav tm="100000">
                                          <p:val>
                                            <p:fltVal val="0"/>
                                          </p:val>
                                        </p:tav>
                                      </p:tavLst>
                                    </p:anim>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 calcmode="lin" valueType="num">
                                      <p:cBhvr>
                                        <p:cTn id="33" dur="500" fill="hold"/>
                                        <p:tgtEl>
                                          <p:spTgt spid="41"/>
                                        </p:tgtEl>
                                        <p:attrNameLst>
                                          <p:attrName>style.rotation</p:attrName>
                                        </p:attrNameLst>
                                      </p:cBhvr>
                                      <p:tavLst>
                                        <p:tav tm="0">
                                          <p:val>
                                            <p:fltVal val="360"/>
                                          </p:val>
                                        </p:tav>
                                        <p:tav tm="100000">
                                          <p:val>
                                            <p:fltVal val="0"/>
                                          </p:val>
                                        </p:tav>
                                      </p:tavLst>
                                    </p:anim>
                                    <p:animEffect transition="in" filter="fade">
                                      <p:cBhvr>
                                        <p:cTn id="34" dur="500"/>
                                        <p:tgtEl>
                                          <p:spTgt spid="4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 calcmode="lin" valueType="num">
                                      <p:cBhvr>
                                        <p:cTn id="52" dur="500" fill="hold"/>
                                        <p:tgtEl>
                                          <p:spTgt spid="30"/>
                                        </p:tgtEl>
                                        <p:attrNameLst>
                                          <p:attrName>style.rotation</p:attrName>
                                        </p:attrNameLst>
                                      </p:cBhvr>
                                      <p:tavLst>
                                        <p:tav tm="0">
                                          <p:val>
                                            <p:fltVal val="360"/>
                                          </p:val>
                                        </p:tav>
                                        <p:tav tm="100000">
                                          <p:val>
                                            <p:fltVal val="0"/>
                                          </p:val>
                                        </p:tav>
                                      </p:tavLst>
                                    </p:anim>
                                    <p:animEffect transition="in" filter="fade">
                                      <p:cBhvr>
                                        <p:cTn id="53" dur="500"/>
                                        <p:tgtEl>
                                          <p:spTgt spid="30"/>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strVal val="#ppt_w*0.70"/>
                                          </p:val>
                                        </p:tav>
                                        <p:tav tm="100000">
                                          <p:val>
                                            <p:strVal val="#ppt_w"/>
                                          </p:val>
                                        </p:tav>
                                      </p:tavLst>
                                    </p:anim>
                                    <p:anim calcmode="lin" valueType="num">
                                      <p:cBhvr>
                                        <p:cTn id="57" dur="1000" fill="hold"/>
                                        <p:tgtEl>
                                          <p:spTgt spid="7"/>
                                        </p:tgtEl>
                                        <p:attrNameLst>
                                          <p:attrName>ppt_h</p:attrName>
                                        </p:attrNameLst>
                                      </p:cBhvr>
                                      <p:tavLst>
                                        <p:tav tm="0">
                                          <p:val>
                                            <p:strVal val="#ppt_h"/>
                                          </p:val>
                                        </p:tav>
                                        <p:tav tm="100000">
                                          <p:val>
                                            <p:strVal val="#ppt_h"/>
                                          </p:val>
                                        </p:tav>
                                      </p:tavLst>
                                    </p:anim>
                                    <p:animEffect transition="in" filter="fade">
                                      <p:cBhvr>
                                        <p:cTn id="5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7" grpId="1"/>
      <p:bldP spid="9" grpId="0"/>
      <p:bldP spid="9"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527" y="1028827"/>
            <a:ext cx="7957820" cy="2232660"/>
          </a:xfrm>
          <a:prstGeom prst="rect">
            <a:avLst/>
          </a:prstGeom>
        </p:spPr>
      </p:pic>
      <p:sp>
        <p:nvSpPr>
          <p:cNvPr id="100" name="Text Box 99"/>
          <p:cNvSpPr txBox="1"/>
          <p:nvPr/>
        </p:nvSpPr>
        <p:spPr>
          <a:xfrm>
            <a:off x="561975" y="1519555"/>
            <a:ext cx="7148195" cy="953135"/>
          </a:xfrm>
          <a:prstGeom prst="rect">
            <a:avLst/>
          </a:prstGeom>
          <a:noFill/>
          <a:ln w="9525">
            <a:noFill/>
          </a:ln>
        </p:spPr>
        <p:txBody>
          <a:bodyPr wrap="square">
            <a:spAutoFit/>
            <a:scene3d>
              <a:camera prst="orthographicFront"/>
              <a:lightRig rig="threePt" dir="t"/>
            </a:scene3d>
          </a:bodyPr>
          <a:lstStyle/>
          <a:p>
            <a:pPr indent="0"/>
            <a:r>
              <a:rPr lang="en-US" sz="2800" b="1">
                <a:ln/>
                <a:solidFill>
                  <a:schemeClr val="tx1"/>
                </a:solidFill>
                <a:effectLst/>
                <a:latin typeface="Times New Roman" panose="02020603050405020304" charset="0"/>
              </a:rPr>
              <a:t>Chúng ta phải biết bảo vệ môi trường thiên nhiên luôn tươi đẹp, không xả rác</a:t>
            </a:r>
            <a:r>
              <a:rPr lang="en-GB" altLang="en-US" sz="2800" b="1">
                <a:ln/>
                <a:solidFill>
                  <a:schemeClr val="tx1"/>
                </a:solidFill>
                <a:effectLst/>
                <a:latin typeface="Times New Roman" panose="02020603050405020304" charset="0"/>
              </a:rPr>
              <a:t> bừa bãi, ...</a:t>
            </a:r>
          </a:p>
        </p:txBody>
      </p:sp>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960000">
            <a:off x="3801745" y="2619375"/>
            <a:ext cx="667385" cy="604520"/>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30170" y="2472690"/>
            <a:ext cx="1177925" cy="1119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4"/>
          <a:srcRect/>
          <a:stretch>
            <a:fillRect/>
          </a:stretch>
        </p:blipFill>
        <p:spPr>
          <a:xfrm>
            <a:off x="1927860" y="1773555"/>
            <a:ext cx="7216140" cy="2233295"/>
          </a:xfrm>
          <a:prstGeom prst="rect">
            <a:avLst/>
          </a:prstGeom>
        </p:spPr>
      </p:pic>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3</a:t>
            </a:r>
          </a:p>
        </p:txBody>
      </p:sp>
      <p:sp>
        <p:nvSpPr>
          <p:cNvPr id="381961" name="Text Box 9"/>
          <p:cNvSpPr txBox="1"/>
          <p:nvPr/>
        </p:nvSpPr>
        <p:spPr>
          <a:xfrm>
            <a:off x="1286510" y="242570"/>
            <a:ext cx="5937885" cy="1468755"/>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Viết đoạn văn khoảng 5 câu</a:t>
            </a:r>
          </a:p>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 tả một cảnh đẹp của quê em </a:t>
            </a:r>
          </a:p>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hoặc nơi em ở. </a:t>
            </a:r>
          </a:p>
        </p:txBody>
      </p:sp>
      <p:pic>
        <p:nvPicPr>
          <p:cNvPr id="5" name="Picture 5"/>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3502"/>
          <a:stretch>
            <a:fillRect/>
          </a:stretch>
        </p:blipFill>
        <p:spPr>
          <a:xfrm flipH="1">
            <a:off x="-113665" y="1879600"/>
            <a:ext cx="2352040" cy="3263900"/>
          </a:xfrm>
          <a:prstGeom prst="rect">
            <a:avLst/>
          </a:prstGeom>
        </p:spPr>
      </p:pic>
      <p:sp>
        <p:nvSpPr>
          <p:cNvPr id="100" name="Text Box 99"/>
          <p:cNvSpPr txBox="1"/>
          <p:nvPr/>
        </p:nvSpPr>
        <p:spPr>
          <a:xfrm>
            <a:off x="3128010" y="209327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Yêu cầu: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viết đoạn văn</a:t>
            </a:r>
          </a:p>
        </p:txBody>
      </p:sp>
      <p:sp>
        <p:nvSpPr>
          <p:cNvPr id="4" name="Text Box 3"/>
          <p:cNvSpPr txBox="1"/>
          <p:nvPr/>
        </p:nvSpPr>
        <p:spPr>
          <a:xfrm>
            <a:off x="3128010" y="264699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Đối tượng: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tả cảnh đẹp   </a:t>
            </a:r>
          </a:p>
        </p:txBody>
      </p:sp>
      <p:sp>
        <p:nvSpPr>
          <p:cNvPr id="6" name="Text Box 5"/>
          <p:cNvSpPr txBox="1"/>
          <p:nvPr/>
        </p:nvSpPr>
        <p:spPr>
          <a:xfrm>
            <a:off x="3128010" y="318293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Địa điểm: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quê em hoặc nơi em ở </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1961"/>
                                        </p:tgtEl>
                                        <p:attrNameLst>
                                          <p:attrName>style.visibility</p:attrName>
                                        </p:attrNameLst>
                                      </p:cBhvr>
                                      <p:to>
                                        <p:strVal val="visible"/>
                                      </p:to>
                                    </p:set>
                                    <p:animEffect transition="in" filter="fade">
                                      <p:cBhvr>
                                        <p:cTn id="7" dur="1000"/>
                                        <p:tgtEl>
                                          <p:spTgt spid="381961"/>
                                        </p:tgtEl>
                                      </p:cBhvr>
                                    </p:animEffect>
                                    <p:anim calcmode="lin" valueType="num">
                                      <p:cBhvr>
                                        <p:cTn id="8" dur="1000" fill="hold"/>
                                        <p:tgtEl>
                                          <p:spTgt spid="381961"/>
                                        </p:tgtEl>
                                        <p:attrNameLst>
                                          <p:attrName>ppt_x</p:attrName>
                                        </p:attrNameLst>
                                      </p:cBhvr>
                                      <p:tavLst>
                                        <p:tav tm="0">
                                          <p:val>
                                            <p:strVal val="#ppt_x"/>
                                          </p:val>
                                        </p:tav>
                                        <p:tav tm="100000">
                                          <p:val>
                                            <p:strVal val="#ppt_x"/>
                                          </p:val>
                                        </p:tav>
                                      </p:tavLst>
                                    </p:anim>
                                    <p:anim calcmode="lin" valueType="num">
                                      <p:cBhvr>
                                        <p:cTn id="9" dur="1000" fill="hold"/>
                                        <p:tgtEl>
                                          <p:spTgt spid="3819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checkerboard(across)">
                                      <p:cBhvr>
                                        <p:cTn id="14" dur="500"/>
                                        <p:tgtEl>
                                          <p:spTgt spid="100"/>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1" grpId="0" animBg="1"/>
      <p:bldP spid="381961" grpId="1" animBg="1"/>
      <p:bldP spid="100" grpId="0"/>
      <p:bldP spid="100" grpId="1"/>
      <p:bldP spid="4" grpId="0"/>
      <p:bldP spid="4"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 y="2405380"/>
            <a:ext cx="2727960" cy="2738120"/>
          </a:xfrm>
          <a:prstGeom prst="rect">
            <a:avLst/>
          </a:prstGeom>
        </p:spPr>
      </p:pic>
      <p:sp>
        <p:nvSpPr>
          <p:cNvPr id="100" name="Text Box 99"/>
          <p:cNvSpPr txBox="1"/>
          <p:nvPr/>
        </p:nvSpPr>
        <p:spPr>
          <a:xfrm>
            <a:off x="0" y="951433"/>
            <a:ext cx="8975750" cy="738664"/>
          </a:xfrm>
          <a:prstGeom prst="rect">
            <a:avLst/>
          </a:prstGeom>
          <a:noFill/>
          <a:ln w="9525">
            <a:noFill/>
          </a:ln>
        </p:spPr>
        <p:txBody>
          <a:bodyPr wrap="square">
            <a:spAutoFit/>
          </a:bodyPr>
          <a:lstStyle/>
          <a:p>
            <a:pPr indent="0"/>
            <a:r>
              <a:rPr lang="en-US" sz="4200" b="0">
                <a:solidFill>
                  <a:srgbClr val="7030A0"/>
                </a:solidFill>
                <a:latin typeface="SVN-Shintia Script" panose="02000804000000020003" charset="0"/>
                <a:cs typeface="SVN-Shintia Script" panose="02000804000000020003" charset="0"/>
              </a:rPr>
              <a:t>Cảnh đẹp đó có thể là những </a:t>
            </a:r>
            <a:r>
              <a:rPr lang="en-GB" altLang="en-US" sz="4200" b="0">
                <a:solidFill>
                  <a:srgbClr val="7030A0"/>
                </a:solidFill>
                <a:latin typeface="SVN-Shintia Script" panose="02000804000000020003" charset="0"/>
                <a:cs typeface="SVN-Shintia Script" panose="02000804000000020003" charset="0"/>
              </a:rPr>
              <a:t>cảnh </a:t>
            </a:r>
            <a:r>
              <a:rPr lang="en-US" sz="4200" b="0">
                <a:solidFill>
                  <a:srgbClr val="7030A0"/>
                </a:solidFill>
                <a:latin typeface="SVN-Shintia Script" panose="02000804000000020003" charset="0"/>
                <a:cs typeface="SVN-Shintia Script" panose="02000804000000020003" charset="0"/>
              </a:rPr>
              <a:t>gì ?</a:t>
            </a:r>
            <a:endParaRPr lang="en-US" altLang="en-US" sz="4200" b="0">
              <a:solidFill>
                <a:srgbClr val="7030A0"/>
              </a:solidFill>
              <a:latin typeface="SVN-Shintia Script" panose="02000804000000020003" charset="0"/>
              <a:cs typeface="SVN-Shintia Script" panose="02000804000000020003" charset="0"/>
            </a:endParaRPr>
          </a:p>
        </p:txBody>
      </p:sp>
      <p:sp>
        <p:nvSpPr>
          <p:cNvPr id="2" name="Text Box 1"/>
          <p:cNvSpPr txBox="1"/>
          <p:nvPr/>
        </p:nvSpPr>
        <p:spPr>
          <a:xfrm>
            <a:off x="2753995" y="1912620"/>
            <a:ext cx="3121025" cy="1568450"/>
          </a:xfrm>
          <a:prstGeom prst="rect">
            <a:avLst/>
          </a:prstGeom>
          <a:noFill/>
          <a:ln w="9525">
            <a:noFill/>
          </a:ln>
        </p:spPr>
        <p:txBody>
          <a:bodyPr wrap="square">
            <a:spAutoFit/>
            <a:scene3d>
              <a:camera prst="orthographicFront"/>
              <a:lightRig rig="threePt" dir="t"/>
            </a:scene3d>
          </a:bodyPr>
          <a:lstStyle/>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cánh đồng</a:t>
            </a:r>
          </a:p>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công viên</a:t>
            </a:r>
          </a:p>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vườn cây </a:t>
            </a:r>
          </a:p>
          <a:p>
            <a:pPr indent="0">
              <a:buFont typeface="Wingdings" panose="05000000000000000000" charset="0"/>
              <a:buNone/>
            </a:pPr>
            <a:endParaRPr lang="en-US" altLang="en-US" sz="2400" b="1" i="1">
              <a:ln/>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923290" y="279400"/>
            <a:ext cx="6769100" cy="372110"/>
          </a:xfrm>
          <a:prstGeom prst="rect">
            <a:avLst/>
          </a:prstGeom>
        </p:spPr>
      </p:pic>
      <p:sp>
        <p:nvSpPr>
          <p:cNvPr id="5" name="Text Box 4"/>
          <p:cNvSpPr txBox="1"/>
          <p:nvPr/>
        </p:nvSpPr>
        <p:spPr>
          <a:xfrm>
            <a:off x="4803775" y="2686685"/>
            <a:ext cx="3121025" cy="1198880"/>
          </a:xfrm>
          <a:prstGeom prst="rect">
            <a:avLst/>
          </a:prstGeom>
          <a:noFill/>
          <a:ln w="9525">
            <a:noFill/>
          </a:ln>
        </p:spPr>
        <p:txBody>
          <a:bodyPr wrap="square">
            <a:spAutoFit/>
            <a:scene3d>
              <a:camera prst="orthographicFront"/>
              <a:lightRig rig="threePt" dir="t"/>
            </a:scene3d>
          </a:bodyPr>
          <a:lstStyle/>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cây cầu</a:t>
            </a:r>
          </a:p>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dòng sông</a:t>
            </a:r>
          </a:p>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một đêm trăng</a:t>
            </a:r>
            <a:r>
              <a:rPr lang="en-GB" alt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49129D-9C8C-4C05-B3C0-22F046AFF25E}"/>
              </a:ext>
            </a:extLst>
          </p:cNvPr>
          <p:cNvSpPr txBox="1"/>
          <p:nvPr/>
        </p:nvSpPr>
        <p:spPr>
          <a:xfrm>
            <a:off x="1268730" y="2310140"/>
            <a:ext cx="660654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VIDEO cảnh đẹp tuần 9</a:t>
            </a:r>
          </a:p>
        </p:txBody>
      </p:sp>
      <p:pic>
        <p:nvPicPr>
          <p:cNvPr id="2" name="LTVC TIẾT 1 cảnh đẹp tuần 9">
            <a:hlinkClick r:id="" action="ppaction://media"/>
            <a:extLst>
              <a:ext uri="{FF2B5EF4-FFF2-40B4-BE49-F238E27FC236}">
                <a16:creationId xmlns:a16="http://schemas.microsoft.com/office/drawing/2014/main" id="{54E194FF-E5C1-6441-9ED5-D3C24E471F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9144000" cy="5143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 y="153035"/>
            <a:ext cx="4827905" cy="2369185"/>
          </a:xfrm>
          <a:prstGeom prst="rect">
            <a:avLst/>
          </a:prstGeom>
        </p:spPr>
      </p:pic>
      <p:sp>
        <p:nvSpPr>
          <p:cNvPr id="100" name="Text Box 99"/>
          <p:cNvSpPr txBox="1"/>
          <p:nvPr/>
        </p:nvSpPr>
        <p:spPr>
          <a:xfrm>
            <a:off x="1572895" y="861377"/>
            <a:ext cx="5080000" cy="953135"/>
          </a:xfrm>
          <a:prstGeom prst="rect">
            <a:avLst/>
          </a:prstGeom>
          <a:noFill/>
          <a:ln w="9525">
            <a:noFill/>
          </a:ln>
        </p:spPr>
        <p:txBody>
          <a:bodyPr>
            <a:spAutoFit/>
            <a:scene3d>
              <a:camera prst="orthographicFront"/>
              <a:lightRig rig="threePt" dir="t"/>
            </a:scene3d>
          </a:bodyPr>
          <a:lstStyle/>
          <a:p>
            <a:pPr indent="0" algn="ctr"/>
            <a:r>
              <a:rPr lang="en-US" sz="2800" b="0">
                <a:ln/>
                <a:solidFill>
                  <a:schemeClr val="tx1"/>
                </a:solidFill>
                <a:effectLst>
                  <a:outerShdw blurRad="38100" dist="19050" dir="2700000" algn="tl" rotWithShape="0">
                    <a:schemeClr val="dk1">
                      <a:alpha val="40000"/>
                    </a:schemeClr>
                  </a:outerShdw>
                </a:effectLst>
                <a:latin typeface="Times New Roman" panose="02020603050405020304" charset="0"/>
              </a:rPr>
              <a:t>Cần sử dụng những từ ngữ </a:t>
            </a:r>
          </a:p>
          <a:p>
            <a:pPr indent="0" algn="ctr"/>
            <a:r>
              <a:rPr lang="en-US" sz="2800" b="0">
                <a:ln/>
                <a:solidFill>
                  <a:schemeClr val="tx1"/>
                </a:solidFill>
                <a:effectLst>
                  <a:outerShdw blurRad="38100" dist="19050" dir="2700000" algn="tl" rotWithShape="0">
                    <a:schemeClr val="dk1">
                      <a:alpha val="40000"/>
                    </a:schemeClr>
                  </a:outerShdw>
                </a:effectLst>
                <a:latin typeface="Times New Roman" panose="02020603050405020304" charset="0"/>
              </a:rPr>
              <a:t>như thế nào khi tả ?</a:t>
            </a:r>
          </a:p>
        </p:txBody>
      </p:sp>
      <p:sp>
        <p:nvSpPr>
          <p:cNvPr id="7" name="Text Box 6"/>
          <p:cNvSpPr txBox="1"/>
          <p:nvPr/>
        </p:nvSpPr>
        <p:spPr>
          <a:xfrm>
            <a:off x="2526030" y="2522220"/>
            <a:ext cx="6050915" cy="1568450"/>
          </a:xfrm>
          <a:prstGeom prst="rect">
            <a:avLst/>
          </a:prstGeom>
          <a:noFill/>
          <a:ln w="9525">
            <a:noFill/>
          </a:ln>
        </p:spPr>
        <p:txBody>
          <a:bodyPr wrap="square">
            <a:spAutoFit/>
          </a:bodyPr>
          <a:lstStyle/>
          <a:p>
            <a:pPr indent="0"/>
            <a:r>
              <a:rPr lang="en-US" sz="3200" b="1" i="1">
                <a:solidFill>
                  <a:srgbClr val="FF0000"/>
                </a:solidFill>
                <a:latin typeface="Times New Roman" panose="02020603050405020304" charset="0"/>
              </a:rPr>
              <a:t> Sử dụng từ ngữ </a:t>
            </a:r>
          </a:p>
          <a:p>
            <a:pPr indent="0"/>
            <a:r>
              <a:rPr lang="en-GB" altLang="en-US" sz="3200" b="1" i="1">
                <a:solidFill>
                  <a:srgbClr val="FF0000"/>
                </a:solidFill>
                <a:latin typeface="Times New Roman" panose="02020603050405020304" charset="0"/>
              </a:rPr>
              <a:t>						</a:t>
            </a:r>
            <a:r>
              <a:rPr lang="en-US" sz="3200" b="1" i="1">
                <a:solidFill>
                  <a:srgbClr val="FF0000"/>
                </a:solidFill>
                <a:latin typeface="Times New Roman" panose="02020603050405020304" charset="0"/>
              </a:rPr>
              <a:t>gợi tả,</a:t>
            </a:r>
          </a:p>
          <a:p>
            <a:pPr indent="0"/>
            <a:r>
              <a:rPr lang="en-US" sz="3200" b="1" i="1">
                <a:solidFill>
                  <a:srgbClr val="FF0000"/>
                </a:solidFill>
                <a:latin typeface="Times New Roman" panose="02020603050405020304" charset="0"/>
              </a:rPr>
              <a:t> </a:t>
            </a:r>
            <a:r>
              <a:rPr lang="en-GB" altLang="en-US" sz="3200" b="1" i="1">
                <a:solidFill>
                  <a:srgbClr val="FF0000"/>
                </a:solidFill>
                <a:latin typeface="Times New Roman" panose="02020603050405020304" charset="0"/>
              </a:rPr>
              <a:t>								</a:t>
            </a:r>
            <a:r>
              <a:rPr lang="en-US" sz="3200" b="1" i="1">
                <a:solidFill>
                  <a:srgbClr val="FF0000"/>
                </a:solidFill>
                <a:latin typeface="Times New Roman" panose="02020603050405020304" charset="0"/>
              </a:rPr>
              <a:t>gợi cảm</a:t>
            </a:r>
            <a:endParaRPr lang="en-US" altLang="en-US" sz="3200" b="1" i="1">
              <a:solidFill>
                <a:srgbClr val="FF0000"/>
              </a:solidFill>
              <a:latin typeface="Times New Roman" panose="0202060305040502030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1096"/>
          <a:stretch>
            <a:fillRect/>
          </a:stretch>
        </p:blipFill>
        <p:spPr>
          <a:xfrm>
            <a:off x="0" y="2080260"/>
            <a:ext cx="3351530" cy="3063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074545"/>
            <a:ext cx="7900035" cy="1810385"/>
          </a:xfrm>
        </p:spPr>
        <p:txBody>
          <a:bodyPr>
            <a:prstTxWarp prst="textWave1">
              <a:avLst>
                <a:gd name="adj1" fmla="val 12500"/>
                <a:gd name="adj2" fmla="val -346"/>
              </a:avLst>
            </a:prstTxWarp>
          </a:bodyPr>
          <a:lstStyle/>
          <a:p>
            <a:r>
              <a:rPr lang="en-GB" altLang="en-US" sz="4800">
                <a:solidFill>
                  <a:srgbClr val="0070C0"/>
                </a:solidFill>
                <a:latin typeface="SVN-Hole Hearted" panose="020B0A06020104020203" charset="0"/>
                <a:cs typeface="SVN-Hole Hearted" panose="020B0A06020104020203" charset="0"/>
              </a:rPr>
              <a:t>EM LÀ NHÀ VĂN NHÍ</a:t>
            </a:r>
          </a:p>
        </p:txBody>
      </p:sp>
      <p:pic>
        <p:nvPicPr>
          <p:cNvPr id="10" name="Picture 10"/>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66420"/>
            <a:ext cx="2267585" cy="223012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87265" y="692150"/>
            <a:ext cx="2199640" cy="1652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 y="258445"/>
            <a:ext cx="8820150" cy="4682490"/>
          </a:xfrm>
        </p:spPr>
        <p:style>
          <a:lnRef idx="2">
            <a:schemeClr val="accent6"/>
          </a:lnRef>
          <a:fillRef idx="1">
            <a:schemeClr val="lt1"/>
          </a:fillRef>
          <a:effectRef idx="0">
            <a:schemeClr val="accent6"/>
          </a:effectRef>
          <a:fontRef idx="minor">
            <a:schemeClr val="dk1"/>
          </a:fontRef>
        </p:style>
        <p:txBody>
          <a:bodyPr/>
          <a:lstStyle/>
          <a:p>
            <a:pPr marL="0" indent="0" algn="just">
              <a:buNone/>
            </a:pPr>
            <a:r>
              <a:rPr lang="en-GB" altLang="en-US" sz="3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Quê hương mỗi người đều gắn liền với những hình ảnh đẹp không bao giờ quên. Dòng sông  quanh co, uốn lượn như dải lụa đào. Mặt nước buổi sáng sớm thì yên bình, phẳng lặng như tấm áo hồng mà họa tiết là những đám mây trắng trôi nhẹ trên bầu trời. Buổi trưa, khi ông mặt trời tỏa những tia nắng rực rỡ xuống muôn vật, ‘‘tấm áo’’ ấy lại như được dát vàng những sợi kim tuyến lấp lánh. Chiều tối, mặt nước lại khoác lên mình chiếc áo đen tuyền lấp lánh do những vì sao ban tặng. Em rất yêu dòng sông quê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63215" y="1861185"/>
            <a:ext cx="2148205" cy="2019300"/>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9410" y="2633980"/>
            <a:ext cx="2148205" cy="2019300"/>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67020" y="1975485"/>
            <a:ext cx="2141855" cy="2019300"/>
          </a:xfrm>
          <a:prstGeom prst="rect">
            <a:avLst/>
          </a:prstGeom>
        </p:spPr>
      </p:pic>
      <p:sp>
        <p:nvSpPr>
          <p:cNvPr id="3" name="Action Button: Go Forward or Next 2">
            <a:hlinkClick r:id="rId11" action="ppaction://hlinksldjump" highlightClick="1"/>
            <a:extLst>
              <a:ext uri="{FF2B5EF4-FFF2-40B4-BE49-F238E27FC236}">
                <a16:creationId xmlns:a16="http://schemas.microsoft.com/office/drawing/2014/main" id="{3C951FF8-29BF-417E-8760-40185D56D6AD}"/>
              </a:ext>
            </a:extLst>
          </p:cNvPr>
          <p:cNvSpPr/>
          <p:nvPr/>
        </p:nvSpPr>
        <p:spPr>
          <a:xfrm>
            <a:off x="892454" y="4871923"/>
            <a:ext cx="468173" cy="271577"/>
          </a:xfrm>
          <a:prstGeom prst="actionButtonForwardNext">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1" presetClass="exit" presetSubtype="1" fill="hold" nodeType="clickEffect">
                                  <p:stCondLst>
                                    <p:cond delay="0"/>
                                  </p:stCondLst>
                                  <p:childTnLst>
                                    <p:animEffect transition="out" filter="wheel(1)">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a:stretch>
            <a:fillRect/>
          </a:stretch>
        </p:blipFill>
        <p:spPr>
          <a:xfrm>
            <a:off x="4340860" y="2205355"/>
            <a:ext cx="2165985" cy="1740535"/>
          </a:xfrm>
          <a:prstGeom prst="rect">
            <a:avLst/>
          </a:prstGeom>
        </p:spPr>
      </p:pic>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Phần thưởng</a:t>
            </a:r>
            <a:br>
              <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br>
            <a:endPar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9" name="Rectangles 8"/>
          <p:cNvSpPr/>
          <p:nvPr/>
        </p:nvSpPr>
        <p:spPr>
          <a:xfrm>
            <a:off x="1251073" y="2007870"/>
            <a:ext cx="2436886" cy="1938992"/>
          </a:xfrm>
          <a:prstGeom prst="rect">
            <a:avLst/>
          </a:prstGeom>
          <a:noFill/>
          <a:ln>
            <a:noFill/>
          </a:ln>
        </p:spPr>
        <p:txBody>
          <a:bodyPr wrap="none" rtlCol="0" anchor="t">
            <a:spAutoFit/>
          </a:bodyPr>
          <a:lstStyle/>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bạn </a:t>
            </a:r>
          </a:p>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may mắn </a:t>
            </a:r>
          </a:p>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lần sau!</a:t>
            </a:r>
          </a:p>
        </p:txBody>
      </p:sp>
      <p:sp>
        <p:nvSpPr>
          <p:cNvPr id="2" name="Action Button: Go Back or Previous 1">
            <a:hlinkClick r:id="rId3" action="ppaction://hlinksldjump" highlightClick="1"/>
            <a:extLst>
              <a:ext uri="{FF2B5EF4-FFF2-40B4-BE49-F238E27FC236}">
                <a16:creationId xmlns:a16="http://schemas.microsoft.com/office/drawing/2014/main" id="{647A9F8F-E777-448E-8FDD-113312E79F68}"/>
              </a:ext>
            </a:extLst>
          </p:cNvPr>
          <p:cNvSpPr/>
          <p:nvPr/>
        </p:nvSpPr>
        <p:spPr>
          <a:xfrm>
            <a:off x="548640" y="4908499"/>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06525"/>
            <a:ext cx="3707130" cy="3623945"/>
          </a:xfrm>
          <a:prstGeom prst="rect">
            <a:avLst/>
          </a:prstGeom>
        </p:spPr>
      </p:pic>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sp>
        <p:nvSpPr>
          <p:cNvPr id="9" name="Rectangles 8"/>
          <p:cNvSpPr/>
          <p:nvPr/>
        </p:nvSpPr>
        <p:spPr>
          <a:xfrm>
            <a:off x="3459167" y="2381885"/>
            <a:ext cx="4562467" cy="1323439"/>
          </a:xfrm>
          <a:prstGeom prst="rect">
            <a:avLst/>
          </a:prstGeom>
          <a:noFill/>
          <a:ln>
            <a:noFill/>
          </a:ln>
        </p:spPr>
        <p:txBody>
          <a:bodyPr wrap="none" rtlCol="0" anchor="t">
            <a:spAutoFit/>
          </a:bodyPr>
          <a:lstStyle/>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được nhận </a:t>
            </a:r>
          </a:p>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tràng pháo tay!</a:t>
            </a:r>
          </a:p>
        </p:txBody>
      </p:sp>
      <p:sp>
        <p:nvSpPr>
          <p:cNvPr id="5" name="Action Button: Go Back or Previous 4">
            <a:hlinkClick r:id="rId4" action="ppaction://hlinksldjump" highlightClick="1"/>
            <a:extLst>
              <a:ext uri="{FF2B5EF4-FFF2-40B4-BE49-F238E27FC236}">
                <a16:creationId xmlns:a16="http://schemas.microsoft.com/office/drawing/2014/main" id="{94603799-1F34-46DE-8E44-2A964457267F}"/>
              </a:ext>
            </a:extLst>
          </p:cNvPr>
          <p:cNvSpPr/>
          <p:nvPr/>
        </p:nvSpPr>
        <p:spPr>
          <a:xfrm>
            <a:off x="1348816" y="4912969"/>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693420"/>
            <a:ext cx="2249805" cy="4203700"/>
          </a:xfrm>
          <a:prstGeom prst="rect">
            <a:avLst/>
          </a:prstGeom>
        </p:spPr>
      </p:pic>
      <p:pic>
        <p:nvPicPr>
          <p:cNvPr id="8" name="Picture 2"/>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53945" y="372745"/>
            <a:ext cx="4243070" cy="1869440"/>
          </a:xfrm>
          <a:prstGeom prst="rect">
            <a:avLst/>
          </a:prstGeom>
        </p:spPr>
      </p:pic>
      <p:sp>
        <p:nvSpPr>
          <p:cNvPr id="10" name="Rounded Rectangle 9"/>
          <p:cNvSpPr/>
          <p:nvPr/>
        </p:nvSpPr>
        <p:spPr>
          <a:xfrm>
            <a:off x="2170430" y="2475230"/>
            <a:ext cx="5400675" cy="1150620"/>
          </a:xfrm>
          <a:prstGeom prst="roundRect">
            <a:avLst/>
          </a:prstGeom>
          <a:solidFill>
            <a:srgbClr val="FFFF00"/>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2800" b="1">
                <a:solidFill>
                  <a:srgbClr val="0000FF"/>
                </a:solidFill>
                <a:latin typeface="Times New Roman" panose="02020603050405020304" pitchFamily="18" charset="0"/>
                <a:cs typeface="Times New Roman" panose="02020603050405020304" pitchFamily="18" charset="0"/>
              </a:rPr>
              <a:t>Thiên nhiên là tất cả những gì không do con người tạo ra.</a:t>
            </a:r>
          </a:p>
        </p:txBody>
      </p:sp>
      <p:sp>
        <p:nvSpPr>
          <p:cNvPr id="11" name="Rectangles 10"/>
          <p:cNvSpPr/>
          <p:nvPr/>
        </p:nvSpPr>
        <p:spPr>
          <a:xfrm>
            <a:off x="2987236" y="1015365"/>
            <a:ext cx="3340979" cy="584775"/>
          </a:xfrm>
          <a:prstGeom prst="rect">
            <a:avLst/>
          </a:prstGeom>
          <a:noFill/>
          <a:ln>
            <a:noFill/>
          </a:ln>
        </p:spPr>
        <p:txBody>
          <a:bodyPr wrap="none" rtlCol="0" anchor="t">
            <a:spAutoFit/>
          </a:bodyPr>
          <a:lstStyle/>
          <a:p>
            <a:pPr algn="ctr"/>
            <a:r>
              <a:rPr lang="en-GB" altLang="en-US" sz="3200" b="1">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 nhiên là gì?</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sp>
        <p:nvSpPr>
          <p:cNvPr id="9" name="Rectangles 8"/>
          <p:cNvSpPr/>
          <p:nvPr/>
        </p:nvSpPr>
        <p:spPr>
          <a:xfrm>
            <a:off x="2571376" y="2098040"/>
            <a:ext cx="6085320" cy="1323439"/>
          </a:xfrm>
          <a:prstGeom prst="rect">
            <a:avLst/>
          </a:prstGeom>
          <a:noFill/>
          <a:ln>
            <a:noFill/>
          </a:ln>
        </p:spPr>
        <p:txBody>
          <a:bodyPr wrap="none" rtlCol="0" anchor="t">
            <a:spAutoFit/>
          </a:bodyPr>
          <a:lstStyle/>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sẽ là người ra câu đố </a:t>
            </a:r>
          </a:p>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 cả lớp vào tiết học sau!</a:t>
            </a: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701165"/>
            <a:ext cx="2641600" cy="3442335"/>
          </a:xfrm>
          <a:prstGeom prst="rect">
            <a:avLst/>
          </a:prstGeom>
        </p:spPr>
      </p:pic>
      <p:sp>
        <p:nvSpPr>
          <p:cNvPr id="6" name="Action Button: Go Back or Previous 5">
            <a:hlinkClick r:id="rId4" action="ppaction://hlinksldjump" highlightClick="1"/>
            <a:extLst>
              <a:ext uri="{FF2B5EF4-FFF2-40B4-BE49-F238E27FC236}">
                <a16:creationId xmlns:a16="http://schemas.microsoft.com/office/drawing/2014/main" id="{6D064273-4ECF-4B73-BBEE-4D1D10B19F6D}"/>
              </a:ext>
            </a:extLst>
          </p:cNvPr>
          <p:cNvSpPr/>
          <p:nvPr/>
        </p:nvSpPr>
        <p:spPr>
          <a:xfrm>
            <a:off x="2275028" y="4869815"/>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p:cNvPicPr>
          <p:nvPr>
            <p:ph sz="half" idx="2"/>
          </p:nvPr>
        </p:nvPicPr>
        <p:blipFill>
          <a:blip r:embed="rId2"/>
          <a:srcRect/>
          <a:stretch>
            <a:fillRect/>
          </a:stretch>
        </p:blipFill>
        <p:spPr>
          <a:xfrm>
            <a:off x="2736850" y="1285240"/>
            <a:ext cx="5575935" cy="2573655"/>
          </a:xfrm>
          <a:prstGeom prst="rect">
            <a:avLst/>
          </a:prstGeom>
        </p:spPr>
      </p:pic>
      <p:sp>
        <p:nvSpPr>
          <p:cNvPr id="4" name="Text Box 3"/>
          <p:cNvSpPr txBox="1"/>
          <p:nvPr/>
        </p:nvSpPr>
        <p:spPr>
          <a:xfrm>
            <a:off x="2984500" y="2034222"/>
            <a:ext cx="5080000" cy="1076325"/>
          </a:xfrm>
          <a:prstGeom prst="rect">
            <a:avLst/>
          </a:prstGeom>
          <a:noFill/>
          <a:ln w="9525">
            <a:noFill/>
          </a:ln>
        </p:spPr>
        <p:txBody>
          <a:bodyPr>
            <a:spAutoFit/>
          </a:bodyPr>
          <a:lstStyle/>
          <a:p>
            <a:pPr indent="0" algn="ctr"/>
            <a:r>
              <a:rPr lang="en-GB" altLang="en-US" sz="3200" b="0">
                <a:solidFill>
                  <a:srgbClr val="000000"/>
                </a:solidFill>
                <a:latin typeface="Times New Roman" panose="02020603050405020304" charset="0"/>
              </a:rPr>
              <a:t>H</a:t>
            </a:r>
            <a:r>
              <a:rPr lang="en-US" sz="3200" b="0">
                <a:solidFill>
                  <a:srgbClr val="000000"/>
                </a:solidFill>
                <a:latin typeface="Times New Roman" panose="02020603050405020304" charset="0"/>
              </a:rPr>
              <a:t>oàn chỉnh đoạn văn </a:t>
            </a:r>
          </a:p>
          <a:p>
            <a:pPr indent="0" algn="ctr"/>
            <a:r>
              <a:rPr lang="en-GB" altLang="en-US" sz="3200" b="0">
                <a:solidFill>
                  <a:srgbClr val="000000"/>
                </a:solidFill>
                <a:latin typeface="Times New Roman" panose="02020603050405020304" charset="0"/>
              </a:rPr>
              <a:t>X</a:t>
            </a:r>
            <a:r>
              <a:rPr lang="en-US" sz="3200" b="0">
                <a:solidFill>
                  <a:srgbClr val="000000"/>
                </a:solidFill>
                <a:latin typeface="Times New Roman" panose="02020603050405020304" charset="0"/>
              </a:rPr>
              <a:t>em </a:t>
            </a:r>
            <a:r>
              <a:rPr lang="en-GB" altLang="en-US" sz="3200" b="0">
                <a:solidFill>
                  <a:srgbClr val="000000"/>
                </a:solidFill>
                <a:latin typeface="Times New Roman" panose="02020603050405020304" charset="0"/>
              </a:rPr>
              <a:t>trước </a:t>
            </a:r>
            <a:r>
              <a:rPr lang="en-US" sz="3200" b="0">
                <a:solidFill>
                  <a:srgbClr val="000000"/>
                </a:solidFill>
                <a:latin typeface="Times New Roman" panose="02020603050405020304" charset="0"/>
              </a:rPr>
              <a:t>bài: </a:t>
            </a:r>
            <a:r>
              <a:rPr lang="en-US" sz="3200" b="1">
                <a:solidFill>
                  <a:srgbClr val="000000"/>
                </a:solidFill>
                <a:latin typeface="Times New Roman" panose="02020603050405020304" charset="0"/>
              </a:rPr>
              <a:t>Đại từ</a:t>
            </a:r>
            <a:r>
              <a:rPr lang="en-US" sz="3200" b="0">
                <a:solidFill>
                  <a:srgbClr val="000000"/>
                </a:solidFill>
                <a:latin typeface="Times New Roman" panose="02020603050405020304" charset="0"/>
              </a:rPr>
              <a:t>   </a:t>
            </a:r>
            <a:endParaRPr lang="en-US" altLang="en-US" sz="3200" b="0">
              <a:solidFill>
                <a:srgbClr val="000000"/>
              </a:solidFill>
              <a:latin typeface="Times New Roman" panose="02020603050405020304" charset="0"/>
            </a:endParaRPr>
          </a:p>
        </p:txBody>
      </p:sp>
      <p:pic>
        <p:nvPicPr>
          <p:cNvPr id="5" name="Picture 4"/>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2957"/>
          <a:stretch>
            <a:fillRect/>
          </a:stretch>
        </p:blipFill>
        <p:spPr>
          <a:xfrm flipH="1">
            <a:off x="159385" y="1888490"/>
            <a:ext cx="2577465" cy="3263900"/>
          </a:xfrm>
          <a:prstGeom prst="rect">
            <a:avLst/>
          </a:prstGeom>
        </p:spPr>
      </p:pic>
      <p:sp>
        <p:nvSpPr>
          <p:cNvPr id="7" name="Text Box 6"/>
          <p:cNvSpPr txBox="1"/>
          <p:nvPr/>
        </p:nvSpPr>
        <p:spPr>
          <a:xfrm>
            <a:off x="1738630" y="374650"/>
            <a:ext cx="2540000" cy="829945"/>
          </a:xfrm>
          <a:prstGeom prst="rect">
            <a:avLst/>
          </a:prstGeom>
          <a:noFill/>
        </p:spPr>
        <p:txBody>
          <a:bodyPr wrap="square" rtlCol="0" anchor="t">
            <a:spAutoFit/>
          </a:bodyPr>
          <a:lstStyle/>
          <a:p>
            <a:r>
              <a:rPr lang="en-GB" altLang="en-US" sz="4800" b="1">
                <a:solidFill>
                  <a:schemeClr val="accent3"/>
                </a:solidFill>
                <a:latin typeface="SVN-Shintia Script" panose="02000804000000020003" charset="0"/>
                <a:cs typeface="SVN-Shintia Script" panose="02000804000000020003" charset="0"/>
              </a:rPr>
              <a:t>Dặn dò </a:t>
            </a:r>
          </a:p>
        </p:txBody>
      </p:sp>
      <p:pic>
        <p:nvPicPr>
          <p:cNvPr id="8"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896995" y="277495"/>
            <a:ext cx="1349375" cy="1349375"/>
          </a:xfrm>
          <a:prstGeom prst="rect">
            <a:avLst/>
          </a:prstGeom>
        </p:spPr>
      </p:pic>
      <p:pic>
        <p:nvPicPr>
          <p:cNvPr id="9"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830" y="1076960"/>
            <a:ext cx="2919730" cy="415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2280" y="1338580"/>
            <a:ext cx="8681720" cy="2621915"/>
          </a:xfrm>
          <a:prstGeom prst="rect">
            <a:avLst/>
          </a:prstGeom>
        </p:spPr>
      </p:pic>
      <p:pic>
        <p:nvPicPr>
          <p:cNvPr id="21" name="Picture 20"/>
          <p:cNvPicPr>
            <a:picLocks noChangeAspect="1"/>
          </p:cNvPicPr>
          <p:nvPr/>
        </p:nvPicPr>
        <p:blipFill>
          <a:blip r:embed="rId4"/>
          <a:stretch>
            <a:fillRect/>
          </a:stretch>
        </p:blipFill>
        <p:spPr>
          <a:xfrm>
            <a:off x="2187575" y="2023428"/>
            <a:ext cx="4459923" cy="1481138"/>
          </a:xfrm>
          <a:prstGeom prst="rect">
            <a:avLst/>
          </a:prstGeom>
        </p:spPr>
      </p:pic>
      <p:pic>
        <p:nvPicPr>
          <p:cNvPr id="15" name="Picture 12"/>
          <p:cNvPicPr>
            <a:picLocks noChangeAspect="1"/>
          </p:cNvPicPr>
          <p:nvPr/>
        </p:nvPicPr>
        <p:blipFill>
          <a:blip r:embed="rId5"/>
          <a:srcRect/>
          <a:stretch>
            <a:fillRect/>
          </a:stretch>
        </p:blipFill>
        <p:spPr>
          <a:xfrm rot="3120000">
            <a:off x="551180" y="-281940"/>
            <a:ext cx="2809240" cy="2444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E4E20C-65E3-4819-91AF-CF18B4F328FF}"/>
              </a:ext>
            </a:extLst>
          </p:cNvPr>
          <p:cNvSpPr txBox="1"/>
          <p:nvPr/>
        </p:nvSpPr>
        <p:spPr>
          <a:xfrm>
            <a:off x="1268730" y="2310140"/>
            <a:ext cx="660654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VIDEO BẦU TRỜI MÙA THU</a:t>
            </a:r>
          </a:p>
        </p:txBody>
      </p:sp>
      <p:pic>
        <p:nvPicPr>
          <p:cNvPr id="2" name="LTVC Tiết 1 Bầu trời mùa thu">
            <a:hlinkClick r:id="" action="ppaction://media"/>
            <a:extLst>
              <a:ext uri="{FF2B5EF4-FFF2-40B4-BE49-F238E27FC236}">
                <a16:creationId xmlns:a16="http://schemas.microsoft.com/office/drawing/2014/main" id="{756F22E3-29A5-6F46-91C3-58B3266772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9144000" cy="5143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箭头: 五边形 54"/>
          <p:cNvSpPr/>
          <p:nvPr/>
        </p:nvSpPr>
        <p:spPr>
          <a:xfrm>
            <a:off x="5715" y="2596541"/>
            <a:ext cx="3810570" cy="1783136"/>
          </a:xfrm>
          <a:prstGeom prst="homePlate">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6" name="任意多边形: 形状 55"/>
          <p:cNvSpPr/>
          <p:nvPr/>
        </p:nvSpPr>
        <p:spPr>
          <a:xfrm>
            <a:off x="2473871" y="2595964"/>
            <a:ext cx="1342415" cy="1783713"/>
          </a:xfrm>
          <a:custGeom>
            <a:avLst/>
            <a:gdLst>
              <a:gd name="connsiteX0" fmla="*/ 0 w 21600"/>
              <a:gd name="connsiteY0" fmla="*/ 7 h 21607"/>
              <a:gd name="connsiteX1" fmla="*/ 11937 w 21600"/>
              <a:gd name="connsiteY1" fmla="*/ 21607 h 21607"/>
              <a:gd name="connsiteX2" fmla="*/ 21600 w 21600"/>
              <a:gd name="connsiteY2" fmla="*/ 10558 h 21607"/>
              <a:gd name="connsiteX3" fmla="*/ 11937 w 21600"/>
              <a:gd name="connsiteY3" fmla="*/ 0 h 21607"/>
              <a:gd name="connsiteX4" fmla="*/ 0 w 21600"/>
              <a:gd name="connsiteY4" fmla="*/ 7 h 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7" extrusionOk="0">
                <a:moveTo>
                  <a:pt x="0" y="7"/>
                </a:moveTo>
                <a:lnTo>
                  <a:pt x="11937" y="21607"/>
                </a:lnTo>
                <a:lnTo>
                  <a:pt x="21600" y="10558"/>
                </a:lnTo>
                <a:lnTo>
                  <a:pt x="11937" y="0"/>
                </a:lnTo>
                <a:lnTo>
                  <a:pt x="0" y="7"/>
                </a:lnTo>
                <a:close/>
              </a:path>
            </a:pathLst>
          </a:custGeom>
          <a:solidFill>
            <a:schemeClr val="accent1">
              <a:alpha val="70000"/>
            </a:schemeClr>
          </a:solidFill>
          <a:ln w="25400" cap="flat">
            <a:noFill/>
            <a:miter lim="400000"/>
          </a:ln>
          <a:effectLst/>
        </p:spPr>
        <p:txBody>
          <a:bodyPr anchor="ctr"/>
          <a:lstStyle/>
          <a:p>
            <a:pPr algn="ctr"/>
            <a:endParaRPr/>
          </a:p>
        </p:txBody>
      </p:sp>
      <p:sp>
        <p:nvSpPr>
          <p:cNvPr id="13" name="文本框 12"/>
          <p:cNvSpPr txBox="1"/>
          <p:nvPr/>
        </p:nvSpPr>
        <p:spPr>
          <a:xfrm>
            <a:off x="353930" y="69357"/>
            <a:ext cx="700486" cy="46166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01</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381961" name="Text Box 9"/>
          <p:cNvSpPr txBox="1"/>
          <p:nvPr/>
        </p:nvSpPr>
        <p:spPr>
          <a:xfrm>
            <a:off x="1214120" y="242570"/>
            <a:ext cx="4279265" cy="435610"/>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nSpc>
                <a:spcPct val="7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Đọc mẩu chuyện</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 sau</a:t>
            </a: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 </a:t>
            </a:r>
          </a:p>
        </p:txBody>
      </p:sp>
      <p:pic>
        <p:nvPicPr>
          <p:cNvPr id="3" name="Content Placeholder 2"/>
          <p:cNvPicPr>
            <a:picLocks noGrp="1" noChangeAspect="1"/>
          </p:cNvPicPr>
          <p:nvPr>
            <p:ph idx="1"/>
          </p:nvPr>
        </p:nvPicPr>
        <p:blipFill>
          <a:blip r:embed="rId5"/>
          <a:stretch>
            <a:fillRect/>
          </a:stretch>
        </p:blipFill>
        <p:spPr>
          <a:xfrm>
            <a:off x="1382395" y="1586230"/>
            <a:ext cx="6705600" cy="100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381961"/>
                                        </p:tgtEl>
                                        <p:attrNameLst>
                                          <p:attrName>style.visibility</p:attrName>
                                        </p:attrNameLst>
                                      </p:cBhvr>
                                      <p:to>
                                        <p:strVal val="visible"/>
                                      </p:to>
                                    </p:set>
                                    <p:anim calcmode="discrete" valueType="clr">
                                      <p:cBhvr override="childStyle">
                                        <p:cTn id="13" dur="80"/>
                                        <p:tgtEl>
                                          <p:spTgt spid="38196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81961"/>
                                        </p:tgtEl>
                                        <p:attrNameLst>
                                          <p:attrName>fillcolor</p:attrName>
                                        </p:attrNameLst>
                                      </p:cBhvr>
                                      <p:tavLst>
                                        <p:tav tm="0">
                                          <p:val>
                                            <p:clrVal>
                                              <a:schemeClr val="accent2"/>
                                            </p:clrVal>
                                          </p:val>
                                        </p:tav>
                                        <p:tav tm="50000">
                                          <p:val>
                                            <p:clrVal>
                                              <a:schemeClr val="hlink"/>
                                            </p:clrVal>
                                          </p:val>
                                        </p:tav>
                                      </p:tavLst>
                                    </p:anim>
                                    <p:set>
                                      <p:cBhvr>
                                        <p:cTn id="15" dur="80"/>
                                        <p:tgtEl>
                                          <p:spTgt spid="381961"/>
                                        </p:tgtEl>
                                        <p:attrNameLst>
                                          <p:attrName>fill.type</p:attrName>
                                        </p:attrNameLst>
                                      </p:cBhvr>
                                      <p:to>
                                        <p:strVal val="solid"/>
                                      </p:to>
                                    </p:set>
                                  </p:childTnLst>
                                </p:cTn>
                              </p:par>
                            </p:childTnLst>
                          </p:cTn>
                        </p:par>
                        <p:par>
                          <p:cTn id="16" fill="hold">
                            <p:stCondLst>
                              <p:cond delay="839"/>
                            </p:stCondLst>
                            <p:childTnLst>
                              <p:par>
                                <p:cTn id="17" presetID="22" presetClass="entr" presetSubtype="1"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6" grpId="0" bldLvl="0" animBg="1"/>
      <p:bldP spid="3819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323215"/>
            <a:ext cx="8599805" cy="4496435"/>
          </a:xfrm>
        </p:spPr>
        <p:txBody>
          <a:bodyPr/>
          <a:lstStyle/>
          <a:p>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MÙA THU</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b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Tôi cùng bọn trẻ đi ra cánh đồng. Buổi sáng tháng chín mát mẻ và dễ chịu.</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Tôi nói với các em:</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 Các em hãy nhìn lên bầu trời mà xem. Mùa hè, nó rất nóng và cháy lên những tia sáng của ngọn lửa. Còn bây giờ bầu trời thế nào? Hãy suy nghĩ và chọn những từ ngữ thích hợp để miêu tả nó.</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Bọn trẻ nhìn lên bầu trời và suy nghĩ. Sau vài phút, một em nói: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xanh như mặt nước mệt mỏi trong ao.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Vì sao mặt nước lại mệt mỏi? - Tôi hỏi lại.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Thưa thầy, mùa hè, nước dạo chơi cùng những làn sóng. Mùa thu, nó mệt và đứng lại với màu xanh nhạt. Nó mệt mỏi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Những em khác tiếp tục nói: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được rửa mặt sau cơn mưa.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xanh biếc.</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endPar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15" y="530225"/>
            <a:ext cx="8218170" cy="4188460"/>
          </a:xfrm>
        </p:spPr>
        <p:txBody>
          <a:bodyPr/>
          <a:lstStyle/>
          <a:p>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Cô bé Va-li-a nhỏ nhắn đứng trầm ngâm một chỗ. Tôi hỏi:</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Còn Va-li-a, vì sao em im lặng thế?</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Em muốn nói bằng những từ ngữ của mình.</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Em đã tìm được câu nào chưa?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 Bầu trời dịu dàng - Va-li-a khẽ nói và mỉm cười.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Sau đó, mỗi em đều muốn nói về bầu trời bằng từ ngữ của riêng mình:</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buồn bã. Những đám mây xám đang từ phương bắc trôi tới.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trầm ngâm. Nó nhớ đến tiếng hót của bầy chim sơn ca.  </a:t>
            </a:r>
            <a:b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ghé sát mặt đất. Mùa hè, nó cao hơn và có những con chim én bay liệng. Còn bây giờ chẳng có chim én nữa, vì thế bầu trời cúi xuống lắng nghe để tìm xem chim én đang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ở trong bụi cây hay ở nơi nào.</a:t>
            </a:r>
            <a:r>
              <a:rPr lang="en-US" altLang="en-US" sz="2000" b="1" dirty="0">
                <a:effectLst>
                  <a:outerShdw blurRad="38100" dist="19050" dir="2700000" algn="tl" rotWithShape="0">
                    <a:schemeClr val="dk1">
                      <a:alpha val="40000"/>
                    </a:schemeClr>
                  </a:outerShdw>
                </a:effectLst>
                <a:latin typeface="Times New Roman" panose="02020603050405020304" charset="0"/>
                <a:sym typeface="+mn-ea"/>
                <a:hlinkClick r:id="" action="ppaction://noaction"/>
              </a:rPr>
              <a:t> </a:t>
            </a:r>
            <a:r>
              <a:rPr lang="en-US" altLang="en-US" sz="1200" b="1" dirty="0">
                <a:solidFill>
                  <a:srgbClr val="000099"/>
                </a:solidFill>
                <a:latin typeface="Times New Roman" panose="02020603050405020304" charset="0"/>
                <a:sym typeface="+mn-ea"/>
              </a:rPr>
              <a:t>  </a:t>
            </a:r>
            <a:br>
              <a:rPr lang="en-US" altLang="en-US" sz="1200" b="1" dirty="0">
                <a:solidFill>
                  <a:srgbClr val="000099"/>
                </a:solidFill>
                <a:latin typeface="Times New Roman" panose="02020603050405020304" charset="0"/>
                <a:sym typeface="+mn-ea"/>
              </a:rPr>
            </a:br>
            <a:r>
              <a:rPr lang="en-GB" altLang="en-US" sz="18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t>Theo XU-KHÔM-LIN-XKI</a:t>
            </a:r>
            <a:b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br>
            <a:r>
              <a:rPr lang="en-GB" altLang="en-US" sz="18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t>(Mạnh Hưởng dịch)     </a:t>
            </a: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200" b="1" dirty="0">
                <a:solidFill>
                  <a:srgbClr val="000099"/>
                </a:solidFill>
                <a:latin typeface="Times New Roman" panose="02020603050405020304" charset="0"/>
                <a:sym typeface="+mn-ea"/>
              </a:rPr>
              <a:t>                 </a:t>
            </a:r>
            <a:br>
              <a:rPr lang="en-US" altLang="en-US" sz="1200" b="1" dirty="0">
                <a:solidFill>
                  <a:srgbClr val="000099"/>
                </a:solidFill>
                <a:latin typeface="Times New Roman" panose="02020603050405020304" charset="0"/>
              </a:rPr>
            </a:br>
            <a:endParaRPr lang="en-US" altLang="en-US" sz="1200" b="1" dirty="0">
              <a:solidFill>
                <a:srgbClr val="000099"/>
              </a:solidFill>
              <a:latin typeface="Times New Roman" panose="020206030504050203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
        <p:nvSpPr>
          <p:cNvPr id="381961" name="Text Box 9"/>
          <p:cNvSpPr txBox="1"/>
          <p:nvPr/>
        </p:nvSpPr>
        <p:spPr>
          <a:xfrm>
            <a:off x="1054100" y="292735"/>
            <a:ext cx="7579360" cy="2073910"/>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Tìm những từ ngữ tả bầu trời </a:t>
            </a:r>
          </a:p>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trong mẩu chuyện nêu trên. </a:t>
            </a:r>
          </a:p>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Những từ ngữ </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nào </a:t>
            </a: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thể hiện sự</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 so sánh? N</a:t>
            </a:r>
            <a:r>
              <a:rPr sz="3200" b="1" dirty="0">
                <a:effectLst>
                  <a:outerShdw blurRad="38100" dist="19050" dir="2700000" algn="tl" rotWithShape="0">
                    <a:schemeClr val="dk1">
                      <a:alpha val="40000"/>
                    </a:schemeClr>
                  </a:outerShdw>
                </a:effectLst>
                <a:latin typeface="Times New Roman" panose="02020603050405020304" charset="0"/>
                <a:sym typeface="+mn-ea"/>
              </a:rPr>
              <a:t>hững từ ngữ </a:t>
            </a:r>
            <a:r>
              <a:rPr lang="en-GB" sz="3200" b="1" dirty="0">
                <a:effectLst>
                  <a:outerShdw blurRad="38100" dist="19050" dir="2700000" algn="tl" rotWithShape="0">
                    <a:schemeClr val="dk1">
                      <a:alpha val="40000"/>
                    </a:schemeClr>
                  </a:outerShdw>
                </a:effectLst>
                <a:latin typeface="Times New Roman" panose="02020603050405020304" charset="0"/>
                <a:sym typeface="+mn-ea"/>
              </a:rPr>
              <a:t>nào </a:t>
            </a:r>
            <a:r>
              <a:rPr sz="3200" b="1" dirty="0">
                <a:effectLst>
                  <a:outerShdw blurRad="38100" dist="19050" dir="2700000" algn="tl" rotWithShape="0">
                    <a:schemeClr val="dk1">
                      <a:alpha val="40000"/>
                    </a:schemeClr>
                  </a:outerShdw>
                </a:effectLst>
                <a:latin typeface="Times New Roman" panose="02020603050405020304" charset="0"/>
                <a:sym typeface="+mn-ea"/>
              </a:rPr>
              <a:t>thể hiện sự</a:t>
            </a:r>
            <a:r>
              <a:rPr lang="en-GB" sz="3200" b="1" dirty="0">
                <a:effectLst>
                  <a:outerShdw blurRad="38100" dist="19050" dir="2700000" algn="tl" rotWithShape="0">
                    <a:schemeClr val="dk1">
                      <a:alpha val="40000"/>
                    </a:schemeClr>
                  </a:outerShdw>
                </a:effectLst>
                <a:latin typeface="Times New Roman" panose="02020603050405020304" charset="0"/>
                <a:sym typeface="+mn-ea"/>
              </a:rPr>
              <a:t> </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nhân hóa?</a:t>
            </a:r>
          </a:p>
        </p:txBody>
      </p:sp>
      <p:pic>
        <p:nvPicPr>
          <p:cNvPr id="2" name="Picture 2"/>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6809"/>
          <a:stretch>
            <a:fillRect/>
          </a:stretch>
        </p:blipFill>
        <p:spPr>
          <a:xfrm>
            <a:off x="353695" y="2371725"/>
            <a:ext cx="2597150" cy="28975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1961"/>
                                        </p:tgtEl>
                                        <p:attrNameLst>
                                          <p:attrName>style.visibility</p:attrName>
                                        </p:attrNameLst>
                                      </p:cBhvr>
                                      <p:to>
                                        <p:strVal val="visible"/>
                                      </p:to>
                                    </p:set>
                                    <p:anim calcmode="discrete" valueType="clr">
                                      <p:cBhvr override="childStyle">
                                        <p:cTn id="7" dur="80"/>
                                        <p:tgtEl>
                                          <p:spTgt spid="3819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1961"/>
                                        </p:tgtEl>
                                        <p:attrNameLst>
                                          <p:attrName>fillcolor</p:attrName>
                                        </p:attrNameLst>
                                      </p:cBhvr>
                                      <p:tavLst>
                                        <p:tav tm="0">
                                          <p:val>
                                            <p:clrVal>
                                              <a:schemeClr val="accent2"/>
                                            </p:clrVal>
                                          </p:val>
                                        </p:tav>
                                        <p:tav tm="50000">
                                          <p:val>
                                            <p:clrVal>
                                              <a:schemeClr val="hlink"/>
                                            </p:clrVal>
                                          </p:val>
                                        </p:tav>
                                      </p:tavLst>
                                    </p:anim>
                                    <p:set>
                                      <p:cBhvr>
                                        <p:cTn id="9" dur="80"/>
                                        <p:tgtEl>
                                          <p:spTgt spid="3819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grpSp>
        <p:nvGrpSpPr>
          <p:cNvPr id="26" name="Group 25"/>
          <p:cNvGrpSpPr/>
          <p:nvPr/>
        </p:nvGrpSpPr>
        <p:grpSpPr>
          <a:xfrm>
            <a:off x="4878070" y="2216785"/>
            <a:ext cx="2948305" cy="1717040"/>
            <a:chOff x="4439817" y="44624"/>
            <a:chExt cx="3024336" cy="1002905"/>
          </a:xfrm>
        </p:grpSpPr>
        <p:pic>
          <p:nvPicPr>
            <p:cNvPr id="27"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439817" y="44624"/>
              <a:ext cx="3024336" cy="1002905"/>
            </a:xfrm>
            <a:prstGeom prst="rect">
              <a:avLst/>
            </a:prstGeom>
          </p:spPr>
        </p:pic>
        <p:sp>
          <p:nvSpPr>
            <p:cNvPr id="28" name="Rectangle 2"/>
            <p:cNvSpPr txBox="1">
              <a:spLocks noChangeArrowheads="1"/>
            </p:cNvSpPr>
            <p:nvPr/>
          </p:nvSpPr>
          <p:spPr>
            <a:xfrm>
              <a:off x="4981205" y="418822"/>
              <a:ext cx="2147043" cy="406400"/>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fontAlgn="auto">
                <a:spcAft>
                  <a:spcPts val="0"/>
                </a:spcAft>
              </a:pPr>
              <a:r>
                <a:rPr lang="en-GB" altLang="en-US" sz="3600" b="1" dirty="0" err="1">
                  <a:ln w="57150" cmpd="thinThick">
                    <a:noFill/>
                  </a:ln>
                  <a:solidFill>
                    <a:srgbClr val="002060"/>
                  </a:solidFill>
                  <a:effectLst/>
                  <a:latin typeface="Times New Roman" panose="02020603050405020304" pitchFamily="18" charset="0"/>
                  <a:cs typeface="Times New Roman" panose="02020603050405020304" pitchFamily="18" charset="0"/>
                </a:rPr>
                <a:t>So sánh</a:t>
              </a:r>
            </a:p>
          </p:txBody>
        </p:sp>
      </p:grpSp>
      <p:pic>
        <p:nvPicPr>
          <p:cNvPr id="10" name="Picture 10"/>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00000" flipH="1">
            <a:off x="1467485" y="201930"/>
            <a:ext cx="4406265" cy="3375025"/>
          </a:xfrm>
          <a:prstGeom prst="rect">
            <a:avLst/>
          </a:prstGeom>
        </p:spPr>
      </p:pic>
      <p:sp>
        <p:nvSpPr>
          <p:cNvPr id="2" name="Text Box 1"/>
          <p:cNvSpPr txBox="1"/>
          <p:nvPr/>
        </p:nvSpPr>
        <p:spPr>
          <a:xfrm rot="21420000">
            <a:off x="1762125" y="742950"/>
            <a:ext cx="3672840" cy="1938020"/>
          </a:xfrm>
          <a:prstGeom prst="rect">
            <a:avLst/>
          </a:prstGeom>
          <a:noFill/>
        </p:spPr>
        <p:txBody>
          <a:bodyPr wrap="square" rtlCol="0" anchor="t">
            <a:spAutoFit/>
          </a:bodyPr>
          <a:lstStyle/>
          <a:p>
            <a:r>
              <a:rPr lang="en-GB" altLang="en-US" sz="2400">
                <a:latin typeface="Times New Roman" panose="02020603050405020304" pitchFamily="18" charset="0"/>
                <a:cs typeface="Times New Roman" panose="02020603050405020304" pitchFamily="18" charset="0"/>
              </a:rPr>
              <a:t>So sánh là sự đối chiếu hai đối tượng cùng có một dấu hiệu chung nào đấy nhằm làm rõ đặc điểm của một trong hai đối tượng đó.</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矢量图课件动态ppt模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6.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7.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8.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9.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33</TotalTime>
  <Words>1219</Words>
  <Application>Microsoft Macintosh PowerPoint</Application>
  <PresentationFormat>On-screen Show (16:9)</PresentationFormat>
  <Paragraphs>121</Paragraphs>
  <Slides>32</Slides>
  <Notes>18</Notes>
  <HiddenSlides>0</HiddenSlides>
  <MMClips>2</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32</vt:i4>
      </vt:variant>
    </vt:vector>
  </HeadingPairs>
  <TitlesOfParts>
    <vt:vector size="55" baseType="lpstr">
      <vt:lpstr>等线</vt:lpstr>
      <vt:lpstr>等线 Light</vt:lpstr>
      <vt:lpstr>Arial</vt:lpstr>
      <vt:lpstr>Calibri</vt:lpstr>
      <vt:lpstr>Calibri Light</vt:lpstr>
      <vt:lpstr>SVN-Hole Hearted</vt:lpstr>
      <vt:lpstr>SVN-Shintia Script</vt:lpstr>
      <vt:lpstr>Times New Roman</vt:lpstr>
      <vt:lpstr>Wingdings</vt:lpstr>
      <vt:lpstr>方正稚艺简体</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10_Office 主题​​</vt:lpstr>
      <vt:lpstr>9_Office 主题​​</vt:lpstr>
      <vt:lpstr>12_Office 主题​​</vt:lpstr>
      <vt:lpstr>13_Office 主题​​</vt:lpstr>
      <vt:lpstr>PowerPoint Presentation</vt:lpstr>
      <vt:lpstr>PowerPoint Presentation</vt:lpstr>
      <vt:lpstr>PowerPoint Presentation</vt:lpstr>
      <vt:lpstr>PowerPoint Presentation</vt:lpstr>
      <vt:lpstr>PowerPoint Presentation</vt:lpstr>
      <vt:lpstr>                                          BẦU TRỜI MÙA THU  Tôi cùng bọn trẻ đi ra cánh đồng. Buổi sáng tháng chín mát mẻ và dễ chịu. Tôi nói với các em:  - Các em hãy nhìn lên bầu trời mà xem. Mùa hè, nó rất nóng và cháy lên những tia sáng của ngọn lửa. Còn bây giờ bầu trời thế nào? Hãy suy nghĩ và chọn những từ ngữ thích hợp để miêu tả nó. Bọn trẻ nhìn lên bầu trời và suy nghĩ. Sau vài phút, một em nói: - Bầu trời xanh như mặt nước mệt mỏi trong ao.  - Vì sao mặt nước lại mệt mỏi? - Tôi hỏi lại. - Thưa thầy, mùa hè, nước dạo chơi cùng những làn sóng. Mùa thu, nó mệt và đứng lại với màu xanh nhạt. Nó mệt mỏi ! Những em khác tiếp tục nói: - Bầu trời được rửa mặt sau cơn mưa.  - Bầu trời xanh biếc. </vt:lpstr>
      <vt:lpstr>Cô bé Va-li-a nhỏ nhắn đứng trầm ngâm một chỗ. Tôi hỏi: - Còn Va-li-a, vì sao em im lặng thế? - Em muốn nói bằng những từ ngữ của mình. - Em đã tìm được câu nào chưa?   - Bầu trời dịu dàng - Va-li-a khẽ nói và mỉm cười.                   Sau đó, mỗi em đều muốn nói về bầu trời bằng từ ngữ của riêng mình: - Bầu trời buồn bã. Những đám mây xám đang từ phương bắc trôi tới.  - Bầu trời trầm ngâm. Nó nhớ đến tiếng hót của bầy chim sơn ca.   - Bầu trời ghé sát mặt đất. Mùa hè, nó cao hơn và có những con chim én bay liệng. Còn bây giờ chẳng có chim én nữa, vì thế bầu trời cúi xuống lắng nghe để tìm xem chim én đang  ở trong bụi cây hay ở nơi nào.           Theo XU-KHÔM-LIN-XKI                                                       (Mạnh Hưởng dịch)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LÀ NHÀ VĂN NHÍ</vt:lpstr>
      <vt:lpstr>PowerPoint Presentation</vt:lpstr>
      <vt:lpstr>Phần thưởng </vt:lpstr>
      <vt:lpstr>Phần thưởng </vt:lpstr>
      <vt:lpstr>Phần thưởng </vt:lpstr>
      <vt:lpstr>Phần thưởng </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卡通矢量图课件动态ppt模板</dc:title>
  <dc:subject>9Slide.vn</dc:subject>
  <dc:creator>HP</dc:creator>
  <dc:description>9Slide.vn</dc:description>
  <cp:lastModifiedBy>Microsoft Office User</cp:lastModifiedBy>
  <cp:revision>319</cp:revision>
  <dcterms:created xsi:type="dcterms:W3CDTF">2017-07-04T05:41:00Z</dcterms:created>
  <dcterms:modified xsi:type="dcterms:W3CDTF">2021-11-02T00:48:20Z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2232BDB6B8174968B6097431032ADAEF</vt:lpwstr>
  </property>
  <property fmtid="{D5CDD505-2E9C-101B-9397-08002B2CF9AE}" pid="3" name="KSOProductBuildVer">
    <vt:lpwstr>2057-11.2.0.10323</vt:lpwstr>
  </property>
</Properties>
</file>