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8"/>
  </p:notesMasterIdLst>
  <p:sldIdLst>
    <p:sldId id="292" r:id="rId3"/>
    <p:sldId id="293" r:id="rId4"/>
    <p:sldId id="343" r:id="rId5"/>
    <p:sldId id="287" r:id="rId6"/>
    <p:sldId id="344" r:id="rId7"/>
    <p:sldId id="314" r:id="rId8"/>
    <p:sldId id="315" r:id="rId9"/>
    <p:sldId id="317" r:id="rId10"/>
    <p:sldId id="318" r:id="rId11"/>
    <p:sldId id="346" r:id="rId12"/>
    <p:sldId id="345" r:id="rId13"/>
    <p:sldId id="347" r:id="rId14"/>
    <p:sldId id="321" r:id="rId15"/>
    <p:sldId id="348" r:id="rId16"/>
    <p:sldId id="323" r:id="rId17"/>
    <p:sldId id="324" r:id="rId18"/>
    <p:sldId id="325" r:id="rId19"/>
    <p:sldId id="326" r:id="rId20"/>
    <p:sldId id="327" r:id="rId21"/>
    <p:sldId id="350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260" r:id="rId36"/>
    <p:sldId id="351" r:id="rId37"/>
  </p:sldIdLst>
  <p:sldSz cx="9144000" cy="5145088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E61"/>
    <a:srgbClr val="EFEFEF"/>
    <a:srgbClr val="14436A"/>
    <a:srgbClr val="A6A6A6"/>
    <a:srgbClr val="0B2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22" y="7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8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36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251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7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17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2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2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2028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73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961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11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97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50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4570457"/>
            <a:ext cx="1022509" cy="572924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8121501" y="-4"/>
            <a:ext cx="1022509" cy="572924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8121501" y="4571307"/>
            <a:ext cx="1022509" cy="572924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847"/>
            <a:ext cx="1022509" cy="572924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59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533401" y="3254155"/>
            <a:ext cx="2424330" cy="1357541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7253074" y="533391"/>
            <a:ext cx="2424330" cy="1357541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41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06366" y="500751"/>
            <a:ext cx="72910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8427406" y="344680"/>
            <a:ext cx="193989" cy="175003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431078" y="156138"/>
            <a:ext cx="474113" cy="427710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536470" y="259077"/>
            <a:ext cx="256877" cy="21846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/>
              <a:pPr/>
              <a:t>2021/11/3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2" y="-241495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167"/>
            <a:ext cx="7704000" cy="57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831"/>
            <a:ext cx="7704000" cy="341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31" y="-163760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5524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2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5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8      _6"/>
          <p:cNvSpPr txBox="1"/>
          <p:nvPr/>
        </p:nvSpPr>
        <p:spPr>
          <a:xfrm>
            <a:off x="2362188" y="80328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123E6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rgbClr val="123E61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5010972" y="80328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123E6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rgbClr val="123E61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332170" y="78076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123E6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5400" b="1" dirty="0">
              <a:solidFill>
                <a:srgbClr val="123E61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11577" y="2428528"/>
            <a:ext cx="5274870" cy="6309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LUYỆN TỪ VÀ CÂU</a:t>
            </a:r>
          </a:p>
        </p:txBody>
      </p:sp>
    </p:spTree>
    <p:extLst>
      <p:ext uri="{BB962C8B-B14F-4D97-AF65-F5344CB8AC3E}">
        <p14:creationId xmlns:p14="http://schemas.microsoft.com/office/powerpoint/2010/main" val="39529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8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69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4830011" y="1123614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4758016" y="104606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4758016" y="144385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4758016" y="184164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4758016" y="2239430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4758016" y="2637219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4758016" y="3035008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348166" y="1614454"/>
            <a:ext cx="488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2 </a:t>
            </a:r>
            <a:endParaRPr lang="zh-CN" alt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4108" y="1621261"/>
            <a:ext cx="248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23E61"/>
                </a:solidFill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7673775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10"/>
                            </p:stCondLst>
                            <p:childTnLst>
                              <p:par>
                                <p:cTn id="1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0464" y="1841231"/>
            <a:ext cx="2071112" cy="2071112"/>
            <a:chOff x="1689963" y="2421800"/>
            <a:chExt cx="2642282" cy="2642282"/>
          </a:xfrm>
        </p:grpSpPr>
        <p:sp>
          <p:nvSpPr>
            <p:cNvPr id="9" name="椭圆 8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8" r="18118"/>
            <a:stretch/>
          </p:blipFill>
          <p:spPr>
            <a:xfrm>
              <a:off x="1897883" y="2606475"/>
              <a:ext cx="2226440" cy="2283563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cxnSp>
        <p:nvCxnSpPr>
          <p:cNvPr id="13" name="直接连接符 12"/>
          <p:cNvCxnSpPr/>
          <p:nvPr/>
        </p:nvCxnSpPr>
        <p:spPr>
          <a:xfrm>
            <a:off x="3924850" y="1985986"/>
            <a:ext cx="2224844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grpSp>
        <p:nvGrpSpPr>
          <p:cNvPr id="21" name="组合 20"/>
          <p:cNvGrpSpPr/>
          <p:nvPr/>
        </p:nvGrpSpPr>
        <p:grpSpPr>
          <a:xfrm>
            <a:off x="3907705" y="5433113"/>
            <a:ext cx="3951479" cy="847696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1F1F1F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1F1F1F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1F1F1F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26" name="组合 25"/>
          <p:cNvGrpSpPr/>
          <p:nvPr/>
        </p:nvGrpSpPr>
        <p:grpSpPr>
          <a:xfrm>
            <a:off x="3087712" y="1204746"/>
            <a:ext cx="724182" cy="724182"/>
            <a:chOff x="4116949" y="1605269"/>
            <a:chExt cx="965576" cy="965576"/>
          </a:xfrm>
        </p:grpSpPr>
        <p:sp>
          <p:nvSpPr>
            <p:cNvPr id="27" name="椭圆 26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1F1F1F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rgbClr val="14436A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83012" y="2480948"/>
            <a:ext cx="724182" cy="724182"/>
            <a:chOff x="4777349" y="3344972"/>
            <a:chExt cx="965576" cy="965576"/>
          </a:xfrm>
        </p:grpSpPr>
        <p:sp>
          <p:nvSpPr>
            <p:cNvPr id="30" name="椭圆 29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rgbClr val="123E61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1F1F1F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73424" y="3735719"/>
            <a:ext cx="724182" cy="724182"/>
            <a:chOff x="4097899" y="4979900"/>
            <a:chExt cx="965576" cy="965576"/>
          </a:xfrm>
        </p:grpSpPr>
        <p:sp>
          <p:nvSpPr>
            <p:cNvPr id="33" name="椭圆 32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1F1F1F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14436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7900" y="84522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23E6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GHI NHỚ</a:t>
            </a:r>
          </a:p>
        </p:txBody>
      </p:sp>
      <p:cxnSp>
        <p:nvCxnSpPr>
          <p:cNvPr id="35" name="直接连接符 17"/>
          <p:cNvCxnSpPr/>
          <p:nvPr/>
        </p:nvCxnSpPr>
        <p:spPr>
          <a:xfrm>
            <a:off x="3797606" y="4459901"/>
            <a:ext cx="2224844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4458133" y="24054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xưng</a:t>
            </a:r>
            <a:r>
              <a:rPr lang="en-US" b="1" dirty="0"/>
              <a:t> </a:t>
            </a:r>
            <a:r>
              <a:rPr lang="en-US" b="1" dirty="0" err="1"/>
              <a:t>hô</a:t>
            </a:r>
            <a:r>
              <a:rPr lang="en-US" b="1" dirty="0"/>
              <a:t> hay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danh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,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,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(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cụm</a:t>
            </a:r>
            <a:r>
              <a:rPr lang="en-US" b="1" dirty="0"/>
              <a:t> </a:t>
            </a:r>
            <a:r>
              <a:rPr lang="en-US" b="1" dirty="0" err="1"/>
              <a:t>danh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,</a:t>
            </a:r>
            <a:r>
              <a:rPr lang="en-US" b="1" dirty="0" err="1"/>
              <a:t>cụm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, </a:t>
            </a:r>
            <a:r>
              <a:rPr lang="en-US" b="1" dirty="0" err="1"/>
              <a:t>cụm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)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khỏi</a:t>
            </a:r>
            <a:r>
              <a:rPr lang="en-US" b="1" dirty="0"/>
              <a:t> </a:t>
            </a:r>
            <a:r>
              <a:rPr lang="en-US" b="1" dirty="0" err="1"/>
              <a:t>lặp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ngữ</a:t>
            </a:r>
            <a:r>
              <a:rPr lang="en-US" b="1" dirty="0"/>
              <a:t> </a:t>
            </a:r>
            <a:r>
              <a:rPr lang="en-US" b="1" dirty="0" err="1"/>
              <a:t>ấy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2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8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69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4830011" y="1123614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4758016" y="104606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4758016" y="144385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4758016" y="184164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4758016" y="2239430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4758016" y="2637219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4758016" y="3035008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348166" y="1614454"/>
            <a:ext cx="488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3 </a:t>
            </a:r>
            <a:endParaRPr lang="zh-CN" alt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4108" y="1621261"/>
            <a:ext cx="312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23E61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612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10"/>
                            </p:stCondLst>
                            <p:childTnLst>
                              <p:par>
                                <p:cTn id="1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475656" y="448308"/>
            <a:ext cx="61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50" b="1" dirty="0" err="1">
                <a:solidFill>
                  <a:schemeClr val="bg1"/>
                </a:solidFill>
              </a:rPr>
              <a:t>Bài</a:t>
            </a:r>
            <a:r>
              <a:rPr lang="en-US" altLang="en-US" sz="1650" b="1" dirty="0">
                <a:solidFill>
                  <a:schemeClr val="bg1"/>
                </a:solidFill>
              </a:rPr>
              <a:t> 1</a:t>
            </a:r>
            <a:r>
              <a:rPr lang="en-US" altLang="en-US" b="1" dirty="0">
                <a:solidFill>
                  <a:schemeClr val="bg1"/>
                </a:solidFill>
              </a:rPr>
              <a:t>. </a:t>
            </a:r>
            <a:r>
              <a:rPr lang="en-US" altLang="en-US" b="1" dirty="0" err="1">
                <a:solidFill>
                  <a:schemeClr val="bg1"/>
                </a:solidFill>
              </a:rPr>
              <a:t>Các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từ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ngữ</a:t>
            </a:r>
            <a:r>
              <a:rPr lang="en-US" altLang="en-US" b="1" dirty="0">
                <a:solidFill>
                  <a:schemeClr val="bg1"/>
                </a:solidFill>
              </a:rPr>
              <a:t> in </a:t>
            </a:r>
            <a:r>
              <a:rPr lang="en-US" altLang="en-US" b="1" dirty="0" err="1">
                <a:solidFill>
                  <a:schemeClr val="bg1"/>
                </a:solidFill>
              </a:rPr>
              <a:t>đậm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trong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đoạn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thơ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sau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dùng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để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chỉ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ai</a:t>
            </a:r>
            <a:r>
              <a:rPr lang="en-US" altLang="en-US" b="1" dirty="0">
                <a:solidFill>
                  <a:schemeClr val="bg1"/>
                </a:solidFill>
              </a:rPr>
              <a:t>? </a:t>
            </a:r>
            <a:r>
              <a:rPr lang="en-US" altLang="en-US" b="1" dirty="0" err="1">
                <a:solidFill>
                  <a:schemeClr val="bg1"/>
                </a:solidFill>
              </a:rPr>
              <a:t>Những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từ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ngữ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đó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viết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hoa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nhằm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biểu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lộ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điều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gì</a:t>
            </a:r>
            <a:r>
              <a:rPr lang="en-US" altLang="en-US" b="1" dirty="0">
                <a:solidFill>
                  <a:schemeClr val="bg1"/>
                </a:solidFill>
              </a:rPr>
              <a:t>?</a:t>
            </a:r>
            <a:endParaRPr lang="vi-VN" altLang="en-US" b="1" dirty="0">
              <a:solidFill>
                <a:schemeClr val="bg1"/>
              </a:solidFill>
            </a:endParaRP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2330788" y="1153375"/>
            <a:ext cx="51450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	Mình về với </a:t>
            </a:r>
            <a:r>
              <a:rPr lang="en-US" altLang="en-US" b="1" i="1">
                <a:solidFill>
                  <a:srgbClr val="FFFF00"/>
                </a:solidFill>
              </a:rPr>
              <a:t>Bác</a:t>
            </a:r>
            <a:r>
              <a:rPr lang="en-US" altLang="en-US">
                <a:solidFill>
                  <a:schemeClr val="bg1"/>
                </a:solidFill>
              </a:rPr>
              <a:t> đường xuôi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Thưa giùm Việt Bắc không nguôi nhớ </a:t>
            </a:r>
            <a:r>
              <a:rPr lang="en-US" altLang="en-US" b="1" i="1">
                <a:solidFill>
                  <a:schemeClr val="bg1"/>
                </a:solidFill>
              </a:rPr>
              <a:t>Người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	Nhớ </a:t>
            </a:r>
            <a:r>
              <a:rPr lang="en-US" altLang="en-US" b="1" i="1">
                <a:solidFill>
                  <a:srgbClr val="FFFF00"/>
                </a:solidFill>
              </a:rPr>
              <a:t>Ông Cụ </a:t>
            </a:r>
            <a:r>
              <a:rPr lang="en-US" altLang="en-US">
                <a:solidFill>
                  <a:schemeClr val="bg1"/>
                </a:solidFill>
              </a:rPr>
              <a:t>mắt sáng ngời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Áo nâu túi vải, đẹp tươi lạ thường!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	Nhớ </a:t>
            </a:r>
            <a:r>
              <a:rPr lang="en-US" altLang="en-US" b="1" i="1">
                <a:solidFill>
                  <a:srgbClr val="FFFF00"/>
                </a:solidFill>
              </a:rPr>
              <a:t>Người</a:t>
            </a:r>
            <a:r>
              <a:rPr lang="en-US" altLang="en-US" b="1" i="1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những sáng tinh sương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Ung dung yên ngựa trên đường suối reo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	Nhớ chân </a:t>
            </a:r>
            <a:r>
              <a:rPr lang="en-US" altLang="en-US" b="1" i="1">
                <a:solidFill>
                  <a:srgbClr val="FFFF00"/>
                </a:solidFill>
              </a:rPr>
              <a:t>Người</a:t>
            </a:r>
            <a:r>
              <a:rPr lang="en-US" altLang="en-US">
                <a:solidFill>
                  <a:schemeClr val="bg1"/>
                </a:solidFill>
              </a:rPr>
              <a:t> bước lên đèo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FFFF00"/>
                </a:solidFill>
              </a:rPr>
              <a:t>Người</a:t>
            </a:r>
            <a:r>
              <a:rPr lang="en-US" altLang="en-US">
                <a:solidFill>
                  <a:schemeClr val="bg1"/>
                </a:solidFill>
              </a:rPr>
              <a:t> đi, rừng núi trông theo bóng </a:t>
            </a:r>
            <a:r>
              <a:rPr lang="en-US" altLang="en-US" b="1" i="1">
                <a:solidFill>
                  <a:schemeClr val="bg1"/>
                </a:solidFill>
              </a:rPr>
              <a:t>Người</a:t>
            </a:r>
            <a:r>
              <a:rPr lang="en-US" altLang="en-US" i="1">
                <a:solidFill>
                  <a:schemeClr val="bg1"/>
                </a:solidFill>
              </a:rPr>
              <a:t>.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					</a:t>
            </a:r>
            <a:r>
              <a:rPr lang="en-US" altLang="en-US" sz="1650">
                <a:solidFill>
                  <a:schemeClr val="bg1"/>
                </a:solidFill>
              </a:rPr>
              <a:t>Tố Hữu</a:t>
            </a:r>
            <a:endParaRPr lang="vi-VN" altLang="en-US" sz="165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11932" y="759156"/>
            <a:ext cx="6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93117" y="772344"/>
            <a:ext cx="7431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43989" y="1071196"/>
            <a:ext cx="6157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86874" y="1071196"/>
            <a:ext cx="19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737068" y="1017230"/>
            <a:ext cx="4380702" cy="937815"/>
            <a:chOff x="903371" y="249943"/>
            <a:chExt cx="2831223" cy="679699"/>
          </a:xfrm>
        </p:grpSpPr>
        <p:sp>
          <p:nvSpPr>
            <p:cNvPr id="9" name="任意多边形 8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95000"/>
                  </a:srgb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9050">
              <a:gradFill flip="none"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6200000">
            <a:off x="1838316" y="758172"/>
            <a:ext cx="1343470" cy="1515830"/>
            <a:chOff x="8439634" y="3544648"/>
            <a:chExt cx="1611146" cy="1817848"/>
          </a:xfrm>
        </p:grpSpPr>
        <p:sp>
          <p:nvSpPr>
            <p:cNvPr id="12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23E61"/>
            </a:solidFill>
            <a:ln w="15875"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60057" y="2381687"/>
            <a:ext cx="4390575" cy="937815"/>
            <a:chOff x="903371" y="249943"/>
            <a:chExt cx="2831223" cy="679699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95000"/>
                  </a:srgb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9050">
              <a:gradFill flip="none"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37068" y="3628110"/>
            <a:ext cx="4571236" cy="937815"/>
            <a:chOff x="903371" y="249943"/>
            <a:chExt cx="2831223" cy="679699"/>
          </a:xfrm>
        </p:grpSpPr>
        <p:sp>
          <p:nvSpPr>
            <p:cNvPr id="18" name="任意多边形 1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95000"/>
                  </a:srgb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9050">
              <a:gradFill flip="none"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6200000">
            <a:off x="1838316" y="3369052"/>
            <a:ext cx="1343470" cy="1515830"/>
            <a:chOff x="8439634" y="3544648"/>
            <a:chExt cx="1611146" cy="1817848"/>
          </a:xfrm>
        </p:grpSpPr>
        <p:sp>
          <p:nvSpPr>
            <p:cNvPr id="2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23E61"/>
            </a:solidFill>
            <a:ln w="15875"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>
            <a:off x="6446035" y="2122629"/>
            <a:ext cx="1343470" cy="1515830"/>
            <a:chOff x="8439634" y="3544648"/>
            <a:chExt cx="1611146" cy="1817848"/>
          </a:xfrm>
        </p:grpSpPr>
        <p:sp>
          <p:nvSpPr>
            <p:cNvPr id="24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23E61"/>
            </a:solidFill>
            <a:ln w="15875"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56740" y="-13712"/>
            <a:ext cx="1801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1.</a:t>
            </a:r>
            <a:r>
              <a:rPr lang="en-US" sz="36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67966" y="1165124"/>
            <a:ext cx="35939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?</a:t>
            </a:r>
            <a:r>
              <a:rPr lang="en-US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0321" y="2678459"/>
            <a:ext cx="3166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Times New Roman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xuôi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7966" y="3796680"/>
            <a:ext cx="3593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err="1">
                <a:solidFill>
                  <a:srgbClr val="000000"/>
                </a:solidFill>
                <a:cs typeface="Times New Roman" pitchFamily="18" charset="0"/>
              </a:rPr>
              <a:t>Hôm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 qua, </a:t>
            </a:r>
            <a:r>
              <a:rPr lang="en-US" sz="2000" b="1" dirty="0" err="1">
                <a:solidFill>
                  <a:srgbClr val="000000"/>
                </a:solidFill>
                <a:cs typeface="Times New Roman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Nam sang 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4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475656" y="520316"/>
            <a:ext cx="61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50" b="1" dirty="0" err="1">
                <a:solidFill>
                  <a:schemeClr val="bg1"/>
                </a:solidFill>
              </a:rPr>
              <a:t>Bài</a:t>
            </a:r>
            <a:r>
              <a:rPr lang="en-US" altLang="en-US" sz="1650" b="1" dirty="0">
                <a:solidFill>
                  <a:schemeClr val="bg1"/>
                </a:solidFill>
              </a:rPr>
              <a:t> 1</a:t>
            </a:r>
            <a:r>
              <a:rPr lang="en-US" altLang="en-US" b="1" dirty="0">
                <a:solidFill>
                  <a:schemeClr val="bg1"/>
                </a:solidFill>
              </a:rPr>
              <a:t>. </a:t>
            </a:r>
            <a:r>
              <a:rPr lang="en-US" altLang="en-US" b="1" dirty="0" err="1">
                <a:solidFill>
                  <a:schemeClr val="bg1"/>
                </a:solidFill>
              </a:rPr>
              <a:t>Các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từ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ngữ</a:t>
            </a:r>
            <a:r>
              <a:rPr lang="en-US" altLang="en-US" b="1" dirty="0">
                <a:solidFill>
                  <a:schemeClr val="bg1"/>
                </a:solidFill>
              </a:rPr>
              <a:t> in </a:t>
            </a:r>
            <a:r>
              <a:rPr lang="en-US" altLang="en-US" b="1" dirty="0" err="1">
                <a:solidFill>
                  <a:schemeClr val="bg1"/>
                </a:solidFill>
              </a:rPr>
              <a:t>đậm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trong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đoạn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thơ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sau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dùng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để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chỉ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ai</a:t>
            </a:r>
            <a:r>
              <a:rPr lang="en-US" altLang="en-US" b="1" dirty="0">
                <a:solidFill>
                  <a:schemeClr val="bg1"/>
                </a:solidFill>
              </a:rPr>
              <a:t>? </a:t>
            </a:r>
            <a:r>
              <a:rPr lang="en-US" altLang="en-US" b="1" dirty="0" err="1">
                <a:solidFill>
                  <a:schemeClr val="bg1"/>
                </a:solidFill>
              </a:rPr>
              <a:t>Những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từ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ngữ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đó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viết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hoa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nhằm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biểu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lộ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điều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gì</a:t>
            </a:r>
            <a:r>
              <a:rPr lang="en-US" altLang="en-US" b="1" dirty="0">
                <a:solidFill>
                  <a:schemeClr val="bg1"/>
                </a:solidFill>
              </a:rPr>
              <a:t>?</a:t>
            </a:r>
            <a:endParaRPr lang="vi-VN" altLang="en-US" b="1" dirty="0">
              <a:solidFill>
                <a:schemeClr val="bg1"/>
              </a:solidFill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330788" y="1225383"/>
            <a:ext cx="51450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dirty="0" err="1">
                <a:solidFill>
                  <a:schemeClr val="bg1"/>
                </a:solidFill>
              </a:rPr>
              <a:t>Mình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về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với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Bác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đường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xuôi</a:t>
            </a:r>
            <a:endParaRPr lang="en-US" altLang="en-US" dirty="0">
              <a:solidFill>
                <a:schemeClr val="bg1"/>
              </a:solidFill>
            </a:endParaRP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chemeClr val="bg1"/>
                </a:solidFill>
              </a:rPr>
              <a:t>Thưa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giùm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Việt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Bắc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không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nguôi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nhớ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Người</a:t>
            </a:r>
            <a:endParaRPr lang="en-US" altLang="en-US" b="1" i="1" dirty="0">
              <a:solidFill>
                <a:srgbClr val="FFFF00"/>
              </a:solidFill>
            </a:endParaRP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dirty="0" err="1">
                <a:solidFill>
                  <a:schemeClr val="bg1"/>
                </a:solidFill>
              </a:rPr>
              <a:t>Nhớ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Ông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Cụ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mắt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sáng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ngời</a:t>
            </a:r>
            <a:endParaRPr lang="en-US" altLang="en-US" dirty="0">
              <a:solidFill>
                <a:schemeClr val="bg1"/>
              </a:solidFill>
            </a:endParaRP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chemeClr val="bg1"/>
                </a:solidFill>
              </a:rPr>
              <a:t>Áo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nâu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túi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vải,đẹp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tươi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lạ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thường</a:t>
            </a:r>
            <a:r>
              <a:rPr lang="en-US" altLang="en-US" dirty="0">
                <a:solidFill>
                  <a:schemeClr val="bg1"/>
                </a:solidFill>
              </a:rPr>
              <a:t>!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dirty="0" err="1">
                <a:solidFill>
                  <a:schemeClr val="bg1"/>
                </a:solidFill>
              </a:rPr>
              <a:t>Nhớ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Người</a:t>
            </a:r>
            <a:r>
              <a:rPr lang="en-US" altLang="en-US" b="1" i="1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những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sáng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tinh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sương</a:t>
            </a:r>
            <a:endParaRPr lang="en-US" altLang="en-US" dirty="0">
              <a:solidFill>
                <a:schemeClr val="bg1"/>
              </a:solidFill>
            </a:endParaRP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Ung dung </a:t>
            </a:r>
            <a:r>
              <a:rPr lang="en-US" altLang="en-US" dirty="0" err="1">
                <a:solidFill>
                  <a:schemeClr val="bg1"/>
                </a:solidFill>
              </a:rPr>
              <a:t>yên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ngựa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trên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đường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suối</a:t>
            </a:r>
            <a:r>
              <a:rPr lang="en-US" altLang="en-US" dirty="0">
                <a:solidFill>
                  <a:schemeClr val="bg1"/>
                </a:solidFill>
              </a:rPr>
              <a:t> reo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dirty="0" err="1">
                <a:solidFill>
                  <a:schemeClr val="bg1"/>
                </a:solidFill>
              </a:rPr>
              <a:t>Nhớ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chân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Người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bước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lên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đèo</a:t>
            </a:r>
            <a:endParaRPr lang="en-US" altLang="en-US" dirty="0">
              <a:solidFill>
                <a:schemeClr val="bg1"/>
              </a:solidFill>
            </a:endParaRP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FFFF00"/>
                </a:solidFill>
              </a:rPr>
              <a:t>Người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đi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rừng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núi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trông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theo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bóng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Người</a:t>
            </a:r>
            <a:r>
              <a:rPr lang="en-US" altLang="en-US" i="1" dirty="0">
                <a:solidFill>
                  <a:schemeClr val="bg1"/>
                </a:solidFill>
              </a:rPr>
              <a:t>.</a:t>
            </a:r>
          </a:p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					</a:t>
            </a:r>
            <a:r>
              <a:rPr lang="en-US" altLang="en-US" sz="1650" dirty="0" err="1">
                <a:solidFill>
                  <a:schemeClr val="bg1"/>
                </a:solidFill>
              </a:rPr>
              <a:t>Tố</a:t>
            </a:r>
            <a:r>
              <a:rPr lang="en-US" altLang="en-US" sz="1650" dirty="0">
                <a:solidFill>
                  <a:schemeClr val="bg1"/>
                </a:solidFill>
              </a:rPr>
              <a:t> </a:t>
            </a:r>
            <a:r>
              <a:rPr lang="en-US" altLang="en-US" sz="1650" dirty="0" err="1">
                <a:solidFill>
                  <a:schemeClr val="bg1"/>
                </a:solidFill>
              </a:rPr>
              <a:t>Hữu</a:t>
            </a:r>
            <a:endParaRPr lang="vi-VN" altLang="en-US" sz="165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86008" y="831164"/>
            <a:ext cx="5014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46858" y="799007"/>
            <a:ext cx="7431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86375" y="1143204"/>
            <a:ext cx="6157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86875" y="1143204"/>
            <a:ext cx="1803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4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Administrator\Desktop\Ba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525194" cy="207142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:\Users\Administrator\Desktop\bac 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23" y="2526570"/>
            <a:ext cx="3573743" cy="268907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:\Users\Administrator\Desktop\bac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97" y="14024"/>
            <a:ext cx="3592624" cy="20727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C:\Users\Administrator\Desktop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04" y="2506083"/>
            <a:ext cx="3556212" cy="286438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30076" y="1831747"/>
            <a:ext cx="31132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Bác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đi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công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tác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chiến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khu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Việt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Bắc</a:t>
            </a:r>
            <a:endParaRPr lang="en-US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86379" y="1831747"/>
            <a:ext cx="31132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Bác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việc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tại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căn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nhà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sàn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chiến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khu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Việt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Bắc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4849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hien khu Viet 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09" y="9528"/>
            <a:ext cx="2915550" cy="2391513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6" descr="C:\Users\Administrator\Desktop\bac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32" y="9528"/>
            <a:ext cx="3315723" cy="2391513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:\Users\Administrator\Desktop\bac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32" y="2956732"/>
            <a:ext cx="3315723" cy="2208100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C:\Users\Administrator\Desktop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2" y="2969330"/>
            <a:ext cx="2972717" cy="2154319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70612" y="2408187"/>
            <a:ext cx="64599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Bác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đồng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chí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Võ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Nguyên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Giáp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,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Chinh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họp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tai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Việt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Bắc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để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quyết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mở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chiến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dịch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Biên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Phủ</a:t>
            </a:r>
            <a:endParaRPr lang="en-US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30603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971600" y="124272"/>
            <a:ext cx="600260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>
                <a:solidFill>
                  <a:srgbClr val="000000"/>
                </a:solidFill>
              </a:rPr>
              <a:t>BÁC HỒ</a:t>
            </a:r>
          </a:p>
        </p:txBody>
      </p:sp>
      <p:pic>
        <p:nvPicPr>
          <p:cNvPr id="32771" name="Picture 4" descr="C:\Users\Hp\Desktop\65166353-small_209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628328"/>
            <a:ext cx="4182332" cy="440190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5" descr="C:\Users\Hp\Desktop\1368174177TV9005_BH_Thieun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61" y="628328"/>
            <a:ext cx="3430058" cy="440190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7784"/>
      </p:ext>
    </p:extLst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755576" y="124272"/>
            <a:ext cx="531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863D"/>
                </a:solidFill>
              </a:rPr>
              <a:t>Bài</a:t>
            </a:r>
            <a:r>
              <a:rPr lang="en-US" altLang="en-US" b="1" dirty="0">
                <a:solidFill>
                  <a:srgbClr val="00863D"/>
                </a:solidFill>
              </a:rPr>
              <a:t> </a:t>
            </a:r>
            <a:r>
              <a:rPr lang="en-US" altLang="en-US" b="1" dirty="0" err="1">
                <a:solidFill>
                  <a:srgbClr val="00863D"/>
                </a:solidFill>
              </a:rPr>
              <a:t>hát</a:t>
            </a:r>
            <a:r>
              <a:rPr lang="en-US" altLang="en-US" b="1" dirty="0">
                <a:solidFill>
                  <a:srgbClr val="00863D"/>
                </a:solidFill>
              </a:rPr>
              <a:t>: </a:t>
            </a:r>
            <a:r>
              <a:rPr lang="en-US" altLang="en-US" b="1" dirty="0" err="1">
                <a:solidFill>
                  <a:srgbClr val="00863D"/>
                </a:solidFill>
              </a:rPr>
              <a:t>Bác</a:t>
            </a:r>
            <a:r>
              <a:rPr lang="en-US" altLang="en-US" b="1" dirty="0">
                <a:solidFill>
                  <a:srgbClr val="00863D"/>
                </a:solidFill>
              </a:rPr>
              <a:t> </a:t>
            </a:r>
            <a:r>
              <a:rPr lang="en-US" altLang="en-US" b="1" dirty="0" err="1">
                <a:solidFill>
                  <a:srgbClr val="00863D"/>
                </a:solidFill>
              </a:rPr>
              <a:t>đang</a:t>
            </a:r>
            <a:r>
              <a:rPr lang="en-US" altLang="en-US" b="1" dirty="0">
                <a:solidFill>
                  <a:srgbClr val="00863D"/>
                </a:solidFill>
              </a:rPr>
              <a:t> </a:t>
            </a:r>
            <a:r>
              <a:rPr lang="en-US" altLang="en-US" b="1" dirty="0" err="1">
                <a:solidFill>
                  <a:srgbClr val="00863D"/>
                </a:solidFill>
              </a:rPr>
              <a:t>cùng</a:t>
            </a:r>
            <a:r>
              <a:rPr lang="en-US" altLang="en-US" b="1" dirty="0">
                <a:solidFill>
                  <a:srgbClr val="00863D"/>
                </a:solidFill>
              </a:rPr>
              <a:t> </a:t>
            </a:r>
            <a:r>
              <a:rPr lang="en-US" altLang="en-US" b="1" dirty="0" err="1">
                <a:solidFill>
                  <a:srgbClr val="00863D"/>
                </a:solidFill>
              </a:rPr>
              <a:t>chúng</a:t>
            </a:r>
            <a:r>
              <a:rPr lang="en-US" altLang="en-US" b="1" dirty="0">
                <a:solidFill>
                  <a:srgbClr val="00863D"/>
                </a:solidFill>
              </a:rPr>
              <a:t> </a:t>
            </a:r>
            <a:r>
              <a:rPr lang="en-US" altLang="en-US" b="1" dirty="0" err="1">
                <a:solidFill>
                  <a:srgbClr val="00863D"/>
                </a:solidFill>
              </a:rPr>
              <a:t>cháu</a:t>
            </a:r>
            <a:r>
              <a:rPr lang="en-US" altLang="en-US" b="1" dirty="0">
                <a:solidFill>
                  <a:srgbClr val="00863D"/>
                </a:solidFill>
              </a:rPr>
              <a:t> </a:t>
            </a:r>
            <a:r>
              <a:rPr lang="en-US" altLang="en-US" b="1" dirty="0" err="1">
                <a:solidFill>
                  <a:srgbClr val="00863D"/>
                </a:solidFill>
              </a:rPr>
              <a:t>hành</a:t>
            </a:r>
            <a:r>
              <a:rPr lang="en-US" altLang="en-US" b="1" dirty="0">
                <a:solidFill>
                  <a:srgbClr val="00863D"/>
                </a:solidFill>
              </a:rPr>
              <a:t> </a:t>
            </a:r>
            <a:r>
              <a:rPr lang="en-US" altLang="en-US" b="1" dirty="0" err="1">
                <a:solidFill>
                  <a:srgbClr val="00863D"/>
                </a:solidFill>
              </a:rPr>
              <a:t>quân</a:t>
            </a:r>
            <a:endParaRPr lang="en-US" altLang="en-US" b="1" dirty="0">
              <a:solidFill>
                <a:srgbClr val="00863D"/>
              </a:solidFill>
            </a:endParaRPr>
          </a:p>
        </p:txBody>
      </p:sp>
      <p:pic>
        <p:nvPicPr>
          <p:cNvPr id="121858" name="Picture 2" descr="C:\Users\Hp\Desktop\Bacvancungchungchauhanhquan-300x2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28" y="683833"/>
            <a:ext cx="645994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774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7489"/>
            <a:ext cx="2059352" cy="205907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67558"/>
            <a:ext cx="510103" cy="510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75" y="1939159"/>
            <a:ext cx="344102" cy="34410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327026"/>
            <a:ext cx="570165" cy="570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21" y="1773651"/>
            <a:ext cx="298998" cy="29899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93" y="1907046"/>
            <a:ext cx="244615" cy="24461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1125" y="1116257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23E61"/>
                </a:solidFill>
              </a:rPr>
              <a:t>KẾT NỐI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2D784AF-0459-48AF-B2AF-A5029BD3C857}"/>
              </a:ext>
            </a:extLst>
          </p:cNvPr>
          <p:cNvSpPr/>
          <p:nvPr/>
        </p:nvSpPr>
        <p:spPr>
          <a:xfrm>
            <a:off x="891691" y="2650305"/>
            <a:ext cx="3615927" cy="5947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Nêu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nghĩa</a:t>
            </a:r>
            <a:endParaRPr lang="en-US" dirty="0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52EEB440-B75E-4546-9621-8C1D4B190F42}"/>
              </a:ext>
            </a:extLst>
          </p:cNvPr>
          <p:cNvSpPr/>
          <p:nvPr/>
        </p:nvSpPr>
        <p:spPr>
          <a:xfrm>
            <a:off x="4851720" y="3463860"/>
            <a:ext cx="3615927" cy="5947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nghĩa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81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8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69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4830011" y="1123614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4758016" y="104606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>
                  <a:ln>
                    <a:noFill/>
                  </a:ln>
                  <a:solidFill>
                    <a:srgbClr val="123E61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4758016" y="144385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>
                  <a:ln>
                    <a:noFill/>
                  </a:ln>
                  <a:solidFill>
                    <a:srgbClr val="123E61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4758016" y="184164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>
                  <a:ln>
                    <a:noFill/>
                  </a:ln>
                  <a:solidFill>
                    <a:srgbClr val="123E61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4758016" y="2239430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>
                  <a:ln>
                    <a:noFill/>
                  </a:ln>
                  <a:solidFill>
                    <a:srgbClr val="123E61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4758016" y="2637219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>
                  <a:ln>
                    <a:noFill/>
                  </a:ln>
                  <a:solidFill>
                    <a:srgbClr val="123E61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4758016" y="3035008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>
                  <a:ln>
                    <a:noFill/>
                  </a:ln>
                  <a:solidFill>
                    <a:srgbClr val="123E61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23E61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28041" y="1608295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3E6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23E6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23E6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8064" y="935507"/>
            <a:ext cx="3708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cs typeface="Times New Roman" pitchFamily="18" charset="0"/>
              </a:rPr>
              <a:t>Để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giữ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gìn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nền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độc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lập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hòa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bình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của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dân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tộc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mình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em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cần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làm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gì</a:t>
            </a:r>
            <a:r>
              <a:rPr lang="en-US" sz="3600" dirty="0"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80499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10"/>
                            </p:stCondLst>
                            <p:childTnLst>
                              <p:par>
                                <p:cTn id="10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310"/>
                            </p:stCondLst>
                            <p:childTnLst>
                              <p:par>
                                <p:cTn id="1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ChangeArrowheads="1"/>
          </p:cNvSpPr>
          <p:nvPr/>
        </p:nvSpPr>
        <p:spPr bwMode="auto">
          <a:xfrm>
            <a:off x="1151620" y="1508959"/>
            <a:ext cx="7481734" cy="280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Cái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cò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cái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vạc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cái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nông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mày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giẫm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lúa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ông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hỡi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cò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Không không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tôi đứng trên bờ,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 con cái diệc đổ ngờ cho tôi.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Chẳng tin, ông đến mà coi,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 con nhà nó còn ngồi đây kia.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35843" name="Text Box 14"/>
          <p:cNvSpPr txBox="1">
            <a:spLocks noChangeArrowheads="1"/>
          </p:cNvSpPr>
          <p:nvPr/>
        </p:nvSpPr>
        <p:spPr bwMode="auto">
          <a:xfrm>
            <a:off x="539553" y="412304"/>
            <a:ext cx="74804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bg1"/>
                </a:solidFill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</a:rPr>
              <a:t> 2. </a:t>
            </a:r>
            <a:r>
              <a:rPr lang="en-US" altLang="en-US" sz="2800" b="1" dirty="0" err="1">
                <a:solidFill>
                  <a:schemeClr val="bg1"/>
                </a:solidFill>
              </a:rPr>
              <a:t>Tìm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những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đại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dùng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</a:rPr>
              <a:t> ca </a:t>
            </a:r>
            <a:r>
              <a:rPr lang="en-US" altLang="en-US" sz="2800" b="1" dirty="0" err="1">
                <a:solidFill>
                  <a:schemeClr val="bg1"/>
                </a:solidFill>
              </a:rPr>
              <a:t>dao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sau</a:t>
            </a:r>
            <a:r>
              <a:rPr lang="en-US" altLang="en-US" sz="2800" b="1" dirty="0">
                <a:solidFill>
                  <a:schemeClr val="bg1"/>
                </a:solidFill>
              </a:rPr>
              <a:t>:</a:t>
            </a:r>
            <a:endParaRPr lang="vi-V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303748" y="916360"/>
            <a:ext cx="1803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2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ChangeArrowheads="1"/>
          </p:cNvSpPr>
          <p:nvPr/>
        </p:nvSpPr>
        <p:spPr bwMode="auto">
          <a:xfrm>
            <a:off x="1716973" y="1609329"/>
            <a:ext cx="5430926" cy="280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- Cái cò, cái vạc, cái nông,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Sao mày giẫm lúa nhà ông, hỡi cò?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000">
                <a:solidFill>
                  <a:srgbClr val="000000"/>
                </a:solidFill>
              </a:rPr>
              <a:t>- Không không</a:t>
            </a:r>
            <a:r>
              <a:rPr lang="en-US" altLang="en-US" sz="2000">
                <a:solidFill>
                  <a:srgbClr val="000000"/>
                </a:solidFill>
              </a:rPr>
              <a:t>,</a:t>
            </a:r>
            <a:r>
              <a:rPr lang="vi-VN" altLang="en-US" sz="2000">
                <a:solidFill>
                  <a:srgbClr val="000000"/>
                </a:solidFill>
              </a:rPr>
              <a:t> tôi đứng trên bờ,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000">
                <a:solidFill>
                  <a:srgbClr val="000000"/>
                </a:solidFill>
              </a:rPr>
              <a:t>Mẹ con cái diệc đổ ngờ cho tôi.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000">
                <a:solidFill>
                  <a:srgbClr val="000000"/>
                </a:solidFill>
              </a:rPr>
              <a:t>Chẳng tin, ông đến mà coi,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000">
                <a:solidFill>
                  <a:srgbClr val="000000"/>
                </a:solidFill>
              </a:rPr>
              <a:t>Mẹ con nhà nó còn ngồi đây kia.</a:t>
            </a: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6867" name="Text Box 14"/>
          <p:cNvSpPr txBox="1">
            <a:spLocks noChangeArrowheads="1"/>
          </p:cNvSpPr>
          <p:nvPr/>
        </p:nvSpPr>
        <p:spPr bwMode="auto">
          <a:xfrm>
            <a:off x="1259632" y="1204392"/>
            <a:ext cx="6860117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2A2AA8"/>
                </a:solidFill>
              </a:rPr>
              <a:t>Bài 2. Tìm những đại từ được dùng trong bài ca dao sau:</a:t>
            </a:r>
            <a:endParaRPr lang="vi-VN" altLang="en-US" sz="2000" b="1">
              <a:solidFill>
                <a:srgbClr val="2A2AA8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31482" y="1597419"/>
            <a:ext cx="1803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79612" y="88268"/>
            <a:ext cx="1794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/>
              <a:t>Nhóm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bàn</a:t>
            </a:r>
            <a:endParaRPr lang="en-US" altLang="en-US" sz="2800" b="1" dirty="0"/>
          </a:p>
        </p:txBody>
      </p:sp>
      <p:grpSp>
        <p:nvGrpSpPr>
          <p:cNvPr id="7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1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ChangeArrowheads="1"/>
          </p:cNvSpPr>
          <p:nvPr/>
        </p:nvSpPr>
        <p:spPr bwMode="auto">
          <a:xfrm>
            <a:off x="1932997" y="1681337"/>
            <a:ext cx="5430926" cy="280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 dirty="0">
                <a:solidFill>
                  <a:srgbClr val="000000"/>
                </a:solidFill>
              </a:rPr>
              <a:t>- </a:t>
            </a:r>
            <a:r>
              <a:rPr lang="en-US" altLang="en-US" sz="2101" dirty="0" err="1">
                <a:solidFill>
                  <a:srgbClr val="000000"/>
                </a:solidFill>
              </a:rPr>
              <a:t>Cái</a:t>
            </a:r>
            <a:r>
              <a:rPr lang="en-US" altLang="en-US" sz="2101" dirty="0">
                <a:solidFill>
                  <a:srgbClr val="000000"/>
                </a:solidFill>
              </a:rPr>
              <a:t> </a:t>
            </a:r>
            <a:r>
              <a:rPr lang="en-US" altLang="en-US" sz="2101" dirty="0" err="1">
                <a:solidFill>
                  <a:srgbClr val="000000"/>
                </a:solidFill>
              </a:rPr>
              <a:t>cò</a:t>
            </a:r>
            <a:r>
              <a:rPr lang="en-US" altLang="en-US" sz="2101" dirty="0">
                <a:solidFill>
                  <a:srgbClr val="000000"/>
                </a:solidFill>
              </a:rPr>
              <a:t>, </a:t>
            </a:r>
            <a:r>
              <a:rPr lang="en-US" altLang="en-US" sz="2101" dirty="0" err="1">
                <a:solidFill>
                  <a:srgbClr val="000000"/>
                </a:solidFill>
              </a:rPr>
              <a:t>cái</a:t>
            </a:r>
            <a:r>
              <a:rPr lang="en-US" altLang="en-US" sz="2101" dirty="0">
                <a:solidFill>
                  <a:srgbClr val="000000"/>
                </a:solidFill>
              </a:rPr>
              <a:t> </a:t>
            </a:r>
            <a:r>
              <a:rPr lang="en-US" altLang="en-US" sz="2101" dirty="0" err="1">
                <a:solidFill>
                  <a:srgbClr val="000000"/>
                </a:solidFill>
              </a:rPr>
              <a:t>vạc</a:t>
            </a:r>
            <a:r>
              <a:rPr lang="en-US" altLang="en-US" sz="2101" dirty="0">
                <a:solidFill>
                  <a:srgbClr val="000000"/>
                </a:solidFill>
              </a:rPr>
              <a:t>, </a:t>
            </a:r>
            <a:r>
              <a:rPr lang="en-US" altLang="en-US" sz="2101" dirty="0" err="1">
                <a:solidFill>
                  <a:srgbClr val="000000"/>
                </a:solidFill>
              </a:rPr>
              <a:t>cái</a:t>
            </a:r>
            <a:r>
              <a:rPr lang="en-US" altLang="en-US" sz="2101" dirty="0">
                <a:solidFill>
                  <a:srgbClr val="000000"/>
                </a:solidFill>
              </a:rPr>
              <a:t> </a:t>
            </a:r>
            <a:r>
              <a:rPr lang="en-US" altLang="en-US" sz="2101" dirty="0" err="1">
                <a:solidFill>
                  <a:srgbClr val="000000"/>
                </a:solidFill>
              </a:rPr>
              <a:t>nông</a:t>
            </a:r>
            <a:r>
              <a:rPr lang="en-US" altLang="en-US" sz="2101" dirty="0">
                <a:solidFill>
                  <a:srgbClr val="000000"/>
                </a:solidFill>
              </a:rPr>
              <a:t>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 dirty="0">
                <a:solidFill>
                  <a:srgbClr val="000000"/>
                </a:solidFill>
              </a:rPr>
              <a:t>Sao </a:t>
            </a:r>
            <a:r>
              <a:rPr lang="en-US" altLang="en-US" sz="2101" dirty="0" err="1">
                <a:solidFill>
                  <a:srgbClr val="000000"/>
                </a:solidFill>
              </a:rPr>
              <a:t>mày</a:t>
            </a:r>
            <a:r>
              <a:rPr lang="en-US" altLang="en-US" sz="2101" dirty="0">
                <a:solidFill>
                  <a:srgbClr val="000000"/>
                </a:solidFill>
              </a:rPr>
              <a:t> </a:t>
            </a:r>
            <a:r>
              <a:rPr lang="en-US" altLang="en-US" sz="2101" dirty="0" err="1">
                <a:solidFill>
                  <a:srgbClr val="000000"/>
                </a:solidFill>
              </a:rPr>
              <a:t>giẫm</a:t>
            </a:r>
            <a:r>
              <a:rPr lang="en-US" altLang="en-US" sz="2101" dirty="0">
                <a:solidFill>
                  <a:srgbClr val="000000"/>
                </a:solidFill>
              </a:rPr>
              <a:t> </a:t>
            </a:r>
            <a:r>
              <a:rPr lang="en-US" altLang="en-US" sz="2101" dirty="0" err="1">
                <a:solidFill>
                  <a:srgbClr val="000000"/>
                </a:solidFill>
              </a:rPr>
              <a:t>lúa</a:t>
            </a:r>
            <a:r>
              <a:rPr lang="en-US" altLang="en-US" sz="2101" dirty="0">
                <a:solidFill>
                  <a:srgbClr val="000000"/>
                </a:solidFill>
              </a:rPr>
              <a:t> </a:t>
            </a:r>
            <a:r>
              <a:rPr lang="en-US" altLang="en-US" sz="2101" dirty="0" err="1">
                <a:solidFill>
                  <a:srgbClr val="000000"/>
                </a:solidFill>
              </a:rPr>
              <a:t>nhà</a:t>
            </a:r>
            <a:r>
              <a:rPr lang="en-US" altLang="en-US" sz="2101" dirty="0">
                <a:solidFill>
                  <a:srgbClr val="000000"/>
                </a:solidFill>
              </a:rPr>
              <a:t> </a:t>
            </a:r>
            <a:r>
              <a:rPr lang="en-US" altLang="en-US" sz="2101" dirty="0" err="1">
                <a:solidFill>
                  <a:srgbClr val="000000"/>
                </a:solidFill>
              </a:rPr>
              <a:t>ông</a:t>
            </a:r>
            <a:r>
              <a:rPr lang="en-US" altLang="en-US" sz="2101" dirty="0">
                <a:solidFill>
                  <a:srgbClr val="000000"/>
                </a:solidFill>
              </a:rPr>
              <a:t>, </a:t>
            </a:r>
            <a:r>
              <a:rPr lang="en-US" altLang="en-US" sz="2101" dirty="0" err="1">
                <a:solidFill>
                  <a:srgbClr val="000000"/>
                </a:solidFill>
              </a:rPr>
              <a:t>hỡi</a:t>
            </a:r>
            <a:r>
              <a:rPr lang="en-US" altLang="en-US" sz="2101" dirty="0">
                <a:solidFill>
                  <a:srgbClr val="000000"/>
                </a:solidFill>
              </a:rPr>
              <a:t> </a:t>
            </a:r>
            <a:r>
              <a:rPr lang="en-US" altLang="en-US" sz="2101" dirty="0" err="1">
                <a:solidFill>
                  <a:srgbClr val="000000"/>
                </a:solidFill>
              </a:rPr>
              <a:t>cò</a:t>
            </a:r>
            <a:r>
              <a:rPr lang="en-US" altLang="en-US" sz="2101" dirty="0">
                <a:solidFill>
                  <a:srgbClr val="000000"/>
                </a:solidFill>
              </a:rPr>
              <a:t>?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101" dirty="0">
              <a:solidFill>
                <a:srgbClr val="000000"/>
              </a:solidFill>
            </a:endParaRP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101" dirty="0">
                <a:solidFill>
                  <a:srgbClr val="000000"/>
                </a:solidFill>
              </a:rPr>
              <a:t>- Không không</a:t>
            </a:r>
            <a:r>
              <a:rPr lang="en-US" altLang="en-US" sz="2101" dirty="0">
                <a:solidFill>
                  <a:srgbClr val="000000"/>
                </a:solidFill>
              </a:rPr>
              <a:t>,</a:t>
            </a:r>
            <a:r>
              <a:rPr lang="vi-VN" altLang="en-US" sz="2101" dirty="0">
                <a:solidFill>
                  <a:srgbClr val="000000"/>
                </a:solidFill>
              </a:rPr>
              <a:t> tôi đứng trên bờ,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101" dirty="0">
                <a:solidFill>
                  <a:srgbClr val="000000"/>
                </a:solidFill>
              </a:rPr>
              <a:t>Mẹ con cái diệc đổ ngờ cho tôi.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101" dirty="0">
                <a:solidFill>
                  <a:srgbClr val="000000"/>
                </a:solidFill>
              </a:rPr>
              <a:t>Chẳng tin, ông đến mà coi,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101" dirty="0">
                <a:solidFill>
                  <a:srgbClr val="000000"/>
                </a:solidFill>
              </a:rPr>
              <a:t>Mẹ con nhà nó còn ngồi đây kia.</a:t>
            </a:r>
            <a:endParaRPr lang="en-US" altLang="en-US" sz="210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7891" name="Text Box 14"/>
          <p:cNvSpPr txBox="1">
            <a:spLocks noChangeArrowheads="1"/>
          </p:cNvSpPr>
          <p:nvPr/>
        </p:nvSpPr>
        <p:spPr bwMode="auto">
          <a:xfrm>
            <a:off x="1475656" y="1276400"/>
            <a:ext cx="6860117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2A2AA8"/>
                </a:solidFill>
              </a:rPr>
              <a:t>Bài</a:t>
            </a:r>
            <a:r>
              <a:rPr lang="en-US" altLang="en-US" sz="2101" b="1" dirty="0">
                <a:solidFill>
                  <a:srgbClr val="2A2AA8"/>
                </a:solidFill>
              </a:rPr>
              <a:t> 2. </a:t>
            </a:r>
            <a:r>
              <a:rPr lang="en-US" altLang="en-US" sz="2101" b="1" dirty="0" err="1">
                <a:solidFill>
                  <a:srgbClr val="2A2AA8"/>
                </a:solidFill>
              </a:rPr>
              <a:t>Tìm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những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đại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từ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được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dùng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trong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bài</a:t>
            </a:r>
            <a:r>
              <a:rPr lang="en-US" altLang="en-US" sz="2101" b="1" dirty="0">
                <a:solidFill>
                  <a:srgbClr val="2A2AA8"/>
                </a:solidFill>
              </a:rPr>
              <a:t> ca </a:t>
            </a:r>
            <a:r>
              <a:rPr lang="en-US" altLang="en-US" sz="2101" b="1" dirty="0" err="1">
                <a:solidFill>
                  <a:srgbClr val="2A2AA8"/>
                </a:solidFill>
              </a:rPr>
              <a:t>dao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sau</a:t>
            </a:r>
            <a:r>
              <a:rPr lang="en-US" altLang="en-US" sz="2101" b="1" dirty="0">
                <a:solidFill>
                  <a:srgbClr val="2A2AA8"/>
                </a:solidFill>
              </a:rPr>
              <a:t>:</a:t>
            </a:r>
            <a:endParaRPr lang="vi-VN" altLang="en-US" sz="2101" b="1" dirty="0">
              <a:solidFill>
                <a:srgbClr val="2A2AA8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7506" y="1669427"/>
            <a:ext cx="1803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Line 19"/>
          <p:cNvSpPr>
            <a:spLocks noChangeShapeType="1"/>
          </p:cNvSpPr>
          <p:nvPr/>
        </p:nvSpPr>
        <p:spPr bwMode="auto">
          <a:xfrm flipV="1">
            <a:off x="3190686" y="2367349"/>
            <a:ext cx="457341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V="1">
            <a:off x="4505541" y="2996193"/>
            <a:ext cx="457341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V="1">
            <a:off x="5877565" y="3282031"/>
            <a:ext cx="457341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4334038" y="3625037"/>
            <a:ext cx="457341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4162535" y="3968043"/>
            <a:ext cx="343006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V="1">
            <a:off x="5191553" y="2367349"/>
            <a:ext cx="457341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14510" y="142731"/>
            <a:ext cx="8146849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 SỨC ĐỒNG ĐỘI</a:t>
            </a:r>
          </a:p>
        </p:txBody>
      </p:sp>
      <p:grpSp>
        <p:nvGrpSpPr>
          <p:cNvPr id="15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9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2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8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ChangeArrowheads="1"/>
          </p:cNvSpPr>
          <p:nvPr/>
        </p:nvSpPr>
        <p:spPr bwMode="auto">
          <a:xfrm>
            <a:off x="1742202" y="1372023"/>
            <a:ext cx="5430926" cy="25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>
                <a:solidFill>
                  <a:srgbClr val="000000"/>
                </a:solidFill>
              </a:rPr>
              <a:t>- Cái cò, cái vạc, cái nông,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>
                <a:solidFill>
                  <a:srgbClr val="000000"/>
                </a:solidFill>
              </a:rPr>
              <a:t>Sao mày giẫm lúa nhà ông, hỡi cò?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101">
              <a:solidFill>
                <a:srgbClr val="000000"/>
              </a:solidFill>
            </a:endParaRP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101">
                <a:solidFill>
                  <a:srgbClr val="000000"/>
                </a:solidFill>
              </a:rPr>
              <a:t>- Không không</a:t>
            </a:r>
            <a:r>
              <a:rPr lang="en-US" altLang="en-US" sz="2101">
                <a:solidFill>
                  <a:srgbClr val="000000"/>
                </a:solidFill>
              </a:rPr>
              <a:t>,</a:t>
            </a:r>
            <a:r>
              <a:rPr lang="vi-VN" altLang="en-US" sz="2101">
                <a:solidFill>
                  <a:srgbClr val="000000"/>
                </a:solidFill>
              </a:rPr>
              <a:t> tôi đứng trên bờ,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101">
                <a:solidFill>
                  <a:srgbClr val="000000"/>
                </a:solidFill>
              </a:rPr>
              <a:t>Mẹ con cái diệc đổ ngờ cho tôi.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101">
                <a:solidFill>
                  <a:srgbClr val="000000"/>
                </a:solidFill>
              </a:rPr>
              <a:t>Chẳng tin, ông đến mà coi,</a:t>
            </a:r>
          </a:p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101">
                <a:solidFill>
                  <a:srgbClr val="000000"/>
                </a:solidFill>
              </a:rPr>
              <a:t>Mẹ con nhà nó còn ngồi đây kia.</a:t>
            </a:r>
            <a:endParaRPr lang="en-US" altLang="en-US" sz="210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8915" name="Text Box 14"/>
          <p:cNvSpPr txBox="1">
            <a:spLocks noChangeArrowheads="1"/>
          </p:cNvSpPr>
          <p:nvPr/>
        </p:nvSpPr>
        <p:spPr bwMode="auto">
          <a:xfrm>
            <a:off x="1256277" y="971851"/>
            <a:ext cx="6860117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2A2AA8"/>
                </a:solidFill>
              </a:rPr>
              <a:t>Bài 2. Tìm những đại từ được dùng trong bài ca dao sau:</a:t>
            </a:r>
            <a:endParaRPr lang="vi-VN" altLang="en-US" sz="2101" b="1">
              <a:solidFill>
                <a:srgbClr val="2A2AA8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41228" y="1319620"/>
            <a:ext cx="1803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917" name="Line 19"/>
          <p:cNvSpPr>
            <a:spLocks noChangeShapeType="1"/>
          </p:cNvSpPr>
          <p:nvPr/>
        </p:nvSpPr>
        <p:spPr bwMode="auto">
          <a:xfrm flipV="1">
            <a:off x="3028474" y="2058035"/>
            <a:ext cx="457341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8" name="Line 19"/>
          <p:cNvSpPr>
            <a:spLocks noChangeShapeType="1"/>
          </p:cNvSpPr>
          <p:nvPr/>
        </p:nvSpPr>
        <p:spPr bwMode="auto">
          <a:xfrm flipV="1">
            <a:off x="4286162" y="2629712"/>
            <a:ext cx="457341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9" name="Line 19"/>
          <p:cNvSpPr>
            <a:spLocks noChangeShapeType="1"/>
          </p:cNvSpPr>
          <p:nvPr/>
        </p:nvSpPr>
        <p:spPr bwMode="auto">
          <a:xfrm flipV="1">
            <a:off x="5715353" y="2972717"/>
            <a:ext cx="457341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 flipV="1">
            <a:off x="4178973" y="3315723"/>
            <a:ext cx="457341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1" name="Line 19"/>
          <p:cNvSpPr>
            <a:spLocks noChangeShapeType="1"/>
          </p:cNvSpPr>
          <p:nvPr/>
        </p:nvSpPr>
        <p:spPr bwMode="auto">
          <a:xfrm flipV="1">
            <a:off x="4007469" y="3658729"/>
            <a:ext cx="343006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2" name="Line 19"/>
          <p:cNvSpPr>
            <a:spLocks noChangeShapeType="1"/>
          </p:cNvSpPr>
          <p:nvPr/>
        </p:nvSpPr>
        <p:spPr bwMode="auto">
          <a:xfrm flipV="1">
            <a:off x="4943590" y="2035407"/>
            <a:ext cx="457341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1618339" y="3748055"/>
            <a:ext cx="555478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>
                <a:solidFill>
                  <a:srgbClr val="2A2AA8"/>
                </a:solidFill>
              </a:rPr>
              <a:t>? </a:t>
            </a:r>
            <a:r>
              <a:rPr lang="en-US" altLang="en-US" sz="2101" b="1" dirty="0" err="1">
                <a:solidFill>
                  <a:srgbClr val="2A2AA8"/>
                </a:solidFill>
              </a:rPr>
              <a:t>Bài</a:t>
            </a:r>
            <a:r>
              <a:rPr lang="en-US" altLang="en-US" sz="2101" b="1" dirty="0">
                <a:solidFill>
                  <a:srgbClr val="2A2AA8"/>
                </a:solidFill>
              </a:rPr>
              <a:t> ca </a:t>
            </a:r>
            <a:r>
              <a:rPr lang="en-US" altLang="en-US" sz="2101" b="1" dirty="0" err="1">
                <a:solidFill>
                  <a:srgbClr val="2A2AA8"/>
                </a:solidFill>
              </a:rPr>
              <a:t>dao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là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lời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đối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đáp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giữa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ai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với</a:t>
            </a:r>
            <a:r>
              <a:rPr lang="en-US" altLang="en-US" sz="2101" b="1" dirty="0">
                <a:solidFill>
                  <a:srgbClr val="2A2AA8"/>
                </a:solidFill>
              </a:rPr>
              <a:t> </a:t>
            </a:r>
            <a:r>
              <a:rPr lang="en-US" altLang="en-US" sz="2101" b="1" dirty="0" err="1">
                <a:solidFill>
                  <a:srgbClr val="2A2AA8"/>
                </a:solidFill>
              </a:rPr>
              <a:t>ai</a:t>
            </a:r>
            <a:r>
              <a:rPr lang="en-US" altLang="en-US" sz="2101" b="1" dirty="0">
                <a:solidFill>
                  <a:srgbClr val="2A2AA8"/>
                </a:solidFill>
              </a:rPr>
              <a:t>?</a:t>
            </a:r>
            <a:endParaRPr lang="vi-VN" altLang="en-US" sz="2101" b="1" dirty="0">
              <a:solidFill>
                <a:srgbClr val="2A2AA8"/>
              </a:solidFill>
            </a:endParaRPr>
          </a:p>
        </p:txBody>
      </p:sp>
      <p:grpSp>
        <p:nvGrpSpPr>
          <p:cNvPr id="13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5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8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528" y="238856"/>
            <a:ext cx="2135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2.</a:t>
            </a:r>
            <a:r>
              <a:rPr lang="en-US" sz="24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28503"/>
              </p:ext>
            </p:extLst>
          </p:nvPr>
        </p:nvGraphicFramePr>
        <p:xfrm>
          <a:off x="1129083" y="1895307"/>
          <a:ext cx="7035019" cy="164476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53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125">
                <a:tc>
                  <a:txBody>
                    <a:bodyPr/>
                    <a:lstStyle/>
                    <a:p>
                      <a:r>
                        <a:rPr lang="en-US" sz="2100" dirty="0" err="1"/>
                        <a:t>Người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nói</a:t>
                      </a:r>
                      <a:endParaRPr lang="en-US" sz="2100" baseline="0" dirty="0"/>
                    </a:p>
                    <a:p>
                      <a:r>
                        <a:rPr lang="en-US" sz="1800" baseline="0" dirty="0"/>
                        <a:t>( </a:t>
                      </a:r>
                      <a:r>
                        <a:rPr lang="en-US" sz="1800" baseline="0" dirty="0" err="1"/>
                        <a:t>chủ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ruộng</a:t>
                      </a:r>
                      <a:r>
                        <a:rPr lang="en-US" sz="1800" baseline="0" dirty="0"/>
                        <a:t>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601" marR="68601" marT="34291" marB="34291"/>
                </a:tc>
                <a:tc>
                  <a:txBody>
                    <a:bodyPr/>
                    <a:lstStyle/>
                    <a:p>
                      <a:r>
                        <a:rPr lang="en-US" sz="2100" dirty="0" err="1"/>
                        <a:t>Người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đáp</a:t>
                      </a:r>
                      <a:endParaRPr lang="en-US" sz="2100" baseline="0" dirty="0"/>
                    </a:p>
                    <a:p>
                      <a:pPr algn="ctr"/>
                      <a:r>
                        <a:rPr lang="en-US" sz="1800" baseline="0" dirty="0"/>
                        <a:t>(</a:t>
                      </a:r>
                      <a:r>
                        <a:rPr lang="en-US" sz="1800" baseline="0" dirty="0" err="1"/>
                        <a:t>Cò</a:t>
                      </a:r>
                      <a:r>
                        <a:rPr lang="en-US" sz="1800" baseline="0" dirty="0"/>
                        <a:t>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601" marR="68601" marT="34291" marB="342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/>
                        <a:t>Người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được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nhắc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tới</a:t>
                      </a:r>
                      <a:endParaRPr lang="en-US" sz="21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( </a:t>
                      </a:r>
                      <a:r>
                        <a:rPr lang="en-US" sz="1800" baseline="0" dirty="0" err="1"/>
                        <a:t>diệc</a:t>
                      </a:r>
                      <a:r>
                        <a:rPr lang="en-US" sz="1800" baseline="0" dirty="0"/>
                        <a:t> 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601" marR="68601"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Ông</a:t>
                      </a:r>
                      <a:r>
                        <a:rPr lang="en-US" sz="1800" baseline="0" dirty="0"/>
                        <a:t> </a:t>
                      </a:r>
                      <a:endParaRPr lang="en-US" sz="1800" b="1" dirty="0"/>
                    </a:p>
                  </a:txBody>
                  <a:tcPr marL="68601" marR="68601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mày</a:t>
                      </a:r>
                      <a:endParaRPr lang="en-US" sz="1800" b="1" dirty="0"/>
                    </a:p>
                  </a:txBody>
                  <a:tcPr marL="68601" marR="68601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nó</a:t>
                      </a:r>
                      <a:endParaRPr lang="en-US" sz="1800" b="1" dirty="0"/>
                    </a:p>
                  </a:txBody>
                  <a:tcPr marL="68601" marR="68601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601" marR="68601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tôi</a:t>
                      </a:r>
                      <a:endParaRPr lang="en-US" sz="1800" b="1" dirty="0"/>
                    </a:p>
                  </a:txBody>
                  <a:tcPr marL="68601" marR="68601" marT="34291" marB="342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601" marR="68601"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33805" y="1266463"/>
            <a:ext cx="7452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?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Các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đại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từ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mày,ông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,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tôi,nó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dùng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để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làm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gì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?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Chỉ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ai</a:t>
            </a:r>
            <a:r>
              <a:rPr lang="en-US" sz="2400" b="1" dirty="0">
                <a:solidFill>
                  <a:srgbClr val="2A2AA8"/>
                </a:solidFill>
              </a:rPr>
              <a:t>?</a:t>
            </a:r>
            <a:endParaRPr lang="vi-VN" sz="2400" b="1" dirty="0">
              <a:solidFill>
                <a:srgbClr val="2A2AA8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007604" y="3724672"/>
            <a:ext cx="7452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?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Các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đại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từ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đó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được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dùng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với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thái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độ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như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thế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nào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?</a:t>
            </a:r>
            <a:endParaRPr lang="vi-VN" sz="2400" b="1" dirty="0">
              <a:solidFill>
                <a:srgbClr val="2A2AA8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055243" y="4117699"/>
            <a:ext cx="7452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?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Bài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ca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dao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muốn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khuyên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chúng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ta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điều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gì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?</a:t>
            </a:r>
            <a:endParaRPr lang="vi-VN" sz="2400" b="1" dirty="0">
              <a:solidFill>
                <a:srgbClr val="2A2AA8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90786" y="238856"/>
            <a:ext cx="7452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Các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đại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từ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mày,ông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,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tôi,nó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dùng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để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làm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gì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?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Chỉ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ai</a:t>
            </a:r>
            <a:r>
              <a:rPr lang="en-US" sz="2400" b="1" dirty="0">
                <a:solidFill>
                  <a:srgbClr val="2A2AA8"/>
                </a:solidFill>
              </a:rPr>
              <a:t>?</a:t>
            </a:r>
            <a:endParaRPr lang="vi-VN" sz="2400" b="1" dirty="0">
              <a:solidFill>
                <a:srgbClr val="2A2A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57752" y="2239067"/>
            <a:ext cx="1372023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FF0000"/>
                </a:solidFill>
              </a:rPr>
              <a:t>Con cò</a:t>
            </a:r>
            <a:endParaRPr lang="vi-VN" altLang="en-US" sz="2101" b="1">
              <a:solidFill>
                <a:srgbClr val="FF0000"/>
              </a:solidFill>
            </a:endParaRPr>
          </a:p>
        </p:txBody>
      </p:sp>
      <p:pic>
        <p:nvPicPr>
          <p:cNvPr id="36869" name="Picture 2" descr="H:\1. PHAN DINH PHUNG\2. HOIGIANG\1. LOP 5\TIENG VIET\LTVC5 - Dai tu\con 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29" y="5956"/>
            <a:ext cx="2259313" cy="2229538"/>
          </a:xfrm>
          <a:prstGeom prst="rect">
            <a:avLst/>
          </a:prstGeom>
          <a:noFill/>
          <a:ln w="57150" cmpd="thinThick">
            <a:solidFill>
              <a:srgbClr val="FF00FF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8" name="Picture 2" descr="C:\Users\Administrator\Desktop\co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26" y="2614229"/>
            <a:ext cx="3658729" cy="234863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 descr="C:\Users\Administrator\Desktop\co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56" y="5956"/>
            <a:ext cx="2109248" cy="222953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C:\Users\Administrator\Desktop\con co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10" y="10719"/>
            <a:ext cx="2229538" cy="221405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929" y="2932584"/>
            <a:ext cx="2715463" cy="138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Cò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chung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loài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Hạc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ăn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ếch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trùng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  <a:r>
              <a:rPr lang="en-US" altLang="en-US" sz="210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giun</a:t>
            </a:r>
            <a:r>
              <a:rPr lang="en-US" altLang="en-US" sz="210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vi-VN" altLang="en-US" sz="2101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99803" y="1120725"/>
            <a:ext cx="1372023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FFFF00"/>
                </a:solidFill>
              </a:rPr>
              <a:t>Mày ,tôi </a:t>
            </a:r>
            <a:endParaRPr lang="vi-VN" altLang="en-US" sz="2101" b="1">
              <a:solidFill>
                <a:srgbClr val="FFFF00"/>
              </a:solidFill>
            </a:endParaRPr>
          </a:p>
        </p:txBody>
      </p:sp>
      <p:grpSp>
        <p:nvGrpSpPr>
          <p:cNvPr id="9" name="组合 124"/>
          <p:cNvGrpSpPr/>
          <p:nvPr/>
        </p:nvGrpSpPr>
        <p:grpSpPr>
          <a:xfrm>
            <a:off x="6113169" y="440311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27"/>
          <p:cNvGrpSpPr/>
          <p:nvPr/>
        </p:nvGrpSpPr>
        <p:grpSpPr>
          <a:xfrm>
            <a:off x="4586281" y="474502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30"/>
          <p:cNvGrpSpPr/>
          <p:nvPr/>
        </p:nvGrpSpPr>
        <p:grpSpPr>
          <a:xfrm>
            <a:off x="5264954" y="506014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133"/>
          <p:cNvGrpSpPr/>
          <p:nvPr/>
        </p:nvGrpSpPr>
        <p:grpSpPr>
          <a:xfrm>
            <a:off x="7587054" y="487026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136"/>
          <p:cNvGrpSpPr/>
          <p:nvPr/>
        </p:nvGrpSpPr>
        <p:grpSpPr>
          <a:xfrm>
            <a:off x="594704" y="517886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139"/>
          <p:cNvGrpSpPr/>
          <p:nvPr/>
        </p:nvGrpSpPr>
        <p:grpSpPr>
          <a:xfrm>
            <a:off x="3790771" y="466823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142"/>
          <p:cNvGrpSpPr/>
          <p:nvPr/>
        </p:nvGrpSpPr>
        <p:grpSpPr>
          <a:xfrm>
            <a:off x="3009517" y="446543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145"/>
          <p:cNvGrpSpPr/>
          <p:nvPr/>
        </p:nvGrpSpPr>
        <p:grpSpPr>
          <a:xfrm>
            <a:off x="8292249" y="397004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148"/>
          <p:cNvGrpSpPr/>
          <p:nvPr/>
        </p:nvGrpSpPr>
        <p:grpSpPr>
          <a:xfrm>
            <a:off x="4247892" y="446352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组合 151"/>
          <p:cNvGrpSpPr/>
          <p:nvPr/>
        </p:nvGrpSpPr>
        <p:grpSpPr>
          <a:xfrm>
            <a:off x="1771403" y="484452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154"/>
          <p:cNvGrpSpPr/>
          <p:nvPr/>
        </p:nvGrpSpPr>
        <p:grpSpPr>
          <a:xfrm>
            <a:off x="1103459" y="474502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5" name="组合 157"/>
          <p:cNvGrpSpPr/>
          <p:nvPr/>
        </p:nvGrpSpPr>
        <p:grpSpPr>
          <a:xfrm>
            <a:off x="119343" y="506014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160"/>
          <p:cNvGrpSpPr/>
          <p:nvPr/>
        </p:nvGrpSpPr>
        <p:grpSpPr>
          <a:xfrm>
            <a:off x="-54591" y="487683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4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Administrator\Desktop\va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36" y="0"/>
            <a:ext cx="3179950" cy="268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 descr="C:\Users\Administrator\Desktop\vạc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12" y="2801215"/>
            <a:ext cx="2944133" cy="234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C:\Users\Administrator\Desktop\vạc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12" y="0"/>
            <a:ext cx="3201388" cy="268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70222" y="3148608"/>
            <a:ext cx="20106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</a:rPr>
              <a:t>Con vạc</a:t>
            </a:r>
            <a:endParaRPr lang="vi-VN" alt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184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4" descr="Di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2" y="114335"/>
            <a:ext cx="3258555" cy="2401041"/>
          </a:xfrm>
          <a:prstGeom prst="rect">
            <a:avLst/>
          </a:prstGeom>
          <a:noFill/>
          <a:ln w="57150" cmpd="thinThick">
            <a:solidFill>
              <a:srgbClr val="FF00FF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31640" y="2654723"/>
            <a:ext cx="2170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en-US" altLang="en-US" sz="24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diệc</a:t>
            </a:r>
            <a:r>
              <a:rPr lang="en-US" altLang="en-US" sz="24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altLang="en-US" sz="24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</a:t>
            </a:r>
            <a:r>
              <a:rPr lang="en-US" altLang="en-US" sz="24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vi-VN" altLang="en-US" sz="2400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4" name="Picture 10" descr="C:\Users\Administrator\Desktop\diệc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15" y="2639240"/>
            <a:ext cx="3201388" cy="25058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C:\Users\Administrator\Desktop\diệ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16" y="65506"/>
            <a:ext cx="3401475" cy="24498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131660" y="3189478"/>
            <a:ext cx="427490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một loài chim </a:t>
            </a:r>
          </a:p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 họ diệc</a:t>
            </a:r>
            <a:endParaRPr lang="vi-VN" altLang="en-US" sz="2000" b="1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5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9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47" y="678551"/>
            <a:ext cx="4230405" cy="305608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444208" y="1621819"/>
            <a:ext cx="2937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nông</a:t>
            </a:r>
            <a:endParaRPr lang="vi-VN" altLang="en-US" sz="3200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62353" y="1420416"/>
            <a:ext cx="25410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loài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bồ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nông</a:t>
            </a:r>
            <a:endParaRPr lang="vi-VN" altLang="en-US" sz="2800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组合 124"/>
          <p:cNvGrpSpPr/>
          <p:nvPr/>
        </p:nvGrpSpPr>
        <p:grpSpPr>
          <a:xfrm rot="6708869">
            <a:off x="6274156" y="4086514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27"/>
          <p:cNvGrpSpPr/>
          <p:nvPr/>
        </p:nvGrpSpPr>
        <p:grpSpPr>
          <a:xfrm rot="6708869">
            <a:off x="4747268" y="4428426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30"/>
          <p:cNvGrpSpPr/>
          <p:nvPr/>
        </p:nvGrpSpPr>
        <p:grpSpPr>
          <a:xfrm rot="6708869">
            <a:off x="5425941" y="4743543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3"/>
          <p:cNvGrpSpPr/>
          <p:nvPr/>
        </p:nvGrpSpPr>
        <p:grpSpPr>
          <a:xfrm rot="6708869">
            <a:off x="7748041" y="4553664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36"/>
          <p:cNvGrpSpPr/>
          <p:nvPr/>
        </p:nvGrpSpPr>
        <p:grpSpPr>
          <a:xfrm rot="6708869">
            <a:off x="755691" y="4862271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139"/>
          <p:cNvGrpSpPr/>
          <p:nvPr/>
        </p:nvGrpSpPr>
        <p:grpSpPr>
          <a:xfrm rot="6708869">
            <a:off x="3951758" y="4351635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142"/>
          <p:cNvGrpSpPr/>
          <p:nvPr/>
        </p:nvGrpSpPr>
        <p:grpSpPr>
          <a:xfrm rot="6708869">
            <a:off x="3170504" y="4148834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145"/>
          <p:cNvGrpSpPr/>
          <p:nvPr/>
        </p:nvGrpSpPr>
        <p:grpSpPr>
          <a:xfrm rot="6708869">
            <a:off x="8453236" y="3653447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148"/>
          <p:cNvGrpSpPr/>
          <p:nvPr/>
        </p:nvGrpSpPr>
        <p:grpSpPr>
          <a:xfrm rot="6708869">
            <a:off x="4408879" y="4146926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151"/>
          <p:cNvGrpSpPr/>
          <p:nvPr/>
        </p:nvGrpSpPr>
        <p:grpSpPr>
          <a:xfrm rot="6708869">
            <a:off x="1932390" y="4527927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154"/>
          <p:cNvGrpSpPr/>
          <p:nvPr/>
        </p:nvGrpSpPr>
        <p:grpSpPr>
          <a:xfrm rot="6708869">
            <a:off x="1264446" y="4428427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组合 157"/>
          <p:cNvGrpSpPr/>
          <p:nvPr/>
        </p:nvGrpSpPr>
        <p:grpSpPr>
          <a:xfrm rot="6708869">
            <a:off x="280330" y="4743542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160"/>
          <p:cNvGrpSpPr/>
          <p:nvPr/>
        </p:nvGrpSpPr>
        <p:grpSpPr>
          <a:xfrm rot="6708869">
            <a:off x="106396" y="4560234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8504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2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5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8      _6"/>
          <p:cNvSpPr txBox="1"/>
          <p:nvPr/>
        </p:nvSpPr>
        <p:spPr>
          <a:xfrm>
            <a:off x="2362188" y="80328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123E6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rgbClr val="123E61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5010972" y="80328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123E6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rgbClr val="123E61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332170" y="78076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123E6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5400" b="1" dirty="0">
              <a:solidFill>
                <a:srgbClr val="123E61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32331" y="2408362"/>
            <a:ext cx="5274870" cy="11695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LUYỆN TỪ VÀ CÂU</a:t>
            </a:r>
          </a:p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ĐẠI TỪ</a:t>
            </a:r>
          </a:p>
        </p:txBody>
      </p:sp>
    </p:spTree>
    <p:extLst>
      <p:ext uri="{BB962C8B-B14F-4D97-AF65-F5344CB8AC3E}">
        <p14:creationId xmlns:p14="http://schemas.microsoft.com/office/powerpoint/2010/main" val="14246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208637" y="10719"/>
            <a:ext cx="6860117" cy="6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951" b="1">
                <a:solidFill>
                  <a:srgbClr val="000000"/>
                </a:solidFill>
              </a:rPr>
              <a:t>Bài 3. Dùng đại từ ở những chỗ thích hợp để thay thế cho danh từ bị lặp lại nhiều lần trong mẩu chuyện sau</a:t>
            </a:r>
            <a:r>
              <a:rPr lang="vi-VN" altLang="en-US" sz="1951" b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209071" y="630036"/>
            <a:ext cx="4287573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401" b="1" i="1">
                <a:solidFill>
                  <a:srgbClr val="2A2AA8"/>
                </a:solidFill>
              </a:rPr>
              <a:t>Con chuột tham lam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1484948" y="1068321"/>
            <a:ext cx="6116937" cy="25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685983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</a:rPr>
              <a:t>    </a:t>
            </a:r>
            <a:r>
              <a:rPr lang="en-US" altLang="en-US" sz="1500" b="1">
                <a:solidFill>
                  <a:srgbClr val="FF0000"/>
                </a:solidFill>
              </a:rPr>
              <a:t>(1)</a:t>
            </a:r>
            <a:r>
              <a:rPr lang="en-US" altLang="en-US" sz="2101">
                <a:solidFill>
                  <a:srgbClr val="00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Chuột ta gặm vách nhà. </a:t>
            </a:r>
            <a:r>
              <a:rPr lang="en-US" altLang="en-US" sz="1500" b="1">
                <a:solidFill>
                  <a:srgbClr val="FF0000"/>
                </a:solidFill>
              </a:rPr>
              <a:t>(2)</a:t>
            </a:r>
            <a:r>
              <a:rPr lang="en-US" altLang="en-US" sz="2101" b="1">
                <a:solidFill>
                  <a:srgbClr val="00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Một cái khe hở hiện ra. </a:t>
            </a:r>
            <a:r>
              <a:rPr lang="en-US" altLang="en-US" sz="1500" b="1">
                <a:solidFill>
                  <a:srgbClr val="FF0000"/>
                </a:solidFill>
              </a:rPr>
              <a:t>(3)</a:t>
            </a:r>
            <a:r>
              <a:rPr lang="en-US" altLang="en-US" sz="2101" b="1">
                <a:solidFill>
                  <a:srgbClr val="FF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Chuột chui qua khe và tìm được rất nhiều thức ăn. </a:t>
            </a:r>
            <a:r>
              <a:rPr lang="en-US" altLang="en-US" sz="1500" b="1">
                <a:solidFill>
                  <a:srgbClr val="FF0000"/>
                </a:solidFill>
              </a:rPr>
              <a:t>(4)</a:t>
            </a:r>
            <a:r>
              <a:rPr lang="en-US" altLang="en-US" sz="1500" b="1">
                <a:solidFill>
                  <a:srgbClr val="00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Là một con chuột tham lam nên chuột ăn nhiều quá, nhiều đến mức bụng chuột </a:t>
            </a:r>
            <a:r>
              <a:rPr lang="en-US" altLang="en-US" sz="2101">
                <a:solidFill>
                  <a:srgbClr val="00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phình to ra. </a:t>
            </a:r>
            <a:r>
              <a:rPr lang="en-US" altLang="en-US" sz="1500" b="1">
                <a:solidFill>
                  <a:srgbClr val="FF0000"/>
                </a:solidFill>
              </a:rPr>
              <a:t>(5)</a:t>
            </a:r>
            <a:r>
              <a:rPr lang="en-US" altLang="en-US" sz="2101" b="1">
                <a:solidFill>
                  <a:srgbClr val="00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Đến sáng, chuột tìm đường trở về ổ, nhưng bụng to quá, chuột </a:t>
            </a:r>
            <a:r>
              <a:rPr lang="en-US" altLang="en-US" sz="2101">
                <a:solidFill>
                  <a:srgbClr val="00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không sao lách qua khe hở được.</a:t>
            </a:r>
            <a:endParaRPr lang="en-US" altLang="en-US" sz="2101">
              <a:solidFill>
                <a:srgbClr val="000000"/>
              </a:solidFill>
            </a:endParaRPr>
          </a:p>
          <a:p>
            <a:pPr algn="r" defTabSz="685983" eaLnBrk="1" fontAlgn="base" hangingPunct="1">
              <a:lnSpc>
                <a:spcPct val="16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     </a:t>
            </a:r>
            <a:r>
              <a:rPr lang="en-US" altLang="en-US" sz="1650">
                <a:solidFill>
                  <a:srgbClr val="000000"/>
                </a:solidFill>
              </a:rPr>
              <a:t>Theo LÉP TÔN-XTÔI</a:t>
            </a:r>
            <a:endParaRPr lang="vi-VN" altLang="en-US" sz="1650">
              <a:solidFill>
                <a:srgbClr val="000000"/>
              </a:solidFill>
            </a:endParaRPr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145949" y="1429191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>
            <a:off x="1811280" y="1715029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2904611" y="2047317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5315180" y="2058035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auto">
          <a:xfrm>
            <a:off x="3864551" y="2376031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1567127" y="2686879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Line 43"/>
          <p:cNvSpPr>
            <a:spLocks noChangeShapeType="1"/>
          </p:cNvSpPr>
          <p:nvPr/>
        </p:nvSpPr>
        <p:spPr bwMode="auto">
          <a:xfrm>
            <a:off x="6898009" y="2686879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68" name="Picture 15" descr="C:\Users\Administrator\Desktop\chu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61" y="3559877"/>
            <a:ext cx="2000867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6" descr="C:\Users\Administrator\Desktop\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44" y="3559877"/>
            <a:ext cx="2111629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2572324" y="331096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>
            <a:off x="7269599" y="331096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1283670" y="675293"/>
            <a:ext cx="119456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2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1256277" y="114335"/>
            <a:ext cx="6631446" cy="6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951" b="1">
                <a:solidFill>
                  <a:srgbClr val="000000"/>
                </a:solidFill>
              </a:rPr>
              <a:t>Bài 3. Dùng đại từ ở những chỗ thích hợp để thay thế cho danh từ bị lặp lại nhiều lần trong mẩu chuyện sau</a:t>
            </a:r>
            <a:r>
              <a:rPr lang="vi-VN" altLang="en-US" sz="1951" b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2112601" y="788437"/>
            <a:ext cx="4287573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401" b="1" i="1">
                <a:solidFill>
                  <a:srgbClr val="2A2AA8"/>
                </a:solidFill>
              </a:rPr>
              <a:t>Con chuột tham lam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1340838" y="1226723"/>
            <a:ext cx="6432550" cy="244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  <a:r>
              <a:rPr lang="en-US" altLang="en-US" sz="1500" b="1">
                <a:solidFill>
                  <a:srgbClr val="FF0000"/>
                </a:solidFill>
              </a:rPr>
              <a:t>(1)</a:t>
            </a:r>
            <a:r>
              <a:rPr lang="en-US" altLang="en-US" sz="2101" b="1">
                <a:solidFill>
                  <a:srgbClr val="FF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Chuột ta gặm vách nhà.</a:t>
            </a:r>
            <a:r>
              <a:rPr lang="en-US" altLang="en-US" sz="1500" b="1">
                <a:solidFill>
                  <a:srgbClr val="FF0000"/>
                </a:solidFill>
              </a:rPr>
              <a:t>(2) </a:t>
            </a:r>
            <a:r>
              <a:rPr lang="vi-VN" altLang="en-US" sz="2101">
                <a:solidFill>
                  <a:srgbClr val="000000"/>
                </a:solidFill>
              </a:rPr>
              <a:t>Một cái khe hở hiện ra. </a:t>
            </a:r>
            <a:endParaRPr lang="en-US" altLang="en-US" sz="2101">
              <a:solidFill>
                <a:srgbClr val="000000"/>
              </a:solidFill>
            </a:endParaRPr>
          </a:p>
          <a:p>
            <a:pPr algn="just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FF0000"/>
                </a:solidFill>
              </a:rPr>
              <a:t>(3)</a:t>
            </a:r>
            <a:r>
              <a:rPr lang="en-US" altLang="en-US" sz="2101" b="1">
                <a:solidFill>
                  <a:srgbClr val="FF0000"/>
                </a:solidFill>
              </a:rPr>
              <a:t> </a:t>
            </a:r>
            <a:r>
              <a:rPr lang="en-US" altLang="en-US" sz="2101">
                <a:solidFill>
                  <a:srgbClr val="000000"/>
                </a:solidFill>
              </a:rPr>
              <a:t>C</a:t>
            </a:r>
            <a:r>
              <a:rPr lang="vi-VN" altLang="en-US" sz="2101">
                <a:solidFill>
                  <a:srgbClr val="000000"/>
                </a:solidFill>
              </a:rPr>
              <a:t>huột chui qua khe và tìm được rất nhiều thức ăn</a:t>
            </a:r>
            <a:r>
              <a:rPr lang="en-US" altLang="en-US" sz="2101" b="1">
                <a:solidFill>
                  <a:srgbClr val="FF0000"/>
                </a:solidFill>
              </a:rPr>
              <a:t> </a:t>
            </a:r>
            <a:r>
              <a:rPr lang="en-US" altLang="en-US" sz="1500" b="1">
                <a:solidFill>
                  <a:srgbClr val="FF0000"/>
                </a:solidFill>
              </a:rPr>
              <a:t>(4)</a:t>
            </a:r>
            <a:r>
              <a:rPr lang="vi-VN" altLang="en-US" sz="2101">
                <a:solidFill>
                  <a:srgbClr val="000000"/>
                </a:solidFill>
              </a:rPr>
              <a:t> Là một con chuột tham lam nên chuột ăn nhiều quá, nhiều đến mức bụng chuột </a:t>
            </a:r>
            <a:r>
              <a:rPr lang="en-US" altLang="en-US" sz="2101">
                <a:solidFill>
                  <a:srgbClr val="00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phình to ra. </a:t>
            </a:r>
            <a:r>
              <a:rPr lang="en-US" altLang="en-US" sz="1500" b="1">
                <a:solidFill>
                  <a:srgbClr val="FF0000"/>
                </a:solidFill>
              </a:rPr>
              <a:t>(5)</a:t>
            </a:r>
            <a:r>
              <a:rPr lang="en-US" altLang="en-US" sz="2101" b="1">
                <a:solidFill>
                  <a:srgbClr val="FF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Đến sáng, chuột tìm đường trở về ổ, nhưng bụng to quá, chuột không sao lách qua khe hở được.</a:t>
            </a:r>
            <a:endParaRPr lang="en-US" altLang="en-US" sz="2101">
              <a:solidFill>
                <a:srgbClr val="000000"/>
              </a:solidFill>
            </a:endParaRPr>
          </a:p>
          <a:p>
            <a:pPr algn="ctr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				Theo LÉP TÔN-XTÔI </a:t>
            </a: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3085641" y="2242639"/>
            <a:ext cx="628844" cy="34300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FFC000"/>
                </a:solidFill>
              </a:rPr>
              <a:t>nó</a:t>
            </a: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5372347" y="2585645"/>
            <a:ext cx="628844" cy="34300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FFC000"/>
                </a:solidFill>
              </a:rPr>
              <a:t>nó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743503" y="1924644"/>
            <a:ext cx="628844" cy="34300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FFC000"/>
                </a:solidFill>
              </a:rPr>
              <a:t>nó</a:t>
            </a:r>
          </a:p>
        </p:txBody>
      </p:sp>
      <p:sp>
        <p:nvSpPr>
          <p:cNvPr id="46088" name="Line 37"/>
          <p:cNvSpPr>
            <a:spLocks noChangeShapeType="1"/>
          </p:cNvSpPr>
          <p:nvPr/>
        </p:nvSpPr>
        <p:spPr bwMode="auto">
          <a:xfrm>
            <a:off x="2628301" y="446623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9" name="Line 37"/>
          <p:cNvSpPr>
            <a:spLocks noChangeShapeType="1"/>
          </p:cNvSpPr>
          <p:nvPr/>
        </p:nvSpPr>
        <p:spPr bwMode="auto">
          <a:xfrm>
            <a:off x="6687203" y="446623"/>
            <a:ext cx="99924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Line 37"/>
          <p:cNvSpPr>
            <a:spLocks noChangeShapeType="1"/>
          </p:cNvSpPr>
          <p:nvPr/>
        </p:nvSpPr>
        <p:spPr bwMode="auto">
          <a:xfrm>
            <a:off x="1340838" y="788437"/>
            <a:ext cx="66457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91" name="Picture 16" descr="C:\Users\Administrator\Desktop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86" y="3601562"/>
            <a:ext cx="2267650" cy="1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5" descr="C:\Users\Administrator\Desktop\chu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59" y="3601562"/>
            <a:ext cx="2109248" cy="1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53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993514" y="143219"/>
            <a:ext cx="7168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</a:rPr>
              <a:t>Bài</a:t>
            </a:r>
            <a:r>
              <a:rPr lang="en-US" altLang="en-US" sz="2000" b="1" dirty="0">
                <a:solidFill>
                  <a:srgbClr val="000000"/>
                </a:solidFill>
              </a:rPr>
              <a:t> 3. </a:t>
            </a:r>
            <a:r>
              <a:rPr lang="en-US" altLang="en-US" sz="2000" b="1" dirty="0" err="1">
                <a:solidFill>
                  <a:srgbClr val="000000"/>
                </a:solidFill>
              </a:rPr>
              <a:t>Dùng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đại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từ</a:t>
            </a:r>
            <a:r>
              <a:rPr lang="en-US" altLang="en-US" sz="2000" b="1" dirty="0">
                <a:solidFill>
                  <a:srgbClr val="000000"/>
                </a:solidFill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</a:rPr>
              <a:t>những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chỗ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thích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hợp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để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thay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thế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cho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danh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từ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bị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lặp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lại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nhiều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lần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trong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mẩu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chuyện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sau</a:t>
            </a:r>
            <a:r>
              <a:rPr lang="vi-VN" altLang="en-US" sz="20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2112601" y="788437"/>
            <a:ext cx="4287573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401" b="1" i="1">
                <a:solidFill>
                  <a:srgbClr val="2A2AA8"/>
                </a:solidFill>
              </a:rPr>
              <a:t>Con chuột tham lam</a:t>
            </a: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1340838" y="1226723"/>
            <a:ext cx="6432550" cy="244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  <a:r>
              <a:rPr lang="en-US" altLang="en-US" sz="1500" b="1">
                <a:solidFill>
                  <a:srgbClr val="FF0000"/>
                </a:solidFill>
              </a:rPr>
              <a:t>(1)</a:t>
            </a:r>
            <a:r>
              <a:rPr lang="en-US" altLang="en-US" sz="2101" b="1">
                <a:solidFill>
                  <a:srgbClr val="FF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Chuột ta gặm vách nhà.</a:t>
            </a:r>
            <a:r>
              <a:rPr lang="en-US" altLang="en-US" sz="1500" b="1">
                <a:solidFill>
                  <a:srgbClr val="FF0000"/>
                </a:solidFill>
              </a:rPr>
              <a:t>(2) </a:t>
            </a:r>
            <a:r>
              <a:rPr lang="vi-VN" altLang="en-US" sz="2101">
                <a:solidFill>
                  <a:srgbClr val="000000"/>
                </a:solidFill>
              </a:rPr>
              <a:t>Một cái khe hở hiện ra. </a:t>
            </a:r>
            <a:endParaRPr lang="en-US" altLang="en-US" sz="2101">
              <a:solidFill>
                <a:srgbClr val="000000"/>
              </a:solidFill>
            </a:endParaRPr>
          </a:p>
          <a:p>
            <a:pPr algn="just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FF0000"/>
                </a:solidFill>
              </a:rPr>
              <a:t>(3)</a:t>
            </a:r>
            <a:r>
              <a:rPr lang="en-US" altLang="en-US" sz="2101" b="1">
                <a:solidFill>
                  <a:srgbClr val="FF0000"/>
                </a:solidFill>
              </a:rPr>
              <a:t> </a:t>
            </a:r>
            <a:r>
              <a:rPr lang="en-US" altLang="en-US" sz="2101">
                <a:solidFill>
                  <a:srgbClr val="000000"/>
                </a:solidFill>
              </a:rPr>
              <a:t>C</a:t>
            </a:r>
            <a:r>
              <a:rPr lang="vi-VN" altLang="en-US" sz="2101">
                <a:solidFill>
                  <a:srgbClr val="000000"/>
                </a:solidFill>
              </a:rPr>
              <a:t>huột chui qua khe và tìm được rất nhiều thức ăn</a:t>
            </a:r>
            <a:r>
              <a:rPr lang="en-US" altLang="en-US" sz="2101" b="1">
                <a:solidFill>
                  <a:srgbClr val="FF0000"/>
                </a:solidFill>
              </a:rPr>
              <a:t> </a:t>
            </a:r>
            <a:r>
              <a:rPr lang="en-US" altLang="en-US" sz="1500" b="1">
                <a:solidFill>
                  <a:srgbClr val="FF0000"/>
                </a:solidFill>
              </a:rPr>
              <a:t>(4)</a:t>
            </a:r>
            <a:r>
              <a:rPr lang="vi-VN" altLang="en-US" sz="2101">
                <a:solidFill>
                  <a:srgbClr val="000000"/>
                </a:solidFill>
              </a:rPr>
              <a:t> Là một con chuột tham lam nên chuột ăn nhiều quá, nhiều đến mức bụng chuột </a:t>
            </a:r>
            <a:r>
              <a:rPr lang="en-US" altLang="en-US" sz="2101">
                <a:solidFill>
                  <a:srgbClr val="00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phình to ra. </a:t>
            </a:r>
            <a:r>
              <a:rPr lang="en-US" altLang="en-US" sz="1500" b="1">
                <a:solidFill>
                  <a:srgbClr val="FF0000"/>
                </a:solidFill>
              </a:rPr>
              <a:t>(5)</a:t>
            </a:r>
            <a:r>
              <a:rPr lang="en-US" altLang="en-US" sz="2101" b="1">
                <a:solidFill>
                  <a:srgbClr val="FF0000"/>
                </a:solidFill>
              </a:rPr>
              <a:t> </a:t>
            </a:r>
            <a:r>
              <a:rPr lang="vi-VN" altLang="en-US" sz="2101">
                <a:solidFill>
                  <a:srgbClr val="000000"/>
                </a:solidFill>
              </a:rPr>
              <a:t>Đến sáng, chuột tìm đường trở về ổ, nhưng bụng to quá, chuột không sao lách qua khe hở được.</a:t>
            </a:r>
            <a:endParaRPr lang="en-US" altLang="en-US" sz="2101">
              <a:solidFill>
                <a:srgbClr val="000000"/>
              </a:solidFill>
            </a:endParaRPr>
          </a:p>
          <a:p>
            <a:pPr algn="ctr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				Theo LÉP TÔN-XTÔI </a:t>
            </a: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7109" name="Rectangle 26"/>
          <p:cNvSpPr>
            <a:spLocks noChangeArrowheads="1"/>
          </p:cNvSpPr>
          <p:nvPr/>
        </p:nvSpPr>
        <p:spPr bwMode="auto">
          <a:xfrm>
            <a:off x="3085641" y="2242639"/>
            <a:ext cx="628844" cy="34300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C000"/>
                </a:solidFill>
              </a:rPr>
              <a:t>nó</a:t>
            </a:r>
            <a:endParaRPr lang="en-US" altLang="en-US" sz="2101" b="1" dirty="0">
              <a:solidFill>
                <a:srgbClr val="FFC000"/>
              </a:solidFill>
            </a:endParaRPr>
          </a:p>
        </p:txBody>
      </p:sp>
      <p:sp>
        <p:nvSpPr>
          <p:cNvPr id="47110" name="Rectangle 26"/>
          <p:cNvSpPr>
            <a:spLocks noChangeArrowheads="1"/>
          </p:cNvSpPr>
          <p:nvPr/>
        </p:nvSpPr>
        <p:spPr bwMode="auto">
          <a:xfrm>
            <a:off x="5372347" y="2585645"/>
            <a:ext cx="628844" cy="34300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FFC000"/>
                </a:solidFill>
              </a:rPr>
              <a:t>nó</a:t>
            </a:r>
          </a:p>
        </p:txBody>
      </p:sp>
      <p:sp>
        <p:nvSpPr>
          <p:cNvPr id="47111" name="Rectangle 26"/>
          <p:cNvSpPr>
            <a:spLocks noChangeArrowheads="1"/>
          </p:cNvSpPr>
          <p:nvPr/>
        </p:nvSpPr>
        <p:spPr bwMode="auto">
          <a:xfrm>
            <a:off x="4743503" y="1924644"/>
            <a:ext cx="628844" cy="34300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FFC000"/>
                </a:solidFill>
              </a:rPr>
              <a:t>nó</a:t>
            </a:r>
          </a:p>
        </p:txBody>
      </p:sp>
      <p:sp>
        <p:nvSpPr>
          <p:cNvPr id="47112" name="Line 37"/>
          <p:cNvSpPr>
            <a:spLocks noChangeShapeType="1"/>
          </p:cNvSpPr>
          <p:nvPr/>
        </p:nvSpPr>
        <p:spPr bwMode="auto">
          <a:xfrm>
            <a:off x="2365538" y="475507"/>
            <a:ext cx="718439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3" name="Line 37"/>
          <p:cNvSpPr>
            <a:spLocks noChangeShapeType="1"/>
          </p:cNvSpPr>
          <p:nvPr/>
        </p:nvSpPr>
        <p:spPr bwMode="auto">
          <a:xfrm>
            <a:off x="6424441" y="475507"/>
            <a:ext cx="108023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4" name="Line 37"/>
          <p:cNvSpPr>
            <a:spLocks noChangeShapeType="1"/>
          </p:cNvSpPr>
          <p:nvPr/>
        </p:nvSpPr>
        <p:spPr bwMode="auto">
          <a:xfrm>
            <a:off x="1078075" y="817321"/>
            <a:ext cx="718439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5" name="Text Box 6"/>
          <p:cNvSpPr txBox="1">
            <a:spLocks noChangeArrowheads="1"/>
          </p:cNvSpPr>
          <p:nvPr/>
        </p:nvSpPr>
        <p:spPr bwMode="auto">
          <a:xfrm>
            <a:off x="1570699" y="3743290"/>
            <a:ext cx="6317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Vậy khi dùng đại từ thay thế em cần lưu ý điều gì?</a:t>
            </a: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34" name="六边形 12"/>
          <p:cNvSpPr/>
          <p:nvPr/>
        </p:nvSpPr>
        <p:spPr>
          <a:xfrm>
            <a:off x="4783419" y="4268356"/>
            <a:ext cx="500821" cy="500908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六边形 13"/>
          <p:cNvSpPr/>
          <p:nvPr/>
        </p:nvSpPr>
        <p:spPr>
          <a:xfrm>
            <a:off x="5925551" y="4492668"/>
            <a:ext cx="274729" cy="274777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六边形 14"/>
          <p:cNvSpPr/>
          <p:nvPr/>
        </p:nvSpPr>
        <p:spPr>
          <a:xfrm>
            <a:off x="2760984" y="4493027"/>
            <a:ext cx="274729" cy="274777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六边形 15"/>
          <p:cNvSpPr/>
          <p:nvPr/>
        </p:nvSpPr>
        <p:spPr>
          <a:xfrm>
            <a:off x="2464701" y="4611366"/>
            <a:ext cx="137365" cy="137389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六边形 16"/>
          <p:cNvSpPr/>
          <p:nvPr/>
        </p:nvSpPr>
        <p:spPr>
          <a:xfrm>
            <a:off x="6383609" y="4497687"/>
            <a:ext cx="274729" cy="274777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六边形 17"/>
          <p:cNvSpPr/>
          <p:nvPr/>
        </p:nvSpPr>
        <p:spPr>
          <a:xfrm>
            <a:off x="3270876" y="4490182"/>
            <a:ext cx="137365" cy="137389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六边形 18"/>
          <p:cNvSpPr/>
          <p:nvPr/>
        </p:nvSpPr>
        <p:spPr>
          <a:xfrm>
            <a:off x="6761304" y="4621589"/>
            <a:ext cx="137365" cy="137389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六边形 19"/>
          <p:cNvSpPr/>
          <p:nvPr/>
        </p:nvSpPr>
        <p:spPr>
          <a:xfrm>
            <a:off x="4058827" y="4524792"/>
            <a:ext cx="250411" cy="250454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六边形 20"/>
          <p:cNvSpPr/>
          <p:nvPr/>
        </p:nvSpPr>
        <p:spPr>
          <a:xfrm>
            <a:off x="6934977" y="4491386"/>
            <a:ext cx="274729" cy="274777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六边形 21"/>
          <p:cNvSpPr/>
          <p:nvPr/>
        </p:nvSpPr>
        <p:spPr>
          <a:xfrm>
            <a:off x="4359999" y="4499441"/>
            <a:ext cx="274729" cy="274777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六边形 22"/>
          <p:cNvSpPr/>
          <p:nvPr/>
        </p:nvSpPr>
        <p:spPr>
          <a:xfrm>
            <a:off x="7567628" y="4548577"/>
            <a:ext cx="137365" cy="137389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六边形 23"/>
          <p:cNvSpPr/>
          <p:nvPr/>
        </p:nvSpPr>
        <p:spPr>
          <a:xfrm>
            <a:off x="6108880" y="4308882"/>
            <a:ext cx="274729" cy="274777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六边形 24"/>
          <p:cNvSpPr/>
          <p:nvPr/>
        </p:nvSpPr>
        <p:spPr>
          <a:xfrm>
            <a:off x="2279163" y="4621873"/>
            <a:ext cx="137365" cy="137389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六边形 25"/>
          <p:cNvSpPr/>
          <p:nvPr/>
        </p:nvSpPr>
        <p:spPr>
          <a:xfrm>
            <a:off x="4714736" y="4344980"/>
            <a:ext cx="137365" cy="137389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六边形 26"/>
          <p:cNvSpPr/>
          <p:nvPr/>
        </p:nvSpPr>
        <p:spPr>
          <a:xfrm>
            <a:off x="3414638" y="4436827"/>
            <a:ext cx="322095" cy="322151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六边形 27"/>
          <p:cNvSpPr/>
          <p:nvPr/>
        </p:nvSpPr>
        <p:spPr>
          <a:xfrm>
            <a:off x="5284240" y="4489564"/>
            <a:ext cx="274729" cy="274777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六边形 28"/>
          <p:cNvSpPr/>
          <p:nvPr/>
        </p:nvSpPr>
        <p:spPr>
          <a:xfrm>
            <a:off x="1415821" y="4492897"/>
            <a:ext cx="274729" cy="274777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六边形 29"/>
          <p:cNvSpPr/>
          <p:nvPr/>
        </p:nvSpPr>
        <p:spPr>
          <a:xfrm>
            <a:off x="1130661" y="4624129"/>
            <a:ext cx="137365" cy="137389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六边形 30"/>
          <p:cNvSpPr/>
          <p:nvPr/>
        </p:nvSpPr>
        <p:spPr>
          <a:xfrm>
            <a:off x="2981031" y="4309626"/>
            <a:ext cx="274729" cy="274777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六边形 31"/>
          <p:cNvSpPr/>
          <p:nvPr/>
        </p:nvSpPr>
        <p:spPr>
          <a:xfrm>
            <a:off x="1899514" y="4545960"/>
            <a:ext cx="137365" cy="137389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六边形 32"/>
          <p:cNvSpPr/>
          <p:nvPr/>
        </p:nvSpPr>
        <p:spPr>
          <a:xfrm>
            <a:off x="6401578" y="4352174"/>
            <a:ext cx="137365" cy="137389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六边形 33"/>
          <p:cNvSpPr/>
          <p:nvPr/>
        </p:nvSpPr>
        <p:spPr>
          <a:xfrm>
            <a:off x="7887723" y="4483603"/>
            <a:ext cx="274729" cy="274777"/>
          </a:xfrm>
          <a:prstGeom prst="hexagon">
            <a:avLst/>
          </a:prstGeom>
          <a:solidFill>
            <a:srgbClr val="123E6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92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dministrator\Desktop\b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33" y="2401041"/>
            <a:ext cx="3447924" cy="27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C:\Users\Administrator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80" y="0"/>
            <a:ext cx="3364553" cy="245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395536" y="2618902"/>
            <a:ext cx="400496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/>
              <a:t>   </a:t>
            </a:r>
            <a:r>
              <a:rPr lang="en-US" altLang="en-US" sz="2400" b="1" dirty="0" err="1"/>
              <a:t>Chuột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dùng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thử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dụng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xin</a:t>
            </a:r>
            <a:r>
              <a:rPr lang="en-US" altLang="en-US" sz="2400" b="1" dirty="0"/>
              <a:t> ,</a:t>
            </a:r>
            <a:r>
              <a:rPr lang="en-US" altLang="en-US" sz="2400" b="1" dirty="0" err="1"/>
              <a:t>thuốc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chữa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bệnh</a:t>
            </a:r>
            <a:r>
              <a:rPr lang="en-US" altLang="en-US" sz="2400" b="1" dirty="0"/>
              <a:t> , </a:t>
            </a:r>
            <a:r>
              <a:rPr lang="en-US" altLang="en-US" sz="2400" b="1" dirty="0" err="1"/>
              <a:t>cảu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xạ</a:t>
            </a:r>
            <a:r>
              <a:rPr lang="en-US" altLang="en-US" sz="2400" b="1" dirty="0"/>
              <a:t>… </a:t>
            </a:r>
            <a:r>
              <a:rPr lang="en-US" altLang="en-US" sz="2400" b="1" dirty="0" err="1"/>
              <a:t>thử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nghiệm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rồi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sử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dụng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cho</a:t>
            </a:r>
            <a:r>
              <a:rPr lang="en-US" altLang="en-US" sz="2400" b="1" dirty="0"/>
              <a:t> con </a:t>
            </a:r>
            <a:r>
              <a:rPr lang="en-US" altLang="en-US" sz="2400" b="1" dirty="0" err="1"/>
              <a:t>người</a:t>
            </a:r>
            <a:r>
              <a:rPr lang="en-US" altLang="en-US" sz="2400" b="1" dirty="0"/>
              <a:t>.</a:t>
            </a:r>
            <a:endParaRPr lang="vi-VN" altLang="en-US" sz="2400" b="1" dirty="0"/>
          </a:p>
        </p:txBody>
      </p:sp>
      <p:sp>
        <p:nvSpPr>
          <p:cNvPr id="5" name="六边形 12"/>
          <p:cNvSpPr/>
          <p:nvPr/>
        </p:nvSpPr>
        <p:spPr>
          <a:xfrm>
            <a:off x="8260762" y="586657"/>
            <a:ext cx="500821" cy="500908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六边形 13"/>
          <p:cNvSpPr/>
          <p:nvPr/>
        </p:nvSpPr>
        <p:spPr>
          <a:xfrm>
            <a:off x="5572977" y="1711198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六边形 14"/>
          <p:cNvSpPr/>
          <p:nvPr/>
        </p:nvSpPr>
        <p:spPr>
          <a:xfrm>
            <a:off x="6238327" y="811328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六边形 15"/>
          <p:cNvSpPr/>
          <p:nvPr/>
        </p:nvSpPr>
        <p:spPr>
          <a:xfrm>
            <a:off x="5942044" y="929667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六边形 16"/>
          <p:cNvSpPr/>
          <p:nvPr/>
        </p:nvSpPr>
        <p:spPr>
          <a:xfrm>
            <a:off x="6031035" y="1716217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六边形 17"/>
          <p:cNvSpPr/>
          <p:nvPr/>
        </p:nvSpPr>
        <p:spPr>
          <a:xfrm>
            <a:off x="6748219" y="808483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六边形 18"/>
          <p:cNvSpPr/>
          <p:nvPr/>
        </p:nvSpPr>
        <p:spPr>
          <a:xfrm>
            <a:off x="6408730" y="1840119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六边形 19"/>
          <p:cNvSpPr/>
          <p:nvPr/>
        </p:nvSpPr>
        <p:spPr>
          <a:xfrm>
            <a:off x="7536170" y="843093"/>
            <a:ext cx="250411" cy="250454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六边形 20"/>
          <p:cNvSpPr/>
          <p:nvPr/>
        </p:nvSpPr>
        <p:spPr>
          <a:xfrm>
            <a:off x="6582403" y="1709916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六边形 21"/>
          <p:cNvSpPr/>
          <p:nvPr/>
        </p:nvSpPr>
        <p:spPr>
          <a:xfrm>
            <a:off x="7837342" y="817742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六边形 22"/>
          <p:cNvSpPr/>
          <p:nvPr/>
        </p:nvSpPr>
        <p:spPr>
          <a:xfrm>
            <a:off x="7215054" y="1767107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六边形 23"/>
          <p:cNvSpPr/>
          <p:nvPr/>
        </p:nvSpPr>
        <p:spPr>
          <a:xfrm>
            <a:off x="5756306" y="1527412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六边形 24"/>
          <p:cNvSpPr/>
          <p:nvPr/>
        </p:nvSpPr>
        <p:spPr>
          <a:xfrm>
            <a:off x="5756506" y="940174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六边形 25"/>
          <p:cNvSpPr/>
          <p:nvPr/>
        </p:nvSpPr>
        <p:spPr>
          <a:xfrm>
            <a:off x="8192079" y="663281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六边形 26"/>
          <p:cNvSpPr/>
          <p:nvPr/>
        </p:nvSpPr>
        <p:spPr>
          <a:xfrm>
            <a:off x="6891981" y="755128"/>
            <a:ext cx="322095" cy="322151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六边形 27"/>
          <p:cNvSpPr/>
          <p:nvPr/>
        </p:nvSpPr>
        <p:spPr>
          <a:xfrm>
            <a:off x="8761583" y="807865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六边形 28"/>
          <p:cNvSpPr/>
          <p:nvPr/>
        </p:nvSpPr>
        <p:spPr>
          <a:xfrm>
            <a:off x="4893164" y="811198"/>
            <a:ext cx="274729" cy="274777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六边形 29"/>
          <p:cNvSpPr/>
          <p:nvPr/>
        </p:nvSpPr>
        <p:spPr>
          <a:xfrm>
            <a:off x="4608004" y="942430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六边形 30"/>
          <p:cNvSpPr/>
          <p:nvPr/>
        </p:nvSpPr>
        <p:spPr>
          <a:xfrm>
            <a:off x="6458374" y="627927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六边形 31"/>
          <p:cNvSpPr/>
          <p:nvPr/>
        </p:nvSpPr>
        <p:spPr>
          <a:xfrm>
            <a:off x="5376857" y="864261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六边形 32"/>
          <p:cNvSpPr/>
          <p:nvPr/>
        </p:nvSpPr>
        <p:spPr>
          <a:xfrm>
            <a:off x="6049004" y="1570704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六边形 33"/>
          <p:cNvSpPr/>
          <p:nvPr/>
        </p:nvSpPr>
        <p:spPr>
          <a:xfrm>
            <a:off x="7535149" y="1702133"/>
            <a:ext cx="274729" cy="274777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37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4303720" y="98122"/>
            <a:ext cx="4214492" cy="743179"/>
          </a:xfrm>
          <a:prstGeom prst="wedgeRectCallout">
            <a:avLst>
              <a:gd name="adj1" fmla="val -86451"/>
              <a:gd name="adj2" fmla="val 6103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" b="100000" l="0" r="100000">
                        <a14:foregroundMark x1="34954" y1="10359" x2="56535" y2="12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1946424"/>
            <a:ext cx="1408768" cy="224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m-thanh-tra-loi-dung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671" y="5516678"/>
            <a:ext cx="457341" cy="457341"/>
          </a:xfrm>
          <a:prstGeom prst="rect">
            <a:avLst/>
          </a:prstGeom>
        </p:spPr>
      </p:pic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032E69AE-65DC-4E15-8BD0-9E8390D00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5" y="-151497"/>
            <a:ext cx="2689317" cy="20797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FC414B1-ED4D-4DFA-9FC5-9E397EEB3912}"/>
              </a:ext>
            </a:extLst>
          </p:cNvPr>
          <p:cNvGrpSpPr/>
          <p:nvPr/>
        </p:nvGrpSpPr>
        <p:grpSpPr>
          <a:xfrm>
            <a:off x="3071150" y="1946424"/>
            <a:ext cx="4214492" cy="2244294"/>
            <a:chOff x="3071150" y="1946424"/>
            <a:chExt cx="4214492" cy="2244294"/>
          </a:xfrm>
        </p:grpSpPr>
        <p:sp>
          <p:nvSpPr>
            <p:cNvPr id="11" name="Rectangle 10"/>
            <p:cNvSpPr/>
            <p:nvPr/>
          </p:nvSpPr>
          <p:spPr>
            <a:xfrm>
              <a:off x="3071150" y="1946424"/>
              <a:ext cx="4214492" cy="224429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2F88DF-F523-4E96-806E-2E83DDDFF92A}"/>
                </a:ext>
              </a:extLst>
            </p:cNvPr>
            <p:cNvSpPr/>
            <p:nvPr/>
          </p:nvSpPr>
          <p:spPr>
            <a:xfrm>
              <a:off x="3230382" y="2190216"/>
              <a:ext cx="405526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2000" b="1" dirty="0">
                  <a:solidFill>
                    <a:schemeClr val="bg1"/>
                  </a:solidFill>
                </a:rPr>
                <a:t>Đại từ là từ dùng để xưng hô hay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sz="2000" b="1" dirty="0">
                  <a:solidFill>
                    <a:schemeClr val="bg1"/>
                  </a:solidFill>
                </a:rPr>
                <a:t>để thay thế danh từ,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, </a:t>
              </a:r>
              <a:r>
                <a:rPr lang="vi-VN" sz="2000" b="1" dirty="0">
                  <a:solidFill>
                    <a:schemeClr val="bg1"/>
                  </a:solidFill>
                </a:rPr>
                <a:t>tính từ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(</a:t>
              </a:r>
              <a:r>
                <a:rPr lang="vi-VN" sz="2000" b="1" dirty="0">
                  <a:solidFill>
                    <a:schemeClr val="bg1"/>
                  </a:solidFill>
                </a:rPr>
                <a:t>hoặc cụm danh từ,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sz="2000" b="1" dirty="0">
                  <a:solidFill>
                    <a:schemeClr val="bg1"/>
                  </a:solidFill>
                </a:rPr>
                <a:t>cụm động từ,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sz="2000" b="1" dirty="0">
                  <a:solidFill>
                    <a:schemeClr val="bg1"/>
                  </a:solidFill>
                </a:rPr>
                <a:t>cụm tính từ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)</a:t>
              </a:r>
              <a:r>
                <a:rPr lang="vi-VN" sz="2000" b="1" dirty="0">
                  <a:solidFill>
                    <a:schemeClr val="bg1"/>
                  </a:solidFill>
                </a:rPr>
                <a:t> trong câu cho khỏi lặp lại các từ ngữ ấy.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5972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2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5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8      _6"/>
          <p:cNvSpPr txBox="1"/>
          <p:nvPr/>
        </p:nvSpPr>
        <p:spPr>
          <a:xfrm>
            <a:off x="2362188" y="80328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123E6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rgbClr val="123E61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5010972" y="80328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123E6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rgbClr val="123E61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332170" y="78076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123E6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5400" b="1" dirty="0">
              <a:solidFill>
                <a:srgbClr val="123E61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32331" y="2408362"/>
            <a:ext cx="527487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432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8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69" y="833794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1F1F1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1F1F1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>
            <a:endCxn id="183" idx="4"/>
          </p:cNvCxnSpPr>
          <p:nvPr/>
        </p:nvCxnSpPr>
        <p:spPr>
          <a:xfrm>
            <a:off x="4830011" y="1123614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4758016" y="1046063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4758016" y="1443852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4758016" y="184164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4758016" y="2239430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4758016" y="2637219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4758016" y="3035008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318865" y="1443852"/>
            <a:ext cx="488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1 </a:t>
            </a:r>
            <a:endParaRPr lang="zh-CN" alt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4108" y="1621261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23E61"/>
                </a:solidFill>
              </a:rPr>
              <a:t>NHẬN XÉT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10"/>
                            </p:stCondLst>
                            <p:childTnLst>
                              <p:par>
                                <p:cTn id="1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Rot="1" noChangeArrowheads="1"/>
          </p:cNvSpPr>
          <p:nvPr/>
        </p:nvSpPr>
        <p:spPr bwMode="auto">
          <a:xfrm>
            <a:off x="766569" y="971514"/>
            <a:ext cx="7189126" cy="1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57244" indent="-257244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i="1" dirty="0">
              <a:solidFill>
                <a:schemeClr val="bg1"/>
              </a:solidFill>
            </a:endParaRPr>
          </a:p>
          <a:p>
            <a:pPr marL="257244" indent="-257244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i="1" dirty="0">
                <a:solidFill>
                  <a:srgbClr val="FFFF00"/>
                </a:solidFill>
              </a:rPr>
              <a:t>1. Các từ in đậm dưới đây được dùng để làm gì?</a:t>
            </a:r>
          </a:p>
          <a:p>
            <a:pPr marL="257244" indent="-257244" defTabSz="685983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vi-VN" altLang="en-US" b="1" dirty="0">
                <a:solidFill>
                  <a:schemeClr val="bg1"/>
                </a:solidFill>
              </a:rPr>
              <a:t>Hùng nói: “Theo tớ, quý nhất là lúa gạo. Các cậu có thấy ai không ăn mà sống được không?”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</a:p>
          <a:p>
            <a:pPr marL="257244" indent="-257244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</a:rPr>
              <a:t>    </a:t>
            </a:r>
            <a:r>
              <a:rPr lang="en-US" altLang="en-US" b="1" dirty="0" err="1">
                <a:solidFill>
                  <a:schemeClr val="bg1"/>
                </a:solidFill>
              </a:rPr>
              <a:t>Quý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và</a:t>
            </a:r>
            <a:r>
              <a:rPr lang="en-US" altLang="en-US" b="1" dirty="0">
                <a:solidFill>
                  <a:schemeClr val="bg1"/>
                </a:solidFill>
              </a:rPr>
              <a:t> Nam </a:t>
            </a:r>
            <a:r>
              <a:rPr lang="en-US" altLang="en-US" b="1" dirty="0" err="1">
                <a:solidFill>
                  <a:schemeClr val="bg1"/>
                </a:solidFill>
              </a:rPr>
              <a:t>cho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là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có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lí</a:t>
            </a:r>
            <a:r>
              <a:rPr lang="en-US" altLang="en-US" b="1" dirty="0">
                <a:solidFill>
                  <a:schemeClr val="bg1"/>
                </a:solidFill>
              </a:rPr>
              <a:t>.</a:t>
            </a:r>
          </a:p>
          <a:p>
            <a:pPr marL="257244" indent="-257244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schemeClr val="bg1"/>
                </a:solidFill>
              </a:rPr>
              <a:t>b) Chích bông sà xuống vườn cải. Nó tìm bắt sâu bọ</a:t>
            </a:r>
            <a:r>
              <a:rPr lang="vi-VN" altLang="en-US" sz="2101" b="1" dirty="0">
                <a:solidFill>
                  <a:schemeClr val="bg1"/>
                </a:solidFill>
              </a:rPr>
              <a:t>.</a:t>
            </a:r>
            <a:endParaRPr lang="en-US" altLang="en-US" sz="2101" b="1" dirty="0">
              <a:solidFill>
                <a:schemeClr val="bg1"/>
              </a:solidFill>
            </a:endParaRPr>
          </a:p>
          <a:p>
            <a:pPr marL="257244" indent="-257244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101" b="1" dirty="0">
              <a:solidFill>
                <a:schemeClr val="bg1"/>
              </a:solidFill>
            </a:endParaRP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101" b="1" dirty="0">
              <a:solidFill>
                <a:schemeClr val="bg1"/>
              </a:solidFill>
            </a:endParaRP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101" b="1" dirty="0">
                <a:solidFill>
                  <a:schemeClr val="bg1"/>
                </a:solidFill>
              </a:rPr>
              <a:t>      </a:t>
            </a:r>
            <a:endParaRPr lang="en-US" altLang="en-US" sz="2101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66568" y="2737755"/>
            <a:ext cx="7673010" cy="15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57244" indent="-257244" defTabSz="68598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i="1" dirty="0">
                <a:solidFill>
                  <a:srgbClr val="FFFF00"/>
                </a:solidFill>
              </a:rPr>
              <a:t>2. </a:t>
            </a:r>
            <a:r>
              <a:rPr lang="en-US" altLang="en-US" b="1" i="1" dirty="0" err="1">
                <a:solidFill>
                  <a:srgbClr val="FFFF00"/>
                </a:solidFill>
              </a:rPr>
              <a:t>Cách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dùng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những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từ</a:t>
            </a:r>
            <a:r>
              <a:rPr lang="en-US" altLang="en-US" b="1" i="1" dirty="0">
                <a:solidFill>
                  <a:srgbClr val="FFFF00"/>
                </a:solidFill>
              </a:rPr>
              <a:t> in </a:t>
            </a:r>
            <a:r>
              <a:rPr lang="en-US" altLang="en-US" b="1" i="1" dirty="0" err="1">
                <a:solidFill>
                  <a:srgbClr val="FFFF00"/>
                </a:solidFill>
              </a:rPr>
              <a:t>đậm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dưới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đây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có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gì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giống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cách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dùng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các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từ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nêu</a:t>
            </a:r>
            <a:r>
              <a:rPr lang="en-US" altLang="en-US" b="1" i="1" dirty="0">
                <a:solidFill>
                  <a:srgbClr val="FFFF00"/>
                </a:solidFill>
              </a:rPr>
              <a:t> ở </a:t>
            </a:r>
            <a:r>
              <a:rPr lang="en-US" altLang="en-US" b="1" i="1" dirty="0" err="1">
                <a:solidFill>
                  <a:srgbClr val="FFFF00"/>
                </a:solidFill>
              </a:rPr>
              <a:t>bài</a:t>
            </a:r>
            <a:r>
              <a:rPr lang="en-US" altLang="en-US" b="1" i="1" dirty="0">
                <a:solidFill>
                  <a:srgbClr val="FFFF00"/>
                </a:solidFill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</a:rPr>
              <a:t>tập</a:t>
            </a:r>
            <a:r>
              <a:rPr lang="en-US" altLang="en-US" b="1" i="1" dirty="0">
                <a:solidFill>
                  <a:srgbClr val="FFFF00"/>
                </a:solidFill>
              </a:rPr>
              <a:t> 1?</a:t>
            </a:r>
          </a:p>
          <a:p>
            <a:pPr marL="257244" indent="-257244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</a:rPr>
              <a:t>a) </a:t>
            </a:r>
            <a:r>
              <a:rPr lang="en-US" altLang="en-US" b="1" dirty="0" err="1">
                <a:solidFill>
                  <a:schemeClr val="bg1"/>
                </a:solidFill>
              </a:rPr>
              <a:t>Tôi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rất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thích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thơ</a:t>
            </a:r>
            <a:r>
              <a:rPr lang="en-US" altLang="en-US" b="1" dirty="0">
                <a:solidFill>
                  <a:schemeClr val="bg1"/>
                </a:solidFill>
              </a:rPr>
              <a:t>. </a:t>
            </a:r>
            <a:r>
              <a:rPr lang="en-US" altLang="en-US" b="1" dirty="0" err="1">
                <a:solidFill>
                  <a:schemeClr val="bg1"/>
                </a:solidFill>
              </a:rPr>
              <a:t>Em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gái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tôi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cũng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vậy</a:t>
            </a:r>
            <a:r>
              <a:rPr lang="en-US" altLang="en-US" b="1" dirty="0">
                <a:solidFill>
                  <a:schemeClr val="bg1"/>
                </a:solidFill>
              </a:rPr>
              <a:t>.</a:t>
            </a:r>
          </a:p>
          <a:p>
            <a:pPr marL="257244" indent="-257244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</a:rPr>
              <a:t>b) </a:t>
            </a:r>
            <a:r>
              <a:rPr lang="en-US" altLang="en-US" b="1" dirty="0" err="1">
                <a:solidFill>
                  <a:schemeClr val="bg1"/>
                </a:solidFill>
              </a:rPr>
              <a:t>Lúa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gạo</a:t>
            </a:r>
            <a:r>
              <a:rPr lang="en-US" altLang="en-US" b="1" dirty="0">
                <a:solidFill>
                  <a:schemeClr val="bg1"/>
                </a:solidFill>
              </a:rPr>
              <a:t> hay </a:t>
            </a:r>
            <a:r>
              <a:rPr lang="en-US" altLang="en-US" b="1" dirty="0" err="1">
                <a:solidFill>
                  <a:schemeClr val="bg1"/>
                </a:solidFill>
              </a:rPr>
              <a:t>vàng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đều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rất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quý</a:t>
            </a:r>
            <a:r>
              <a:rPr lang="en-US" altLang="en-US" b="1" dirty="0">
                <a:solidFill>
                  <a:schemeClr val="bg1"/>
                </a:solidFill>
              </a:rPr>
              <a:t>. </a:t>
            </a:r>
            <a:r>
              <a:rPr lang="en-US" altLang="en-US" b="1" dirty="0" err="1">
                <a:solidFill>
                  <a:schemeClr val="bg1"/>
                </a:solidFill>
              </a:rPr>
              <a:t>Thời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gian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cũng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thế</a:t>
            </a:r>
            <a:r>
              <a:rPr lang="en-US" altLang="en-US" b="1" dirty="0">
                <a:solidFill>
                  <a:schemeClr val="bg1"/>
                </a:solidFill>
              </a:rPr>
              <a:t>. </a:t>
            </a:r>
            <a:r>
              <a:rPr lang="en-US" altLang="en-US" b="1" dirty="0" err="1">
                <a:solidFill>
                  <a:schemeClr val="bg1"/>
                </a:solidFill>
              </a:rPr>
              <a:t>Nhưng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quý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nhất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là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người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lao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động</a:t>
            </a:r>
            <a:r>
              <a:rPr lang="en-US" alt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91580" y="808348"/>
            <a:ext cx="2178915" cy="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sz="2101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2101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Nhận</a:t>
            </a:r>
            <a:r>
              <a:rPr lang="en-US" sz="2101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101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xét</a:t>
            </a:r>
            <a:endParaRPr lang="en-US" sz="2101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9852" y="4315820"/>
            <a:ext cx="7814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*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Lưu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ý: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Xác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định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in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đậm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thay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thế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cho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nào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cả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2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2101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Rot="1" noChangeArrowheads="1"/>
          </p:cNvSpPr>
          <p:nvPr/>
        </p:nvSpPr>
        <p:spPr bwMode="auto">
          <a:xfrm>
            <a:off x="1727684" y="988368"/>
            <a:ext cx="5945434" cy="21830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b="1" i="1" dirty="0">
                <a:solidFill>
                  <a:srgbClr val="FF0000"/>
                </a:solidFill>
              </a:rPr>
              <a:t>1. Các từ in đậm dưới đây được dùng để làm gì?</a:t>
            </a: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vi-VN" altLang="en-US" dirty="0">
                <a:solidFill>
                  <a:srgbClr val="000000"/>
                </a:solidFill>
              </a:rPr>
              <a:t>Hùng nói: “Theo</a:t>
            </a:r>
            <a:r>
              <a:rPr lang="vi-VN" altLang="en-US" b="1" dirty="0">
                <a:solidFill>
                  <a:srgbClr val="000000"/>
                </a:solidFill>
              </a:rPr>
              <a:t> tớ, </a:t>
            </a:r>
            <a:r>
              <a:rPr lang="vi-VN" altLang="en-US" dirty="0">
                <a:solidFill>
                  <a:srgbClr val="000000"/>
                </a:solidFill>
              </a:rPr>
              <a:t>quý nhất là lúa gạo. Các </a:t>
            </a:r>
            <a:r>
              <a:rPr lang="vi-VN" altLang="en-US" b="1" dirty="0">
                <a:solidFill>
                  <a:srgbClr val="000000"/>
                </a:solidFill>
              </a:rPr>
              <a:t>cậu</a:t>
            </a:r>
            <a:r>
              <a:rPr lang="vi-VN" altLang="en-US" dirty="0">
                <a:solidFill>
                  <a:srgbClr val="000000"/>
                </a:solidFill>
              </a:rPr>
              <a:t> có thấy ai không ăn mà sống được không?”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</a:rPr>
              <a:t>Quý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và</a:t>
            </a:r>
            <a:r>
              <a:rPr lang="en-US" altLang="en-US" dirty="0">
                <a:solidFill>
                  <a:srgbClr val="000000"/>
                </a:solidFill>
              </a:rPr>
              <a:t> Nam </a:t>
            </a:r>
            <a:r>
              <a:rPr lang="en-US" altLang="en-US" dirty="0" err="1">
                <a:solidFill>
                  <a:srgbClr val="000000"/>
                </a:solidFill>
              </a:rPr>
              <a:t>cho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là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có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lí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dirty="0">
                <a:solidFill>
                  <a:srgbClr val="000000"/>
                </a:solidFill>
              </a:rPr>
              <a:t>b) Chích bông sà xuống vườn cải. </a:t>
            </a:r>
            <a:r>
              <a:rPr lang="vi-VN" altLang="en-US" b="1" dirty="0">
                <a:solidFill>
                  <a:srgbClr val="000000"/>
                </a:solidFill>
              </a:rPr>
              <a:t>Nó </a:t>
            </a:r>
            <a:r>
              <a:rPr lang="vi-VN" altLang="en-US" dirty="0">
                <a:solidFill>
                  <a:srgbClr val="000000"/>
                </a:solidFill>
              </a:rPr>
              <a:t>tìm bắt sâu bọ</a:t>
            </a:r>
            <a:r>
              <a:rPr lang="vi-VN" altLang="en-US" sz="2101" dirty="0">
                <a:solidFill>
                  <a:srgbClr val="000000"/>
                </a:solidFill>
              </a:rPr>
              <a:t>.</a:t>
            </a:r>
            <a:endParaRPr lang="en-US" altLang="en-US" sz="2101" dirty="0">
              <a:solidFill>
                <a:srgbClr val="000000"/>
              </a:solidFill>
            </a:endParaRP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vi-VN" altLang="en-US" sz="2101" dirty="0">
              <a:solidFill>
                <a:srgbClr val="000000"/>
              </a:solidFill>
            </a:endParaRP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101" dirty="0">
                <a:solidFill>
                  <a:srgbClr val="000000"/>
                </a:solidFill>
              </a:rPr>
              <a:t>      </a:t>
            </a:r>
            <a:endParaRPr lang="en-US" altLang="en-US" sz="2101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32101" y="101226"/>
            <a:ext cx="1801972" cy="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sz="2101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2101" b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Nhận</a:t>
            </a:r>
            <a:r>
              <a:rPr lang="en-US" sz="2101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101" b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xét</a:t>
            </a:r>
            <a:endParaRPr lang="en-US" sz="2101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540698" y="4015872"/>
            <a:ext cx="2013968" cy="400173"/>
          </a:xfrm>
          <a:prstGeom prst="flowChartTerminator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1" b="1">
                <a:solidFill>
                  <a:srgbClr val="FF0000"/>
                </a:solidFill>
                <a:latin typeface="Times New Roman"/>
              </a:rPr>
              <a:t>Tớ, cậu, nó </a:t>
            </a:r>
            <a:endParaRPr lang="en-US" sz="2101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0" name="Right Arrow 19"/>
          <p:cNvSpPr/>
          <p:nvPr/>
        </p:nvSpPr>
        <p:spPr>
          <a:xfrm rot="20452989">
            <a:off x="3514172" y="3949176"/>
            <a:ext cx="919446" cy="13577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6" name="Right Arrow 25"/>
          <p:cNvSpPr/>
          <p:nvPr/>
        </p:nvSpPr>
        <p:spPr>
          <a:xfrm rot="2152737">
            <a:off x="3455814" y="4450584"/>
            <a:ext cx="980186" cy="14768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4387170" y="3672866"/>
            <a:ext cx="1533998" cy="344197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/>
              </a:rPr>
              <a:t>Xưng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</a:rPr>
              <a:t>hô</a:t>
            </a:r>
            <a:endParaRPr lang="en-US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4385979" y="4628042"/>
            <a:ext cx="1535190" cy="344197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</a:rPr>
              <a:t>thế</a:t>
            </a:r>
            <a:endParaRPr lang="en-US" b="1" dirty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068308" y="1786334"/>
            <a:ext cx="400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68307" y="3101189"/>
            <a:ext cx="9146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89745" y="2643848"/>
            <a:ext cx="9146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Line Callout 1 28"/>
          <p:cNvSpPr/>
          <p:nvPr/>
        </p:nvSpPr>
        <p:spPr>
          <a:xfrm>
            <a:off x="3383163" y="585814"/>
            <a:ext cx="1200520" cy="402555"/>
          </a:xfrm>
          <a:prstGeom prst="borderCallout1">
            <a:avLst>
              <a:gd name="adj1" fmla="val 53529"/>
              <a:gd name="adj2" fmla="val -657"/>
              <a:gd name="adj3" fmla="val 250283"/>
              <a:gd name="adj4" fmla="val -75860"/>
            </a:avLst>
          </a:prstGeom>
          <a:solidFill>
            <a:srgbClr val="85FFAE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Danh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từ</a:t>
            </a:r>
            <a:endParaRPr lang="en-US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Line Callout 1 37"/>
          <p:cNvSpPr/>
          <p:nvPr/>
        </p:nvSpPr>
        <p:spPr>
          <a:xfrm>
            <a:off x="2133813" y="3285794"/>
            <a:ext cx="1200520" cy="402555"/>
          </a:xfrm>
          <a:prstGeom prst="borderCallout1">
            <a:avLst>
              <a:gd name="adj1" fmla="val -7547"/>
              <a:gd name="adj2" fmla="val 50516"/>
              <a:gd name="adj3" fmla="val -60183"/>
              <a:gd name="adj4" fmla="val 34161"/>
            </a:avLst>
          </a:prstGeom>
          <a:solidFill>
            <a:srgbClr val="85FFAE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Danh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từ</a:t>
            </a:r>
            <a:endParaRPr lang="en-US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Line Callout 1 38"/>
          <p:cNvSpPr/>
          <p:nvPr/>
        </p:nvSpPr>
        <p:spPr>
          <a:xfrm>
            <a:off x="5320908" y="2241293"/>
            <a:ext cx="1720984" cy="402555"/>
          </a:xfrm>
          <a:prstGeom prst="borderCallout1">
            <a:avLst>
              <a:gd name="adj1" fmla="val 53529"/>
              <a:gd name="adj2" fmla="val -657"/>
              <a:gd name="adj3" fmla="val 87416"/>
              <a:gd name="adj4" fmla="val -143274"/>
            </a:avLst>
          </a:prstGeom>
          <a:solidFill>
            <a:srgbClr val="85FFAE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Cụm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danh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từ</a:t>
            </a:r>
            <a:endParaRPr lang="en-US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68799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1" grpId="0" animBg="1"/>
      <p:bldP spid="28" grpId="0" animBg="1"/>
      <p:bldP spid="29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Rot="1" noChangeArrowheads="1"/>
          </p:cNvSpPr>
          <p:nvPr/>
        </p:nvSpPr>
        <p:spPr bwMode="auto">
          <a:xfrm>
            <a:off x="1475656" y="916360"/>
            <a:ext cx="5945434" cy="21830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b="1" i="1">
                <a:solidFill>
                  <a:srgbClr val="FF0000"/>
                </a:solidFill>
              </a:rPr>
              <a:t>1. Các từ in đậm dưới đây được dùng để làm gì?</a:t>
            </a: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vi-VN" altLang="en-US">
                <a:solidFill>
                  <a:srgbClr val="000000"/>
                </a:solidFill>
              </a:rPr>
              <a:t>Hùng nói: “Theo</a:t>
            </a:r>
            <a:r>
              <a:rPr lang="vi-VN" altLang="en-US" b="1">
                <a:solidFill>
                  <a:srgbClr val="000000"/>
                </a:solidFill>
              </a:rPr>
              <a:t> tớ, </a:t>
            </a:r>
            <a:r>
              <a:rPr lang="vi-VN" altLang="en-US">
                <a:solidFill>
                  <a:srgbClr val="000000"/>
                </a:solidFill>
              </a:rPr>
              <a:t>quý nhất là lúa gạo. Các </a:t>
            </a:r>
            <a:r>
              <a:rPr lang="vi-VN" altLang="en-US" b="1">
                <a:solidFill>
                  <a:srgbClr val="000000"/>
                </a:solidFill>
              </a:rPr>
              <a:t>cậu</a:t>
            </a:r>
            <a:r>
              <a:rPr lang="vi-VN" altLang="en-US">
                <a:solidFill>
                  <a:srgbClr val="000000"/>
                </a:solidFill>
              </a:rPr>
              <a:t> có thấy ai không ăn mà sống được không?”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   Quý và Nam cho là có lí.</a:t>
            </a: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>
                <a:solidFill>
                  <a:srgbClr val="000000"/>
                </a:solidFill>
              </a:rPr>
              <a:t>b) Chích bông sà xuống vườn cải. </a:t>
            </a:r>
            <a:r>
              <a:rPr lang="vi-VN" altLang="en-US" b="1">
                <a:solidFill>
                  <a:srgbClr val="000000"/>
                </a:solidFill>
              </a:rPr>
              <a:t>Nó </a:t>
            </a:r>
            <a:r>
              <a:rPr lang="vi-VN" altLang="en-US">
                <a:solidFill>
                  <a:srgbClr val="000000"/>
                </a:solidFill>
              </a:rPr>
              <a:t>tìm bắt sâu bọ</a:t>
            </a:r>
            <a:r>
              <a:rPr lang="vi-VN" altLang="en-US" sz="2101">
                <a:solidFill>
                  <a:srgbClr val="000000"/>
                </a:solidFill>
              </a:rPr>
              <a:t>.</a:t>
            </a:r>
            <a:endParaRPr lang="en-US" altLang="en-US" sz="2101">
              <a:solidFill>
                <a:srgbClr val="000000"/>
              </a:solidFill>
            </a:endParaRP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vi-VN" altLang="en-US" sz="2101">
              <a:solidFill>
                <a:srgbClr val="000000"/>
              </a:solidFill>
            </a:endParaRP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101">
                <a:solidFill>
                  <a:srgbClr val="000000"/>
                </a:solidFill>
              </a:rPr>
              <a:t>      </a:t>
            </a:r>
            <a:endParaRPr lang="en-US" altLang="en-US" sz="2101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13366" y="180937"/>
            <a:ext cx="1801972" cy="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sz="2101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2101" b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Nhận</a:t>
            </a:r>
            <a:r>
              <a:rPr lang="en-US" sz="2101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101" b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xét</a:t>
            </a:r>
            <a:endParaRPr lang="en-US" sz="2101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913366" y="3886695"/>
            <a:ext cx="2046266" cy="544283"/>
          </a:xfrm>
          <a:prstGeom prst="flowChartTerminator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1" b="1">
                <a:solidFill>
                  <a:srgbClr val="C00000"/>
                </a:solidFill>
                <a:latin typeface="Times New Roman"/>
              </a:rPr>
              <a:t>Tớ, cậu, nó </a:t>
            </a:r>
            <a:endParaRPr lang="en-US" sz="2101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0" name="Right Arrow 19"/>
          <p:cNvSpPr/>
          <p:nvPr/>
        </p:nvSpPr>
        <p:spPr>
          <a:xfrm rot="20452989">
            <a:off x="2985834" y="4053435"/>
            <a:ext cx="459723" cy="6788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6" name="Right Arrow 25"/>
          <p:cNvSpPr/>
          <p:nvPr/>
        </p:nvSpPr>
        <p:spPr>
          <a:xfrm rot="2152737">
            <a:off x="2919139" y="4313071"/>
            <a:ext cx="516891" cy="101235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3437221" y="3618586"/>
            <a:ext cx="1011152" cy="497972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Xưng</a:t>
            </a:r>
            <a:r>
              <a:rPr lang="en-US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hô</a:t>
            </a:r>
            <a:endParaRPr lang="en-US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407445" y="4430979"/>
            <a:ext cx="1017108" cy="541901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Thay</a:t>
            </a:r>
            <a:r>
              <a:rPr lang="en-US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thế</a:t>
            </a:r>
            <a:endParaRPr lang="en-US" b="1" dirty="0">
              <a:solidFill>
                <a:srgbClr val="C00000"/>
              </a:solidFill>
              <a:latin typeface="Times New Roman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816280" y="1714326"/>
            <a:ext cx="400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16279" y="3029181"/>
            <a:ext cx="9146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37717" y="2571840"/>
            <a:ext cx="9146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AutoShape 16"/>
          <p:cNvSpPr>
            <a:spLocks/>
          </p:cNvSpPr>
          <p:nvPr/>
        </p:nvSpPr>
        <p:spPr bwMode="auto">
          <a:xfrm>
            <a:off x="6446858" y="3715193"/>
            <a:ext cx="285838" cy="1257688"/>
          </a:xfrm>
          <a:prstGeom prst="rightBrace">
            <a:avLst>
              <a:gd name="adj1" fmla="val 108207"/>
              <a:gd name="adj2" fmla="val 5081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vi-VN" altLang="en-US" sz="1200">
              <a:solidFill>
                <a:srgbClr val="E42B00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974468" y="4078779"/>
            <a:ext cx="968277" cy="69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Low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002060"/>
                </a:solidFill>
              </a:rPr>
              <a:t>Đại từ</a:t>
            </a:r>
          </a:p>
          <a:p>
            <a:pPr algn="justLow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50755" y="4049863"/>
            <a:ext cx="509745" cy="512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60500" y="3834292"/>
            <a:ext cx="959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Danh</a:t>
            </a:r>
            <a:r>
              <a:rPr lang="en-US" altLang="en-US" sz="1350">
                <a:solidFill>
                  <a:srgbClr val="000000"/>
                </a:solidFill>
              </a:rPr>
              <a:t> từ</a:t>
            </a:r>
          </a:p>
        </p:txBody>
      </p:sp>
      <p:cxnSp>
        <p:nvCxnSpPr>
          <p:cNvPr id="33" name="Straight Connector 32"/>
          <p:cNvCxnSpPr>
            <a:stCxn id="28" idx="3"/>
          </p:cNvCxnSpPr>
          <p:nvPr/>
        </p:nvCxnSpPr>
        <p:spPr>
          <a:xfrm flipV="1">
            <a:off x="4424553" y="4305926"/>
            <a:ext cx="490689" cy="297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915242" y="4049862"/>
            <a:ext cx="13601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Cụm danh</a:t>
            </a:r>
            <a:r>
              <a:rPr lang="en-US" altLang="en-US" sz="1350">
                <a:solidFill>
                  <a:srgbClr val="000000"/>
                </a:solidFill>
              </a:rPr>
              <a:t> từ</a:t>
            </a:r>
          </a:p>
        </p:txBody>
      </p:sp>
    </p:spTree>
    <p:extLst>
      <p:ext uri="{BB962C8B-B14F-4D97-AF65-F5344CB8AC3E}">
        <p14:creationId xmlns:p14="http://schemas.microsoft.com/office/powerpoint/2010/main" val="19767750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547664" y="844352"/>
            <a:ext cx="6948772" cy="223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57244" indent="-257244" defTabSz="685983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i="1" dirty="0">
                <a:solidFill>
                  <a:srgbClr val="FF0000"/>
                </a:solidFill>
              </a:rPr>
              <a:t>2. </a:t>
            </a:r>
            <a:r>
              <a:rPr lang="en-US" altLang="en-US" b="1" i="1" dirty="0" err="1">
                <a:solidFill>
                  <a:srgbClr val="FF0000"/>
                </a:solidFill>
              </a:rPr>
              <a:t>Cách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dùng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những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từ</a:t>
            </a:r>
            <a:r>
              <a:rPr lang="en-US" altLang="en-US" b="1" i="1" dirty="0">
                <a:solidFill>
                  <a:srgbClr val="FF0000"/>
                </a:solidFill>
              </a:rPr>
              <a:t> in </a:t>
            </a:r>
            <a:r>
              <a:rPr lang="en-US" altLang="en-US" b="1" i="1" dirty="0" err="1">
                <a:solidFill>
                  <a:srgbClr val="FF0000"/>
                </a:solidFill>
              </a:rPr>
              <a:t>đậm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dưới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đây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có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gì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giống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cách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dùng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các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từ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nêu</a:t>
            </a:r>
            <a:r>
              <a:rPr lang="en-US" altLang="en-US" b="1" i="1" dirty="0">
                <a:solidFill>
                  <a:srgbClr val="FF0000"/>
                </a:solidFill>
              </a:rPr>
              <a:t> ở </a:t>
            </a:r>
            <a:r>
              <a:rPr lang="en-US" altLang="en-US" b="1" i="1" dirty="0" err="1">
                <a:solidFill>
                  <a:srgbClr val="FF0000"/>
                </a:solidFill>
              </a:rPr>
              <a:t>bài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tập</a:t>
            </a:r>
            <a:r>
              <a:rPr lang="en-US" altLang="en-US" b="1" i="1" dirty="0">
                <a:solidFill>
                  <a:srgbClr val="FF0000"/>
                </a:solidFill>
              </a:rPr>
              <a:t> 1?</a:t>
            </a: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a) </a:t>
            </a:r>
            <a:r>
              <a:rPr lang="en-US" altLang="en-US" dirty="0" err="1">
                <a:solidFill>
                  <a:srgbClr val="000000"/>
                </a:solidFill>
              </a:rPr>
              <a:t>Tôi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rất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thích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thơ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  <a:r>
              <a:rPr lang="en-US" altLang="en-US" dirty="0" err="1">
                <a:solidFill>
                  <a:srgbClr val="000000"/>
                </a:solidFill>
              </a:rPr>
              <a:t>Em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gái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tôi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cũng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vậy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marL="257244" indent="-257244" defTabSz="68598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b) </a:t>
            </a:r>
            <a:r>
              <a:rPr lang="en-US" altLang="en-US" dirty="0" err="1">
                <a:solidFill>
                  <a:srgbClr val="000000"/>
                </a:solidFill>
              </a:rPr>
              <a:t>Lúa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gạo</a:t>
            </a:r>
            <a:r>
              <a:rPr lang="en-US" altLang="en-US" dirty="0">
                <a:solidFill>
                  <a:srgbClr val="000000"/>
                </a:solidFill>
              </a:rPr>
              <a:t> hay </a:t>
            </a:r>
            <a:r>
              <a:rPr lang="en-US" altLang="en-US" dirty="0" err="1">
                <a:solidFill>
                  <a:srgbClr val="000000"/>
                </a:solidFill>
              </a:rPr>
              <a:t>vàng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đều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rất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quý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  <a:r>
              <a:rPr lang="en-US" altLang="en-US" dirty="0" err="1">
                <a:solidFill>
                  <a:srgbClr val="000000"/>
                </a:solidFill>
              </a:rPr>
              <a:t>Thời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gian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cũng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thế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  <a:r>
              <a:rPr lang="en-US" altLang="en-US" dirty="0" err="1">
                <a:solidFill>
                  <a:srgbClr val="000000"/>
                </a:solidFill>
              </a:rPr>
              <a:t>Nhưng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quý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nhất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là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người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lao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động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99592" y="146113"/>
            <a:ext cx="1803163" cy="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sz="2101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2101" b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Nhận</a:t>
            </a:r>
            <a:r>
              <a:rPr lang="en-US" sz="2101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101" b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xét</a:t>
            </a:r>
            <a:endParaRPr lang="en-US" sz="2101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55876" y="2177072"/>
            <a:ext cx="82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7964" y="2536540"/>
            <a:ext cx="3756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Line Callout 1 14"/>
          <p:cNvSpPr/>
          <p:nvPr/>
        </p:nvSpPr>
        <p:spPr>
          <a:xfrm>
            <a:off x="4366742" y="1376725"/>
            <a:ext cx="1884568" cy="402555"/>
          </a:xfrm>
          <a:prstGeom prst="borderCallout1">
            <a:avLst>
              <a:gd name="adj1" fmla="val 53529"/>
              <a:gd name="adj2" fmla="val -657"/>
              <a:gd name="adj3" fmla="val 140829"/>
              <a:gd name="adj4" fmla="val -65336"/>
            </a:avLst>
          </a:prstGeom>
          <a:solidFill>
            <a:srgbClr val="85FFAE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Cụm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động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từ</a:t>
            </a:r>
            <a:endParaRPr lang="en-US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5131359" y="2608212"/>
            <a:ext cx="1884568" cy="402555"/>
          </a:xfrm>
          <a:prstGeom prst="borderCallout1">
            <a:avLst>
              <a:gd name="adj1" fmla="val 53529"/>
              <a:gd name="adj2" fmla="val -657"/>
              <a:gd name="adj3" fmla="val -9237"/>
              <a:gd name="adj4" fmla="val -44512"/>
            </a:avLst>
          </a:prstGeom>
          <a:solidFill>
            <a:srgbClr val="85FFAE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Tính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</a:rPr>
              <a:t>từ</a:t>
            </a:r>
            <a:endParaRPr lang="en-US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1366573" y="3847977"/>
            <a:ext cx="1718934" cy="400173"/>
          </a:xfrm>
          <a:prstGeom prst="flowChartTerminator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1" b="1" dirty="0" err="1">
                <a:solidFill>
                  <a:srgbClr val="FF0000"/>
                </a:solidFill>
                <a:latin typeface="Times New Roman"/>
              </a:rPr>
              <a:t>vậy</a:t>
            </a:r>
            <a:r>
              <a:rPr lang="en-US" sz="2101" b="1" dirty="0">
                <a:solidFill>
                  <a:srgbClr val="FF0000"/>
                </a:solidFill>
                <a:latin typeface="Times New Roman"/>
              </a:rPr>
              <a:t> ,</a:t>
            </a:r>
            <a:r>
              <a:rPr lang="en-US" sz="2101" b="1" dirty="0" err="1">
                <a:solidFill>
                  <a:srgbClr val="FF0000"/>
                </a:solidFill>
                <a:latin typeface="Times New Roman"/>
              </a:rPr>
              <a:t>thế</a:t>
            </a:r>
            <a:r>
              <a:rPr lang="en-US" sz="2101" b="1" dirty="0">
                <a:solidFill>
                  <a:srgbClr val="FF0000"/>
                </a:solidFill>
                <a:latin typeface="Times New Roman"/>
              </a:rPr>
              <a:t>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074784" y="3966568"/>
            <a:ext cx="564717" cy="126245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661203" y="3850993"/>
            <a:ext cx="1113786" cy="344196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Thay</a:t>
            </a:r>
            <a:r>
              <a:rPr lang="en-US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thế</a:t>
            </a:r>
            <a:endParaRPr lang="en-US" b="1" dirty="0">
              <a:solidFill>
                <a:srgbClr val="C00000"/>
              </a:solidFill>
              <a:latin typeface="Times New Roman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824142" y="3831318"/>
            <a:ext cx="426375" cy="171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24142" y="4002822"/>
            <a:ext cx="426375" cy="1726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56472" y="3662198"/>
            <a:ext cx="14893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Cụm động</a:t>
            </a:r>
            <a:r>
              <a:rPr lang="en-US" altLang="en-US" sz="1350">
                <a:solidFill>
                  <a:srgbClr val="000000"/>
                </a:solidFill>
              </a:rPr>
              <a:t> từ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63618" y="4055225"/>
            <a:ext cx="14893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Tính</a:t>
            </a:r>
            <a:r>
              <a:rPr lang="en-US" altLang="en-US" sz="1350">
                <a:solidFill>
                  <a:srgbClr val="000000"/>
                </a:solidFill>
              </a:rPr>
              <a:t> từ</a:t>
            </a:r>
          </a:p>
        </p:txBody>
      </p:sp>
      <p:sp>
        <p:nvSpPr>
          <p:cNvPr id="25" name="AutoShape 16"/>
          <p:cNvSpPr>
            <a:spLocks/>
          </p:cNvSpPr>
          <p:nvPr/>
        </p:nvSpPr>
        <p:spPr bwMode="auto">
          <a:xfrm>
            <a:off x="6533326" y="3655038"/>
            <a:ext cx="313008" cy="693158"/>
          </a:xfrm>
          <a:prstGeom prst="rightBrace">
            <a:avLst>
              <a:gd name="adj1" fmla="val 46412"/>
              <a:gd name="adj2" fmla="val 5081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vi-VN" altLang="en-US" sz="1350">
              <a:solidFill>
                <a:srgbClr val="E42B00"/>
              </a:solidFill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844173" y="3701751"/>
            <a:ext cx="1080876" cy="69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Low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</a:rPr>
              <a:t>Đại</a:t>
            </a:r>
            <a:r>
              <a:rPr lang="en-US" altLang="en-US" sz="2101" b="1" dirty="0">
                <a:solidFill>
                  <a:srgbClr val="FF0000"/>
                </a:solidFill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</a:rPr>
              <a:t>từ</a:t>
            </a:r>
            <a:endParaRPr lang="en-US" altLang="en-US" sz="2101" b="1" dirty="0">
              <a:solidFill>
                <a:srgbClr val="FF0000"/>
              </a:solidFill>
            </a:endParaRPr>
          </a:p>
          <a:p>
            <a:pPr algn="justLow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3333CC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796667" y="4517186"/>
            <a:ext cx="490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Mẹ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mái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tóc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đen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nhánh.Em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cũng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thế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299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24" grpId="0"/>
      <p:bldP spid="25" grpId="0" animBg="1"/>
      <p:bldP spid="2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Terminator 18"/>
          <p:cNvSpPr/>
          <p:nvPr/>
        </p:nvSpPr>
        <p:spPr>
          <a:xfrm>
            <a:off x="1357747" y="1083246"/>
            <a:ext cx="1947273" cy="958749"/>
          </a:xfrm>
          <a:prstGeom prst="flowChartTerminator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1" b="1">
                <a:solidFill>
                  <a:srgbClr val="C00000"/>
                </a:solidFill>
                <a:latin typeface="Times New Roman"/>
              </a:rPr>
              <a:t>Tớ, cậu, nó</a:t>
            </a:r>
            <a:r>
              <a:rPr lang="en-US" sz="2101" b="1" dirty="0">
                <a:solidFill>
                  <a:srgbClr val="C00000"/>
                </a:solidFill>
                <a:latin typeface="Times New Roman"/>
              </a:rPr>
              <a:t>,</a:t>
            </a:r>
          </a:p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1" b="1">
                <a:solidFill>
                  <a:srgbClr val="C00000"/>
                </a:solidFill>
                <a:latin typeface="Times New Roman"/>
              </a:rPr>
              <a:t>vậy, thế </a:t>
            </a:r>
            <a:endParaRPr lang="en-US" sz="2101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0" name="Right Arrow 19"/>
          <p:cNvSpPr/>
          <p:nvPr/>
        </p:nvSpPr>
        <p:spPr>
          <a:xfrm rot="19212520">
            <a:off x="3280393" y="1295739"/>
            <a:ext cx="468000" cy="928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6" name="Right Arrow 25"/>
          <p:cNvSpPr/>
          <p:nvPr/>
        </p:nvSpPr>
        <p:spPr>
          <a:xfrm rot="3082952">
            <a:off x="3238919" y="1617406"/>
            <a:ext cx="516891" cy="101235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3722085" y="1015360"/>
            <a:ext cx="1065939" cy="3453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Xưng</a:t>
            </a:r>
            <a:r>
              <a:rPr lang="en-US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hô</a:t>
            </a:r>
            <a:endParaRPr lang="en-US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707904" y="1816460"/>
            <a:ext cx="1130252" cy="344197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Thay</a:t>
            </a:r>
            <a:r>
              <a:rPr lang="en-US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thế</a:t>
            </a:r>
            <a:endParaRPr lang="en-US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4585" name="AutoShape 16"/>
          <p:cNvSpPr>
            <a:spLocks/>
          </p:cNvSpPr>
          <p:nvPr/>
        </p:nvSpPr>
        <p:spPr bwMode="auto">
          <a:xfrm>
            <a:off x="6679101" y="1141605"/>
            <a:ext cx="285838" cy="1257688"/>
          </a:xfrm>
          <a:prstGeom prst="rightBrace">
            <a:avLst>
              <a:gd name="adj1" fmla="val 46424"/>
              <a:gd name="adj2" fmla="val 5081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vi-VN" altLang="en-US" sz="1350">
              <a:solidFill>
                <a:srgbClr val="E42B00"/>
              </a:solidFill>
            </a:endParaRPr>
          </a:p>
        </p:txBody>
      </p:sp>
      <p:sp>
        <p:nvSpPr>
          <p:cNvPr id="24586" name="Rectangle 22"/>
          <p:cNvSpPr>
            <a:spLocks noChangeArrowheads="1"/>
          </p:cNvSpPr>
          <p:nvPr/>
        </p:nvSpPr>
        <p:spPr bwMode="auto">
          <a:xfrm>
            <a:off x="7055455" y="1303265"/>
            <a:ext cx="686012" cy="110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Low"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1" b="1">
                <a:solidFill>
                  <a:srgbClr val="FF0000"/>
                </a:solidFill>
              </a:rPr>
              <a:t>Đại từ</a:t>
            </a:r>
          </a:p>
          <a:p>
            <a:pPr algn="justLow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3333CC"/>
              </a:solidFill>
            </a:endParaRPr>
          </a:p>
        </p:txBody>
      </p:sp>
      <p:cxnSp>
        <p:nvCxnSpPr>
          <p:cNvPr id="4" name="Straight Connector 3"/>
          <p:cNvCxnSpPr>
            <a:cxnSpLocks/>
            <a:stCxn id="28" idx="3"/>
            <a:endCxn id="24590" idx="1"/>
          </p:cNvCxnSpPr>
          <p:nvPr/>
        </p:nvCxnSpPr>
        <p:spPr>
          <a:xfrm flipV="1">
            <a:off x="4838156" y="1717654"/>
            <a:ext cx="366497" cy="270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TextBox 4"/>
          <p:cNvSpPr txBox="1">
            <a:spLocks noChangeArrowheads="1"/>
          </p:cNvSpPr>
          <p:nvPr/>
        </p:nvSpPr>
        <p:spPr bwMode="auto">
          <a:xfrm>
            <a:off x="5227282" y="1284524"/>
            <a:ext cx="959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Danh</a:t>
            </a:r>
            <a:r>
              <a:rPr lang="en-US" altLang="en-US" sz="1350">
                <a:solidFill>
                  <a:srgbClr val="000000"/>
                </a:solidFill>
              </a:rPr>
              <a:t> từ</a:t>
            </a:r>
          </a:p>
        </p:txBody>
      </p:sp>
      <p:cxnSp>
        <p:nvCxnSpPr>
          <p:cNvPr id="33" name="Straight Connector 32"/>
          <p:cNvCxnSpPr>
            <a:cxnSpLocks/>
            <a:stCxn id="28" idx="3"/>
          </p:cNvCxnSpPr>
          <p:nvPr/>
        </p:nvCxnSpPr>
        <p:spPr>
          <a:xfrm flipV="1">
            <a:off x="4838156" y="1529433"/>
            <a:ext cx="377545" cy="459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TextBox 35"/>
          <p:cNvSpPr txBox="1">
            <a:spLocks noChangeArrowheads="1"/>
          </p:cNvSpPr>
          <p:nvPr/>
        </p:nvSpPr>
        <p:spPr bwMode="auto">
          <a:xfrm>
            <a:off x="5204653" y="1556071"/>
            <a:ext cx="13601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Động </a:t>
            </a:r>
            <a:r>
              <a:rPr lang="en-US" altLang="en-US" sz="1350">
                <a:solidFill>
                  <a:srgbClr val="000000"/>
                </a:solidFill>
              </a:rPr>
              <a:t>từ</a:t>
            </a:r>
          </a:p>
        </p:txBody>
      </p:sp>
      <p:cxnSp>
        <p:nvCxnSpPr>
          <p:cNvPr id="25" name="Straight Connector 24"/>
          <p:cNvCxnSpPr>
            <a:cxnSpLocks/>
            <a:stCxn id="28" idx="3"/>
          </p:cNvCxnSpPr>
          <p:nvPr/>
        </p:nvCxnSpPr>
        <p:spPr>
          <a:xfrm flipV="1">
            <a:off x="4838156" y="1936751"/>
            <a:ext cx="344197" cy="51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stCxn id="28" idx="3"/>
          </p:cNvCxnSpPr>
          <p:nvPr/>
        </p:nvCxnSpPr>
        <p:spPr>
          <a:xfrm>
            <a:off x="4838156" y="1988559"/>
            <a:ext cx="344197" cy="172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stCxn id="28" idx="3"/>
          </p:cNvCxnSpPr>
          <p:nvPr/>
        </p:nvCxnSpPr>
        <p:spPr>
          <a:xfrm>
            <a:off x="4838156" y="1988559"/>
            <a:ext cx="291793" cy="317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28" idx="3"/>
          </p:cNvCxnSpPr>
          <p:nvPr/>
        </p:nvCxnSpPr>
        <p:spPr>
          <a:xfrm>
            <a:off x="4838156" y="1988559"/>
            <a:ext cx="354916" cy="5829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5" name="TextBox 36"/>
          <p:cNvSpPr txBox="1">
            <a:spLocks noChangeArrowheads="1"/>
          </p:cNvSpPr>
          <p:nvPr/>
        </p:nvSpPr>
        <p:spPr bwMode="auto">
          <a:xfrm>
            <a:off x="5227282" y="1814516"/>
            <a:ext cx="13601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Tính từ</a:t>
            </a: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4596" name="TextBox 37"/>
          <p:cNvSpPr txBox="1">
            <a:spLocks noChangeArrowheads="1"/>
          </p:cNvSpPr>
          <p:nvPr/>
        </p:nvSpPr>
        <p:spPr bwMode="auto">
          <a:xfrm>
            <a:off x="5234428" y="2041996"/>
            <a:ext cx="13601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Cụm danh</a:t>
            </a:r>
            <a:r>
              <a:rPr lang="en-US" altLang="en-US" sz="1350">
                <a:solidFill>
                  <a:srgbClr val="000000"/>
                </a:solidFill>
              </a:rPr>
              <a:t> từ</a:t>
            </a:r>
          </a:p>
        </p:txBody>
      </p:sp>
      <p:sp>
        <p:nvSpPr>
          <p:cNvPr id="24597" name="TextBox 38"/>
          <p:cNvSpPr txBox="1">
            <a:spLocks noChangeArrowheads="1"/>
          </p:cNvSpPr>
          <p:nvPr/>
        </p:nvSpPr>
        <p:spPr bwMode="auto">
          <a:xfrm>
            <a:off x="5227282" y="2296868"/>
            <a:ext cx="13601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Cụm động</a:t>
            </a:r>
            <a:r>
              <a:rPr lang="en-US" altLang="en-US" sz="1350">
                <a:solidFill>
                  <a:srgbClr val="000000"/>
                </a:solidFill>
              </a:rPr>
              <a:t> từ</a:t>
            </a:r>
          </a:p>
        </p:txBody>
      </p:sp>
      <p:sp>
        <p:nvSpPr>
          <p:cNvPr id="24598" name="TextBox 40"/>
          <p:cNvSpPr txBox="1">
            <a:spLocks noChangeArrowheads="1"/>
          </p:cNvSpPr>
          <p:nvPr/>
        </p:nvSpPr>
        <p:spPr bwMode="auto">
          <a:xfrm>
            <a:off x="5234428" y="2579133"/>
            <a:ext cx="13601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000000"/>
                </a:solidFill>
              </a:rPr>
              <a:t>Cụm tính</a:t>
            </a:r>
            <a:r>
              <a:rPr lang="en-US" altLang="en-US" sz="1350">
                <a:solidFill>
                  <a:srgbClr val="000000"/>
                </a:solidFill>
              </a:rPr>
              <a:t> từ</a:t>
            </a:r>
          </a:p>
        </p:txBody>
      </p:sp>
      <p:sp>
        <p:nvSpPr>
          <p:cNvPr id="43" name="Flowchart: Process 42"/>
          <p:cNvSpPr/>
          <p:nvPr/>
        </p:nvSpPr>
        <p:spPr>
          <a:xfrm>
            <a:off x="971600" y="3116270"/>
            <a:ext cx="7128792" cy="687202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   - </a:t>
            </a:r>
            <a:r>
              <a:rPr lang="vi-VN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Đại từ là từ</a:t>
            </a:r>
            <a:r>
              <a:rPr lang="en-US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 </a:t>
            </a:r>
            <a:r>
              <a:rPr lang="en-US" sz="1650" b="1" dirty="0" err="1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dùng</a:t>
            </a:r>
            <a:r>
              <a:rPr lang="vi-VN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 để xưng hô hay để thay thế danh từ, động từ</a:t>
            </a:r>
            <a:r>
              <a:rPr lang="en-US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, </a:t>
            </a:r>
            <a:r>
              <a:rPr lang="en-US" sz="1650" b="1" dirty="0" err="1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tính</a:t>
            </a:r>
            <a:r>
              <a:rPr lang="en-US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 </a:t>
            </a:r>
            <a:r>
              <a:rPr lang="en-US" sz="1650" b="1" dirty="0" err="1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từ</a:t>
            </a:r>
            <a:r>
              <a:rPr lang="vi-VN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 </a:t>
            </a:r>
            <a:r>
              <a:rPr lang="en-US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(</a:t>
            </a:r>
            <a:r>
              <a:rPr lang="vi-VN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hoặc cụm danh từ, cụm động từ, c</a:t>
            </a:r>
            <a:r>
              <a:rPr lang="en-US" sz="1650" b="1" dirty="0" err="1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ụm</a:t>
            </a:r>
            <a:r>
              <a:rPr lang="vi-VN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 tính từ</a:t>
            </a:r>
            <a:r>
              <a:rPr lang="en-US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)</a:t>
            </a:r>
            <a:r>
              <a:rPr lang="vi-VN" sz="1650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 trong câu</a:t>
            </a:r>
            <a:endParaRPr lang="en-US" sz="165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971600" y="154957"/>
            <a:ext cx="1801971" cy="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sz="2101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2101" b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Nhận</a:t>
            </a:r>
            <a:r>
              <a:rPr lang="en-US" sz="2101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101" b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xét</a:t>
            </a:r>
            <a:endParaRPr lang="en-US" sz="2101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971600" y="3884459"/>
            <a:ext cx="7128792" cy="687203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defTabSz="6859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sym typeface="Wingdings 2" pitchFamily="18" charset="2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-</a:t>
            </a:r>
            <a:r>
              <a:rPr lang="vi-VN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Đại từ dùng trong câu có tác</a:t>
            </a:r>
            <a:r>
              <a:rPr lang="en-US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dụng tránh lặp</a:t>
            </a:r>
            <a:r>
              <a:rPr lang="en-US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/>
                <a:sym typeface="Wingdings 2" pitchFamily="18" charset="2"/>
              </a:rPr>
              <a:t>lại các từ ngữ</a:t>
            </a:r>
            <a:r>
              <a:rPr lang="en-US" b="1" dirty="0">
                <a:solidFill>
                  <a:srgbClr val="FFFF00"/>
                </a:solidFill>
                <a:latin typeface="Times New Roman"/>
                <a:sym typeface="Wingdings 2" pitchFamily="18" charset="2"/>
              </a:rPr>
              <a:t>.</a:t>
            </a:r>
            <a:r>
              <a:rPr lang="vi-VN" b="1" dirty="0">
                <a:solidFill>
                  <a:srgbClr val="FFFF00"/>
                </a:solidFill>
                <a:latin typeface="Times New Roman"/>
                <a:sym typeface="Wingdings 2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7104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39">
      <a:dk1>
        <a:sysClr val="windowText" lastClr="1F1F1F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2080</Words>
  <Application>Microsoft Office PowerPoint</Application>
  <PresentationFormat>Tùy chỉnh</PresentationFormat>
  <Paragraphs>407</Paragraphs>
  <Slides>35</Slides>
  <Notes>11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35</vt:i4>
      </vt:variant>
    </vt:vector>
  </HeadingPairs>
  <TitlesOfParts>
    <vt:vector size="45" baseType="lpstr">
      <vt:lpstr>微软雅黑</vt:lpstr>
      <vt:lpstr>.VnTime</vt:lpstr>
      <vt:lpstr>Arial</vt:lpstr>
      <vt:lpstr>Calibri</vt:lpstr>
      <vt:lpstr>Oswald</vt:lpstr>
      <vt:lpstr>Roboto</vt:lpstr>
      <vt:lpstr>Times New Roman</vt:lpstr>
      <vt:lpstr>方正兰亭黑简体</vt:lpstr>
      <vt:lpstr>Office 主题</vt:lpstr>
      <vt:lpstr>Software Development Bussines Plan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Danielle Pires Alves da Silva</cp:lastModifiedBy>
  <cp:revision>226</cp:revision>
  <dcterms:created xsi:type="dcterms:W3CDTF">2017-04-06T01:11:23Z</dcterms:created>
  <dcterms:modified xsi:type="dcterms:W3CDTF">2021-11-03T03:08:54Z</dcterms:modified>
</cp:coreProperties>
</file>