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61" r:id="rId4"/>
    <p:sldId id="282" r:id="rId5"/>
    <p:sldId id="262" r:id="rId6"/>
    <p:sldId id="260" r:id="rId7"/>
    <p:sldId id="257" r:id="rId8"/>
    <p:sldId id="263" r:id="rId9"/>
    <p:sldId id="283" r:id="rId10"/>
    <p:sldId id="264" r:id="rId11"/>
    <p:sldId id="265" r:id="rId12"/>
    <p:sldId id="266" r:id="rId13"/>
    <p:sldId id="277" r:id="rId14"/>
    <p:sldId id="267" r:id="rId15"/>
    <p:sldId id="268" r:id="rId16"/>
    <p:sldId id="276" r:id="rId17"/>
    <p:sldId id="284" r:id="rId18"/>
    <p:sldId id="270" r:id="rId19"/>
    <p:sldId id="271" r:id="rId20"/>
    <p:sldId id="273" r:id="rId21"/>
    <p:sldId id="269" r:id="rId22"/>
    <p:sldId id="275" r:id="rId23"/>
    <p:sldId id="274" r:id="rId24"/>
  </p:sldIdLst>
  <p:sldSz cx="12192000" cy="6858000"/>
  <p:notesSz cx="6858000" cy="9144000"/>
  <p:embeddedFontLst>
    <p:embeddedFont>
      <p:font typeface="VNI-Ariston" pitchFamily="2" charset="0"/>
      <p:boldItalic r:id="rId26"/>
    </p:embeddedFont>
    <p:embeddedFont>
      <p:font typeface="等线" panose="020B0604020202020204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25E"/>
    <a:srgbClr val="EFFAEE"/>
    <a:srgbClr val="D7F5D7"/>
    <a:srgbClr val="818181"/>
    <a:srgbClr val="B3DEDF"/>
    <a:srgbClr val="377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C5EE3-D26B-4A11-9E2A-94C92C42303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5926C-2D2B-426A-B19F-1994A04D6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27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6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072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967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14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988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93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113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515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539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83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459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97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bật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youtube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link </a:t>
            </a:r>
            <a:r>
              <a:rPr lang="en-US" altLang="zh-CN" dirty="0" err="1"/>
              <a:t>sau</a:t>
            </a:r>
            <a:r>
              <a:rPr lang="en-US" altLang="zh-CN"/>
              <a:t>:</a:t>
            </a:r>
            <a:br>
              <a:rPr lang="en-US" altLang="zh-CN"/>
            </a:br>
            <a:r>
              <a:rPr lang="en-US" altLang="zh-CN"/>
              <a:t>https</a:t>
            </a:r>
            <a:r>
              <a:rPr lang="en-US" altLang="zh-CN" dirty="0"/>
              <a:t>://www.youtube.com/watch?v=-Zo4hHk-dH4&amp;t=1s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647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18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6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7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74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86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0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980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21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4690" y="0"/>
            <a:ext cx="7296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Flamenco" panose="02040603050506020204" pitchFamily="18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276824" y="6316133"/>
            <a:ext cx="7296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Flamenco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2E5114-7AB5-458B-A213-FCEAE23CF3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910969-B093-47E0-A1A0-7A29D8499A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8EAEB6-7907-4DEE-BD6B-525420AC91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9FB97D-7A30-4EBB-B808-9462BF86B8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EDE928-6E6A-430C-89F2-F03720A4545F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91A833-2841-41D0-95A2-9A34E06188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5.jpeg"/><Relationship Id="rId4" Type="http://schemas.openxmlformats.org/officeDocument/2006/relationships/image" Target="../media/image18.em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47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microsoft.com/office/2007/relationships/hdphoto" Target="../media/hdphoto2.wdp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11.emf"/><Relationship Id="rId12" Type="http://schemas.microsoft.com/office/2007/relationships/hdphoto" Target="../media/hdphoto3.wdp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emf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microsoft.com/office/2007/relationships/hdphoto" Target="../media/hdphoto4.wdp"/><Relationship Id="rId10" Type="http://schemas.openxmlformats.org/officeDocument/2006/relationships/image" Target="../media/image14.emf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Relationship Id="rId14" Type="http://schemas.openxmlformats.org/officeDocument/2006/relationships/image" Target="../media/image17.png"/><Relationship Id="rId22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e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hyperlink" Target="https://www.youtube.com/watch?v=-Zo4hHk-dH4&amp;t=1s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Zo4hHk-dH4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60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9.jpeg"/><Relationship Id="rId5" Type="http://schemas.openxmlformats.org/officeDocument/2006/relationships/image" Target="../media/image18.emf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11" Type="http://schemas.openxmlformats.org/officeDocument/2006/relationships/image" Target="../media/image33.jpeg"/><Relationship Id="rId5" Type="http://schemas.openxmlformats.org/officeDocument/2006/relationships/image" Target="../media/image14.emf"/><Relationship Id="rId10" Type="http://schemas.openxmlformats.org/officeDocument/2006/relationships/image" Target="../media/image29.jpeg"/><Relationship Id="rId4" Type="http://schemas.openxmlformats.org/officeDocument/2006/relationships/image" Target="../media/image13.emf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8.emf"/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11" Type="http://schemas.openxmlformats.org/officeDocument/2006/relationships/image" Target="../media/image39.jpeg"/><Relationship Id="rId5" Type="http://schemas.openxmlformats.org/officeDocument/2006/relationships/image" Target="../media/image28.emf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14.emf"/><Relationship Id="rId10" Type="http://schemas.openxmlformats.org/officeDocument/2006/relationships/image" Target="../media/image44.jpeg"/><Relationship Id="rId4" Type="http://schemas.openxmlformats.org/officeDocument/2006/relationships/image" Target="../media/image13.emf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255051" y="1230170"/>
            <a:ext cx="12447051" cy="2656463"/>
            <a:chOff x="-383165" y="1546576"/>
            <a:chExt cx="9901262" cy="26564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03753" y="1546576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solidFill>
                    <a:srgbClr val="002060"/>
                  </a:solidFill>
                  <a:latin typeface="UTM Colossalis" panose="02040603050506020204" pitchFamily="18" charset="0"/>
                </a:rPr>
                <a:t>KHOA HỌC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83165" y="1556161"/>
              <a:ext cx="972185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KHOA HỌC</a:t>
              </a:r>
              <a:endParaRPr lang="en-US" sz="9600" dirty="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283F68A-33FD-4520-953C-773A2EB9A1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26889" y="0"/>
            <a:ext cx="1251044" cy="18089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024AFEA-F1AE-44DC-AA50-15E51C27D9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-234947" y="4579652"/>
            <a:ext cx="1883008" cy="272272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60432" y="171161"/>
            <a:ext cx="9793482" cy="1938992"/>
            <a:chOff x="2025353" y="460638"/>
            <a:chExt cx="7948821" cy="1938992"/>
          </a:xfrm>
        </p:grpSpPr>
        <p:grpSp>
          <p:nvGrpSpPr>
            <p:cNvPr id="12" name="Group 11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434003" y="460638"/>
              <a:ext cx="729227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275">
            <a:off x="915044" y="2223478"/>
            <a:ext cx="4332517" cy="2885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ơn 52.000 người Việt chết vì ô nhiễm không khí - VietNam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468" y="4649710"/>
            <a:ext cx="3235322" cy="2156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ác thải xâm lấn môi trường sống - Báo Người lao độ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42" y="4282674"/>
            <a:ext cx="3551550" cy="2381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ăng cường các biện pháp cấp bách phòng cháy, chữa cháy rừ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729">
            <a:off x="4919893" y="1928856"/>
            <a:ext cx="3489558" cy="23816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30" y="2457405"/>
            <a:ext cx="3058357" cy="3650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9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0" name="Group 9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2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9" y="1202032"/>
            <a:ext cx="6528615" cy="4348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608" y="5795332"/>
            <a:ext cx="10661188" cy="769441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Ô nhiễm không khí ảnh hưởng thế nào tới việc tập ngoài trời? • Leep.a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39" y="1606388"/>
            <a:ext cx="5966349" cy="3356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98DD7E1-A487-438E-9C48-81216B072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t="25135"/>
          <a:stretch/>
        </p:blipFill>
        <p:spPr>
          <a:xfrm flipH="1">
            <a:off x="9534915" y="-478972"/>
            <a:ext cx="3419085" cy="38449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C6A9D3-BF5D-4F8F-A1D1-1FC8D0C3B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057" y="5471478"/>
            <a:ext cx="2045212" cy="2029972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1" name="Group 10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6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41107" y="5039914"/>
            <a:ext cx="9412807" cy="144655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Giai đoạn 2018-2020: Hàng nghìn người tử vong do phơi nhiễm bụi mịn | Môi  trường | Vietnam+ (VietnamPlus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9" y="1437773"/>
            <a:ext cx="5325444" cy="3408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ác động của ô nhiễm không khí với sức khỏe con ngườ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3" y="1355916"/>
            <a:ext cx="5774142" cy="3518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31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A897107-26CA-4BEF-BE50-9FCBE6F14D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376091" y="3998794"/>
            <a:ext cx="1698730" cy="24562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E31FB09-DFBB-4BFC-9BEE-EF138659B4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5813" y="0"/>
            <a:ext cx="1640001" cy="2371353"/>
          </a:xfrm>
          <a:prstGeom prst="rect">
            <a:avLst/>
          </a:prstGeom>
        </p:spPr>
      </p:pic>
      <p:pic>
        <p:nvPicPr>
          <p:cNvPr id="11266" name="Picture 2" descr="Ô nhiễm không khí là gì? Nguyên nhân và hậ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1" y="1730276"/>
            <a:ext cx="6115486" cy="4074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30" name="Group 29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32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994323" y="5685625"/>
            <a:ext cx="3921490" cy="92333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Nguồn gốc và tác hại ô nhiễm không khí. | TIN TỨC &amp;amp; SỰ KIỆ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32" y="2185713"/>
            <a:ext cx="4875874" cy="325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4" name="Group 13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8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434003" y="460638"/>
              <a:ext cx="7292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162168" y="5513671"/>
            <a:ext cx="7614585" cy="101566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hững hình ảnh đau thương trong thảm hoạ cháy rừng ở Austra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32" y="1914964"/>
            <a:ext cx="4949011" cy="3301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Số vụ cháy rừng ở Amazon tăng kỷ l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56" y="1049470"/>
            <a:ext cx="4999137" cy="3119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3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223269E2-52C6-425F-BDEF-2AFD6F044D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598227" y="5305567"/>
            <a:ext cx="2147291" cy="31048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B90732-31BA-4F89-A87E-A4BE0EE87F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82780" y="-413657"/>
            <a:ext cx="1947079" cy="2815371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9" name="Group 8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434003" y="460638"/>
              <a:ext cx="7292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rẻ không nên là “nạn nhân” hút thuốc lá thụ độ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2" y="1399226"/>
            <a:ext cx="4681682" cy="3368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5 bước tránh hút thuốc lá bị động, bảo vệ sức khỏe bản thân và gia đình! -  The Four Vie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40" y="1795269"/>
            <a:ext cx="6079492" cy="3621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266278" y="5382896"/>
            <a:ext cx="5593198" cy="101566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9791231" y="0"/>
            <a:ext cx="52270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60776-8D99-4C5C-BF1B-D77B19117A91}"/>
              </a:ext>
            </a:extLst>
          </p:cNvPr>
          <p:cNvSpPr txBox="1"/>
          <p:nvPr/>
        </p:nvSpPr>
        <p:spPr>
          <a:xfrm>
            <a:off x="163773" y="1219052"/>
            <a:ext cx="10699845" cy="107721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nhiễm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:</a:t>
            </a: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461CA7EA-A7CF-4240-A892-5FE94108CA7C}"/>
              </a:ext>
            </a:extLst>
          </p:cNvPr>
          <p:cNvSpPr txBox="1"/>
          <p:nvPr/>
        </p:nvSpPr>
        <p:spPr>
          <a:xfrm>
            <a:off x="1065783" y="108550"/>
            <a:ext cx="3803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rgbClr val="FF8439"/>
                </a:solidFill>
                <a:latin typeface="UVN Binh Duong" pitchFamily="2" charset="0"/>
                <a:ea typeface="字魂59号-创粗黑" panose="00000500000000000000" pitchFamily="2" charset="-122"/>
                <a:cs typeface="字魂59号-创粗黑" panose="00000500000000000000" pitchFamily="2" charset="-122"/>
              </a:rPr>
              <a:t>KẾT LUẬN</a:t>
            </a:r>
            <a:endParaRPr lang="zh-CN" altLang="en-US" sz="6000" dirty="0">
              <a:solidFill>
                <a:srgbClr val="FF8439"/>
              </a:solidFill>
              <a:latin typeface="UVN Binh Duong" pitchFamily="2" charset="0"/>
              <a:ea typeface="字魂59号-创粗黑" panose="00000500000000000000" pitchFamily="2" charset="-122"/>
              <a:cs typeface="字魂59号-创粗黑" panose="00000500000000000000" pitchFamily="2" charset="-122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60463" y="2538402"/>
            <a:ext cx="10703156" cy="403187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Do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rữa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4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0" indent="-1143000" algn="ctr">
                <a:buFont typeface="+mj-lt"/>
                <a:buAutoNum type="arabicPeriod" startAt="3"/>
              </a:pP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Tác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hại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của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</a:p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bị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26" y="-331021"/>
            <a:ext cx="2068934" cy="2068934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44" y="-2388442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ơn 4 triệu người chết vì ô nhiễm không khí mỗi năm: Mối đe dọa không của  riêng a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713">
            <a:off x="811146" y="3249510"/>
            <a:ext cx="2809816" cy="1960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4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1FDDF4A-A981-4DE3-A753-278D17DC5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9"/>
          <a:stretch/>
        </p:blipFill>
        <p:spPr>
          <a:xfrm>
            <a:off x="8810997" y="0"/>
            <a:ext cx="338100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D60C79-F38C-4CC0-8B5C-492533B56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0"/>
            <a:ext cx="3383642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29511" y="862773"/>
            <a:ext cx="12221510" cy="3956261"/>
            <a:chOff x="-266698" y="1723297"/>
            <a:chExt cx="9721850" cy="26468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994197" y="2127370"/>
              <a:ext cx="7241420" cy="1420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dirty="0">
                  <a:solidFill>
                    <a:schemeClr val="accent1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Không khí bị ô nhiễm có những tác hại gì?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4317374" y="2189633"/>
            <a:ext cx="8307908" cy="5531140"/>
          </a:xfrm>
          <a:prstGeom prst="rtTriangl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5" y="3429000"/>
            <a:ext cx="3058357" cy="3650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9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BEC2B3-392A-4ADF-A726-C2ADAD25EE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75417">
            <a:off x="-1439100" y="4184397"/>
            <a:ext cx="4743513" cy="15558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B966C06-E789-446F-BDAF-C28A6E11EF7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10047042" y="253340"/>
            <a:ext cx="1556191" cy="22501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33960" y="470335"/>
            <a:ext cx="9793482" cy="939182"/>
            <a:chOff x="2025353" y="460638"/>
            <a:chExt cx="7948821" cy="1466619"/>
          </a:xfrm>
        </p:grpSpPr>
        <p:grpSp>
          <p:nvGrpSpPr>
            <p:cNvPr id="9" name="Group 8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724775" y="5302495"/>
            <a:ext cx="6521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5 dấu hiệu cảnh báo phổi có vấn đề, nguy hiểm khó lường | Tin tức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" y="2449770"/>
            <a:ext cx="5494814" cy="3638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5 dấu hiệu cho thấy hai lá phổi đang &amp;quot;cầu cứu”-Sức khỏe đời số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65306"/>
            <a:ext cx="69342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52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8">
            <a:extLst>
              <a:ext uri="{FF2B5EF4-FFF2-40B4-BE49-F238E27FC236}">
                <a16:creationId xmlns:a16="http://schemas.microsoft.com/office/drawing/2014/main" id="{DA22254A-A799-40C9-B770-624458B1EC6E}"/>
              </a:ext>
            </a:extLst>
          </p:cNvPr>
          <p:cNvSpPr/>
          <p:nvPr/>
        </p:nvSpPr>
        <p:spPr>
          <a:xfrm>
            <a:off x="2157" y="219852"/>
            <a:ext cx="1218984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Không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khí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</a:t>
            </a:r>
          </a:p>
          <a:p>
            <a:pPr lvl="0" algn="ctr"/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bị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 ô  </a:t>
            </a:r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nhiễm</a:t>
            </a:r>
            <a:endParaRPr lang="zh-CN" altLang="en-US" sz="9600" dirty="0">
              <a:gradFill flip="none" rotWithShape="1">
                <a:gsLst>
                  <a:gs pos="64000">
                    <a:srgbClr val="EEBF5D"/>
                  </a:gs>
                  <a:gs pos="41000">
                    <a:srgbClr val="F2785B"/>
                  </a:gs>
                  <a:gs pos="77000">
                    <a:srgbClr val="F2785B"/>
                  </a:gs>
                </a:gsLst>
                <a:lin ang="5400000" scaled="1"/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853" y="864343"/>
            <a:ext cx="6565079" cy="61333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340300" y="5946276"/>
            <a:ext cx="15393901" cy="2893764"/>
            <a:chOff x="-21166" y="5788367"/>
            <a:chExt cx="15393901" cy="2893764"/>
          </a:xfrm>
        </p:grpSpPr>
        <p:pic>
          <p:nvPicPr>
            <p:cNvPr id="1042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66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912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8657" y="5788367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1" y="2184019"/>
            <a:ext cx="8507936" cy="47238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 rot="4958461">
            <a:off x="-4833666" y="5209837"/>
            <a:ext cx="5840910" cy="39442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Air Pollution PNG Download Image | PNG 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09" y="1794201"/>
            <a:ext cx="1902056" cy="142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D556199C-3C08-4262-98E0-E9C74B3CB74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20361" y="3798683"/>
            <a:ext cx="1509709" cy="97687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1F784E61-8ACD-4DFB-86C4-96F4FC156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8580" y="-22622"/>
            <a:ext cx="2696850" cy="884567"/>
          </a:xfrm>
          <a:prstGeom prst="rect">
            <a:avLst/>
          </a:prstGeom>
        </p:spPr>
      </p:pic>
      <p:pic>
        <p:nvPicPr>
          <p:cNvPr id="1044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17" y="4879451"/>
            <a:ext cx="2334060" cy="21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93" y="3381265"/>
            <a:ext cx="3561833" cy="3561833"/>
          </a:xfrm>
          <a:prstGeom prst="rect">
            <a:avLst/>
          </a:prstGeom>
        </p:spPr>
      </p:pic>
      <p:pic>
        <p:nvPicPr>
          <p:cNvPr id="1048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967" y="4301640"/>
            <a:ext cx="3349276" cy="3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F0E17671-A708-4946-869E-F279E104835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78530" y="629006"/>
            <a:ext cx="1242576" cy="1796698"/>
          </a:xfrm>
          <a:prstGeom prst="rect">
            <a:avLst/>
          </a:prstGeom>
        </p:spPr>
      </p:pic>
      <p:pic>
        <p:nvPicPr>
          <p:cNvPr id="1050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range Truck Dumper Vector Images (94)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55" y="5231007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ánh dấu X dấu chéo, sai, đồ thị, Đánh dấu png | PNGEgg"/>
          <p:cNvPicPr>
            <a:picLocks noChangeAspect="1" noChangeArrowheads="1"/>
          </p:cNvPicPr>
          <p:nvPr/>
        </p:nvPicPr>
        <p:blipFill rotWithShape="1">
          <a:blip r:embed="rId21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21"/>
          <a:stretch/>
        </p:blipFill>
        <p:spPr bwMode="auto">
          <a:xfrm rot="788909">
            <a:off x="4578485" y="1707609"/>
            <a:ext cx="732448" cy="2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919FB84-5294-4BF1-AC27-7510E323E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5"/>
          <a:stretch/>
        </p:blipFill>
        <p:spPr>
          <a:xfrm>
            <a:off x="0" y="439316"/>
            <a:ext cx="2430944" cy="59793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B48362-72DD-4AFC-A528-435FD21F91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548200" y="4591321"/>
            <a:ext cx="1062236" cy="15359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9E946BC-3133-4832-B8BA-657C0462B9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10581564" y="4591321"/>
            <a:ext cx="1062236" cy="1535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4317374" y="2189633"/>
            <a:ext cx="8307908" cy="5531140"/>
          </a:xfrm>
          <a:prstGeom prst="rtTriangle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13252" y="562860"/>
            <a:ext cx="3414641" cy="4154984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Ô nhiễm không khí - &amp;quot;sát thủ&amp;quot; thầm lặng khoảng 7 triệu người chết mỗi nă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87" y="255258"/>
            <a:ext cx="6377554" cy="6377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14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Zo4hHk-dH4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E4769-307E-46B9-8714-3D03D0668A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2476500" cy="247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1BF68C-68BB-43F2-BA3F-6BE94D4810A7}"/>
              </a:ext>
            </a:extLst>
          </p:cNvPr>
          <p:cNvSpPr txBox="1"/>
          <p:nvPr/>
        </p:nvSpPr>
        <p:spPr>
          <a:xfrm>
            <a:off x="3130652" y="6211669"/>
            <a:ext cx="86803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https://www.youtube.com/watch?v=-Zo4hHk-dH4&amp;t=1s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919FB84-5294-4BF1-AC27-7510E323E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5"/>
          <a:stretch/>
        </p:blipFill>
        <p:spPr>
          <a:xfrm>
            <a:off x="0" y="439316"/>
            <a:ext cx="2430944" cy="59793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8"/>
          <p:cNvSpPr txBox="1"/>
          <p:nvPr/>
        </p:nvSpPr>
        <p:spPr>
          <a:xfrm>
            <a:off x="4653262" y="250837"/>
            <a:ext cx="3803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rgbClr val="FF8439"/>
                </a:solidFill>
                <a:latin typeface="UVN Binh Duong" pitchFamily="2" charset="0"/>
                <a:ea typeface="字魂59号-创粗黑" panose="00000500000000000000" pitchFamily="2" charset="-122"/>
                <a:cs typeface="字魂59号-创粗黑" panose="00000500000000000000" pitchFamily="2" charset="-122"/>
              </a:rPr>
              <a:t>GHI NHỚ</a:t>
            </a:r>
            <a:endParaRPr lang="zh-CN" altLang="en-US" sz="6000" dirty="0">
              <a:solidFill>
                <a:srgbClr val="FF8439"/>
              </a:solidFill>
              <a:latin typeface="UVN Binh Duong" pitchFamily="2" charset="0"/>
              <a:ea typeface="字魂59号-创粗黑" panose="00000500000000000000" pitchFamily="2" charset="-122"/>
              <a:cs typeface="字魂59号-创粗黑" panose="00000500000000000000" pitchFamily="2" charset="-122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022764" y="1266500"/>
            <a:ext cx="9933180" cy="193899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70C0"/>
                </a:solidFill>
              </a:rPr>
              <a:t> 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Khói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độc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loại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bụi</a:t>
            </a:r>
            <a:r>
              <a:rPr lang="en-US" altLang="en-US" sz="4000" b="1" dirty="0">
                <a:solidFill>
                  <a:srgbClr val="0070C0"/>
                </a:solidFill>
              </a:rPr>
              <a:t>, vi </a:t>
            </a:r>
            <a:r>
              <a:rPr lang="en-US" altLang="en-US" sz="4000" b="1" dirty="0" err="1">
                <a:solidFill>
                  <a:srgbClr val="0070C0"/>
                </a:solidFill>
              </a:rPr>
              <a:t>khuẩn</a:t>
            </a:r>
            <a:r>
              <a:rPr lang="en-US" altLang="en-US" sz="4000" b="1" dirty="0">
                <a:solidFill>
                  <a:srgbClr val="0070C0"/>
                </a:solidFill>
              </a:rPr>
              <a:t>, …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nguyên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nhân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làm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cho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bị</a:t>
            </a:r>
            <a:r>
              <a:rPr lang="en-US" altLang="en-US" sz="4000" b="1" dirty="0">
                <a:solidFill>
                  <a:srgbClr val="0070C0"/>
                </a:solidFill>
              </a:rPr>
              <a:t> ô </a:t>
            </a:r>
            <a:r>
              <a:rPr lang="en-US" altLang="en-US" sz="4000" b="1" dirty="0" err="1">
                <a:solidFill>
                  <a:srgbClr val="0070C0"/>
                </a:solidFill>
              </a:rPr>
              <a:t>nhiễm</a:t>
            </a:r>
            <a:r>
              <a:rPr lang="en-US" altLang="en-US" sz="4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430944" y="3158146"/>
            <a:ext cx="9525000" cy="317009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70C0"/>
                </a:solidFill>
              </a:rPr>
              <a:t>   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được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coi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sạch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những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thành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phần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kể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trên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với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tỉ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lệ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thấp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làm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hại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đến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sức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khỏe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</a:rPr>
              <a:t> con </a:t>
            </a:r>
            <a:r>
              <a:rPr lang="en-US" altLang="en-US" sz="4000" b="1" dirty="0" err="1">
                <a:solidFill>
                  <a:srgbClr val="0070C0"/>
                </a:solidFill>
              </a:rPr>
              <a:t>người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sinh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vật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khác</a:t>
            </a:r>
            <a:r>
              <a:rPr lang="en-US" altLang="en-US" sz="40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7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023" y="5699342"/>
            <a:ext cx="1824219" cy="16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" y="4875982"/>
            <a:ext cx="3066881" cy="33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Orange Truck Dumper Vector Images (94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559" y="5228060"/>
            <a:ext cx="200599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6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>
            <a:off x="-438413" y="188644"/>
            <a:ext cx="9394521" cy="7755305"/>
          </a:xfrm>
          <a:prstGeom prst="rtTriangle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4635CF-D4E8-4DAC-B757-6B0DCD40CD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3"/>
          <a:stretch/>
        </p:blipFill>
        <p:spPr>
          <a:xfrm>
            <a:off x="8297835" y="439314"/>
            <a:ext cx="3894165" cy="597936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29"/>
          <p:cNvSpPr txBox="1"/>
          <p:nvPr/>
        </p:nvSpPr>
        <p:spPr>
          <a:xfrm>
            <a:off x="4573741" y="733755"/>
            <a:ext cx="2952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Dặn</a:t>
            </a:r>
            <a:r>
              <a:rPr lang="en-US" altLang="zh-CN" sz="66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 </a:t>
            </a:r>
            <a:r>
              <a:rPr lang="en-US" altLang="zh-CN" sz="66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dò</a:t>
            </a:r>
            <a:endParaRPr lang="zh-CN" altLang="en-US" sz="66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5400000" sx="102000" sy="102000" algn="t" rotWithShape="0">
                  <a:srgbClr val="53A8DD"/>
                </a:outerShdw>
              </a:effectLst>
              <a:latin typeface="UVN Binh Duong" pitchFamily="2" charset="0"/>
              <a:ea typeface="字魂35号-经典雅黑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6676" y="2395404"/>
            <a:ext cx="7736254" cy="2479397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alt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818" y="1218158"/>
            <a:ext cx="5211529" cy="486879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839877" y="2908312"/>
            <a:ext cx="9613852" cy="1119635"/>
            <a:chOff x="2474485" y="-1037562"/>
            <a:chExt cx="8263683" cy="779905"/>
          </a:xfrm>
        </p:grpSpPr>
        <p:sp>
          <p:nvSpPr>
            <p:cNvPr id="50" name="Snip Diagonal Corner Rectangle 49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nip Diagonal Corner Rectangle 50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07623" y="1599946"/>
            <a:ext cx="9613852" cy="1119635"/>
            <a:chOff x="2474485" y="-1037562"/>
            <a:chExt cx="8263683" cy="779905"/>
          </a:xfrm>
        </p:grpSpPr>
        <p:sp>
          <p:nvSpPr>
            <p:cNvPr id="2" name="Snip Diagonal Corner Rectangle 1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nip Diagonal Corner Rectangle 47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57B1F227-7A26-4C60-BD62-FAA0F49D84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275226">
            <a:off x="9941683" y="25220"/>
            <a:ext cx="1650046" cy="238587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27E3D78-65FE-48A0-898C-C36CD03D9BCD}"/>
              </a:ext>
            </a:extLst>
          </p:cNvPr>
          <p:cNvGrpSpPr/>
          <p:nvPr/>
        </p:nvGrpSpPr>
        <p:grpSpPr>
          <a:xfrm>
            <a:off x="2301067" y="180770"/>
            <a:ext cx="7486650" cy="1204836"/>
            <a:chOff x="2369917" y="1587039"/>
            <a:chExt cx="5198703" cy="120483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F7FDD5-A07D-406D-ACF5-F5C355B3C95D}"/>
                </a:ext>
              </a:extLst>
            </p:cNvPr>
            <p:cNvSpPr txBox="1"/>
            <p:nvPr/>
          </p:nvSpPr>
          <p:spPr>
            <a:xfrm>
              <a:off x="2490338" y="1591546"/>
              <a:ext cx="48121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02060"/>
                  </a:solidFill>
                  <a:latin typeface="UTM Guanine" panose="02040603050506020204" pitchFamily="18" charset="0"/>
                </a:rPr>
                <a:t>MỤC TIÊU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9C0A50-B990-4AD3-8C07-FE897935F257}"/>
                </a:ext>
              </a:extLst>
            </p:cNvPr>
            <p:cNvSpPr txBox="1"/>
            <p:nvPr/>
          </p:nvSpPr>
          <p:spPr>
            <a:xfrm>
              <a:off x="2369917" y="1587039"/>
              <a:ext cx="5198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  <a:ea typeface="字魂27号-布丁体" panose="00000505000000000000" pitchFamily="2" charset="-122"/>
                </a:rPr>
                <a:t>MỤC TIÊU</a:t>
              </a:r>
              <a:endParaRPr lang="en-US" sz="5400" b="1" dirty="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Guanine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408649" y="1752118"/>
            <a:ext cx="9247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376512" y="3028150"/>
            <a:ext cx="8775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697455" y="4345721"/>
            <a:ext cx="9613852" cy="1119635"/>
            <a:chOff x="2474485" y="-1037562"/>
            <a:chExt cx="8263683" cy="779905"/>
          </a:xfrm>
        </p:grpSpPr>
        <p:sp>
          <p:nvSpPr>
            <p:cNvPr id="53" name="Snip Diagonal Corner Rectangle 52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nip Diagonal Corner Rectangle 53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687801" y="4470151"/>
            <a:ext cx="7853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图片 34">
            <a:extLst>
              <a:ext uri="{FF2B5EF4-FFF2-40B4-BE49-F238E27FC236}">
                <a16:creationId xmlns:a16="http://schemas.microsoft.com/office/drawing/2014/main" id="{CF47D265-DC7C-4453-8F1B-06668AAE9C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779671">
            <a:off x="843944" y="291198"/>
            <a:ext cx="2494522" cy="818203"/>
          </a:xfrm>
          <a:prstGeom prst="rect">
            <a:avLst/>
          </a:prstGeom>
        </p:spPr>
      </p:pic>
      <p:pic>
        <p:nvPicPr>
          <p:cNvPr id="56" name="图片 38">
            <a:extLst>
              <a:ext uri="{FF2B5EF4-FFF2-40B4-BE49-F238E27FC236}">
                <a16:creationId xmlns:a16="http://schemas.microsoft.com/office/drawing/2014/main" id="{5AB193A3-EE11-48E3-82B4-E6FF148B8A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2" b="15706"/>
          <a:stretch/>
        </p:blipFill>
        <p:spPr>
          <a:xfrm flipH="1" flipV="1">
            <a:off x="-40191" y="-24808"/>
            <a:ext cx="1815560" cy="2141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12" y="1641516"/>
            <a:ext cx="269329" cy="8187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34" y="3048723"/>
            <a:ext cx="254853" cy="6209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30" y="4399808"/>
            <a:ext cx="297824" cy="882643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-1325309" y="5607951"/>
            <a:ext cx="15393901" cy="2893764"/>
            <a:chOff x="-21166" y="5788367"/>
            <a:chExt cx="15393901" cy="2893764"/>
          </a:xfrm>
        </p:grpSpPr>
        <p:pic>
          <p:nvPicPr>
            <p:cNvPr id="59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66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912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8657" y="5788367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24" y="4037446"/>
            <a:ext cx="2985934" cy="27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" y="3713372"/>
            <a:ext cx="3853935" cy="41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8" descr="Orange Truck Dumper Vector Images (94)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22" y="5133413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1.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sạch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, </a:t>
              </a:r>
            </a:p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bị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9974174" y="0"/>
            <a:ext cx="5227097" cy="6858000"/>
          </a:xfrm>
          <a:prstGeom prst="rect">
            <a:avLst/>
          </a:prstGeom>
        </p:spPr>
      </p:pic>
      <p:pic>
        <p:nvPicPr>
          <p:cNvPr id="1026" name="Picture 2" descr="Trồng loại cây gì ở Hà Nội? - Đời sống - Việt Giải Tr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8" y="345383"/>
            <a:ext cx="3673089" cy="20645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Ô nhiễm môi trường không khí là gì? Làm sao để có không khí trong lành?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813">
            <a:off x="1097524" y="2305369"/>
            <a:ext cx="3414531" cy="2247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Trần tình của người mẹ liều lĩnh cho con tự do vui chơi - Vinnet JS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71">
            <a:off x="2731181" y="4219187"/>
            <a:ext cx="3363737" cy="22424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5022129" y="473783"/>
            <a:ext cx="4952045" cy="1453474"/>
            <a:chOff x="994238" y="364022"/>
            <a:chExt cx="9871572" cy="1679262"/>
          </a:xfrm>
        </p:grpSpPr>
        <p:sp>
          <p:nvSpPr>
            <p:cNvPr id="13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05522" y="502428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10560" y="2385255"/>
            <a:ext cx="8981440" cy="1453474"/>
            <a:chOff x="3210560" y="2385255"/>
            <a:chExt cx="8981440" cy="1453474"/>
          </a:xfrm>
        </p:grpSpPr>
        <p:grpSp>
          <p:nvGrpSpPr>
            <p:cNvPr id="16" name="Group 15"/>
            <p:cNvGrpSpPr/>
            <p:nvPr/>
          </p:nvGrpSpPr>
          <p:grpSpPr>
            <a:xfrm>
              <a:off x="5086406" y="2385255"/>
              <a:ext cx="4952045" cy="1453474"/>
              <a:chOff x="994238" y="364022"/>
              <a:chExt cx="9871572" cy="1679262"/>
            </a:xfrm>
          </p:grpSpPr>
          <p:sp>
            <p:nvSpPr>
              <p:cNvPr id="17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10560" y="2409913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8">
            <a:extLst>
              <a:ext uri="{FF2B5EF4-FFF2-40B4-BE49-F238E27FC236}">
                <a16:creationId xmlns:a16="http://schemas.microsoft.com/office/drawing/2014/main" id="{40BBB2D6-976B-427D-8847-F3E7D8C104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43" b="9501"/>
          <a:stretch/>
        </p:blipFill>
        <p:spPr>
          <a:xfrm>
            <a:off x="0" y="4548836"/>
            <a:ext cx="1537494" cy="2309164"/>
          </a:xfrm>
          <a:prstGeom prst="rect">
            <a:avLst/>
          </a:prstGeom>
        </p:spPr>
      </p:pic>
      <p:pic>
        <p:nvPicPr>
          <p:cNvPr id="1032" name="Picture 8" descr="NHỮNG LỢI ÍCH MÀ KHÔNG KHÍ TRONG LÀNH MANG LẠI CHO CHÚNG TA - Máy lọc không  khí cá nhân - máy lọc không khí ô tô - máy lọc không khí ph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6" y="4804057"/>
            <a:ext cx="3373688" cy="17987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301" y="3657607"/>
            <a:ext cx="2656408" cy="3170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4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10283901" y="866637"/>
            <a:ext cx="2668134" cy="9357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82481" y="523045"/>
            <a:ext cx="7948821" cy="1466619"/>
            <a:chOff x="2025353" y="460638"/>
            <a:chExt cx="7948821" cy="1466619"/>
          </a:xfrm>
        </p:grpSpPr>
        <p:grpSp>
          <p:nvGrpSpPr>
            <p:cNvPr id="5" name="Group 4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6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434003" y="460638"/>
              <a:ext cx="7292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2" descr="Trồng loại cây gì ở Hà Nội? - Đời sống - Việt Giải Tr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8" y="5160189"/>
            <a:ext cx="2887324" cy="16228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Ô nhiễm môi trường không khí là gì? Làm sao để có không khí trong lành?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813">
            <a:off x="3886723" y="5464250"/>
            <a:ext cx="1951387" cy="1284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Trần tình của người mẹ liều lĩnh cho con tự do vui chơi - Vinnet JS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71">
            <a:off x="6322562" y="5272571"/>
            <a:ext cx="2159191" cy="1439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NHỮNG LỢI ÍCH MÀ KHÔNG KHÍ TRONG LÀNH MANG LẠI CHO CHÚNG TA - Máy lọc không  khí cá nhân - máy lọc không khí ô tô - máy lọc không khí ph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46" y="5178595"/>
            <a:ext cx="2313439" cy="16794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5" descr="ansepatateladigueseychety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7" y="3095084"/>
            <a:ext cx="2270092" cy="1420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760785" y="2306857"/>
            <a:ext cx="678515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/>
              <a:t>  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sạch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là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trong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suốt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màu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mùi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chỉ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chứa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khói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bụi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độc</a:t>
            </a:r>
            <a:r>
              <a:rPr lang="en-US" altLang="en-US" sz="3200" b="1" dirty="0">
                <a:solidFill>
                  <a:srgbClr val="FF3300"/>
                </a:solidFill>
              </a:rPr>
              <a:t>, vi </a:t>
            </a:r>
            <a:r>
              <a:rPr lang="en-US" altLang="en-US" sz="3200" b="1" dirty="0" err="1">
                <a:solidFill>
                  <a:srgbClr val="FF3300"/>
                </a:solidFill>
              </a:rPr>
              <a:t>khuẩn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với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tỉ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lệ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thấp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làm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hại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đến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sức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khoẻ</a:t>
            </a:r>
            <a:r>
              <a:rPr lang="en-US" altLang="en-US" sz="3200" b="1" dirty="0">
                <a:solidFill>
                  <a:srgbClr val="FF3300"/>
                </a:solidFill>
              </a:rPr>
              <a:t> con </a:t>
            </a:r>
            <a:r>
              <a:rPr lang="en-US" altLang="en-US" sz="3200" b="1" dirty="0" err="1">
                <a:solidFill>
                  <a:srgbClr val="FF3300"/>
                </a:solidFill>
              </a:rPr>
              <a:t>người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  <a:endParaRPr lang="en-US" altLang="en-US" sz="3200" b="1" dirty="0">
              <a:solidFill>
                <a:srgbClr val="FF33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BBB2D6-976B-427D-8847-F3E7D8C104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43" b="9501"/>
          <a:stretch/>
        </p:blipFill>
        <p:spPr>
          <a:xfrm>
            <a:off x="0" y="4548836"/>
            <a:ext cx="1537494" cy="23091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F722F1-15F8-40CE-A996-A4BDDCD91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87" t="25275"/>
          <a:stretch/>
        </p:blipFill>
        <p:spPr>
          <a:xfrm flipH="1">
            <a:off x="9386052" y="-76324"/>
            <a:ext cx="2938819" cy="29791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C8ADF9-80D0-4A20-936A-896E2801C3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89020" y="5622878"/>
            <a:ext cx="1502980" cy="1235122"/>
          </a:xfrm>
          <a:prstGeom prst="rect">
            <a:avLst/>
          </a:prstGeom>
        </p:spPr>
      </p:pic>
      <p:pic>
        <p:nvPicPr>
          <p:cNvPr id="1026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275">
            <a:off x="1086357" y="2850471"/>
            <a:ext cx="3032006" cy="2019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14" y="1470666"/>
            <a:ext cx="766545" cy="417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42" y="85162"/>
            <a:ext cx="754751" cy="754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7" y="5677584"/>
            <a:ext cx="766545" cy="5615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4" y="4715351"/>
            <a:ext cx="766545" cy="417807"/>
          </a:xfrm>
          <a:prstGeom prst="rect">
            <a:avLst/>
          </a:prstGeom>
        </p:spPr>
      </p:pic>
      <p:pic>
        <p:nvPicPr>
          <p:cNvPr id="1028" name="Picture 4" descr="Ô nhiễm không khí ảnh hưởng thế nào tới việc tập ngoài trời? • Leep.ap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8" y="906450"/>
            <a:ext cx="2713317" cy="1526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ơn 52.000 người Việt chết vì ô nhiễm không khí - VietNamNe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29" y="4924254"/>
            <a:ext cx="2469035" cy="1646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905522" y="462537"/>
            <a:ext cx="8981440" cy="1453474"/>
            <a:chOff x="2905522" y="462537"/>
            <a:chExt cx="8981440" cy="1453474"/>
          </a:xfrm>
        </p:grpSpPr>
        <p:grpSp>
          <p:nvGrpSpPr>
            <p:cNvPr id="13" name="Group 12"/>
            <p:cNvGrpSpPr/>
            <p:nvPr/>
          </p:nvGrpSpPr>
          <p:grpSpPr>
            <a:xfrm>
              <a:off x="4724879" y="462537"/>
              <a:ext cx="4952045" cy="1453474"/>
              <a:chOff x="994238" y="364022"/>
              <a:chExt cx="9871572" cy="1679262"/>
            </a:xfrm>
          </p:grpSpPr>
          <p:sp>
            <p:nvSpPr>
              <p:cNvPr id="14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905522" y="502428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05522" y="2312022"/>
            <a:ext cx="8981440" cy="1507431"/>
            <a:chOff x="4579032" y="3128606"/>
            <a:chExt cx="8981440" cy="1507431"/>
          </a:xfrm>
        </p:grpSpPr>
        <p:grpSp>
          <p:nvGrpSpPr>
            <p:cNvPr id="17" name="Group 16"/>
            <p:cNvGrpSpPr/>
            <p:nvPr/>
          </p:nvGrpSpPr>
          <p:grpSpPr>
            <a:xfrm>
              <a:off x="6625868" y="3182563"/>
              <a:ext cx="4952045" cy="1453474"/>
              <a:chOff x="994238" y="364022"/>
              <a:chExt cx="9871572" cy="1679262"/>
            </a:xfrm>
          </p:grpSpPr>
          <p:sp>
            <p:nvSpPr>
              <p:cNvPr id="18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579032" y="3128606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图片 10">
            <a:extLst>
              <a:ext uri="{FF2B5EF4-FFF2-40B4-BE49-F238E27FC236}">
                <a16:creationId xmlns:a16="http://schemas.microsoft.com/office/drawing/2014/main" id="{74A628B5-5AE2-40A2-8068-7833F0C63AF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6374"/>
          <a:stretch/>
        </p:blipFill>
        <p:spPr>
          <a:xfrm>
            <a:off x="10585692" y="1888473"/>
            <a:ext cx="1645546" cy="2227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63" y="3473640"/>
            <a:ext cx="2656408" cy="3170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3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9914284" y="866189"/>
            <a:ext cx="2668134" cy="935760"/>
          </a:xfrm>
          <a:prstGeom prst="rect">
            <a:avLst/>
          </a:prstGeom>
        </p:spPr>
      </p:pic>
      <p:pic>
        <p:nvPicPr>
          <p:cNvPr id="15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78279" y="470152"/>
            <a:ext cx="7948821" cy="1466619"/>
            <a:chOff x="2025353" y="460638"/>
            <a:chExt cx="7948821" cy="1466619"/>
          </a:xfrm>
        </p:grpSpPr>
        <p:grpSp>
          <p:nvGrpSpPr>
            <p:cNvPr id="17" name="Group 16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2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434003" y="460638"/>
              <a:ext cx="7292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3298885" y="2512706"/>
            <a:ext cx="688032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FF3300"/>
                </a:solidFill>
              </a:rPr>
              <a:t>Không khí ô nhiễm có chứa khói bụi, chất thải, vi khuẩn, quá tỷ lệ cho phép làm ảnh hưởng đến sức khỏe của con người và sinh vật.</a:t>
            </a:r>
          </a:p>
        </p:txBody>
      </p:sp>
      <p:pic>
        <p:nvPicPr>
          <p:cNvPr id="1026" name="Picture 2" descr="Ô nhiễm không khí ảnh hưởng đến sức khỏe con người thế nào? | Vinm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4" y="2672886"/>
            <a:ext cx="2610748" cy="1741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ơn 4 triệu người chết vì ô nhiễm không khí mỗi năm: Mối đe dọa không của  riêng 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71" y="4925553"/>
            <a:ext cx="2809816" cy="17581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Đa số người dân Mỹ ủng hộ hiệp định toàn cầu bảo vệ Trái Đất | Đời sống |  Vietnam+ (VietnamPlus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42" y="5130245"/>
            <a:ext cx="2879591" cy="1727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Rác thải xâm lấn môi trường sống - Báo Người lao độ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86" y="4859927"/>
            <a:ext cx="2868214" cy="1923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6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0" indent="-1143000" algn="ctr">
                <a:buFont typeface="+mj-lt"/>
                <a:buAutoNum type="arabicPeriod" startAt="2"/>
              </a:pP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Nguyên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nhân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gây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endParaRPr lang="en-US" sz="6600" dirty="0">
                <a:solidFill>
                  <a:schemeClr val="accent2">
                    <a:lumMod val="75000"/>
                  </a:schemeClr>
                </a:solidFill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  <a:p>
              <a:pPr algn="ctr"/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44" y="-2388442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1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www.33ppt.com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552</Words>
  <Application>Microsoft Office PowerPoint</Application>
  <PresentationFormat>Widescreen</PresentationFormat>
  <Paragraphs>82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UTM Flamenco</vt:lpstr>
      <vt:lpstr>字魂35号-经典雅黑</vt:lpstr>
      <vt:lpstr>字魂27号-布丁体</vt:lpstr>
      <vt:lpstr>Arial</vt:lpstr>
      <vt:lpstr>UTM Guanine</vt:lpstr>
      <vt:lpstr>UVN Binh Duong</vt:lpstr>
      <vt:lpstr>VNI-Ariston</vt:lpstr>
      <vt:lpstr>字魂59号-创粗黑</vt:lpstr>
      <vt:lpstr>UTM Colossalis</vt:lpstr>
      <vt:lpstr>Times New Roman</vt:lpstr>
      <vt:lpstr>等线</vt:lpstr>
      <vt:lpstr>www.33ppt.com​​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www.33ppt.com</Manager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subject>www.33ppt.com</dc:subject>
  <dc:creator>www.33ppt.com</dc:creator>
  <cp:keywords>www.33ppt.com</cp:keywords>
  <dc:description>www.33ppt.com</dc:description>
  <cp:lastModifiedBy>Admin</cp:lastModifiedBy>
  <cp:revision>88</cp:revision>
  <dcterms:created xsi:type="dcterms:W3CDTF">2017-09-04T01:28:40Z</dcterms:created>
  <dcterms:modified xsi:type="dcterms:W3CDTF">2022-02-07T09:58:23Z</dcterms:modified>
  <cp:category>www.33ppt.com</cp:category>
  <cp:version>X019</cp:version>
</cp:coreProperties>
</file>