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8" r:id="rId3"/>
    <p:sldId id="266" r:id="rId4"/>
    <p:sldId id="256" r:id="rId5"/>
    <p:sldId id="270" r:id="rId6"/>
    <p:sldId id="262" r:id="rId7"/>
    <p:sldId id="269" r:id="rId8"/>
    <p:sldId id="272" r:id="rId9"/>
    <p:sldId id="268" r:id="rId10"/>
    <p:sldId id="260" r:id="rId11"/>
    <p:sldId id="261" r:id="rId12"/>
    <p:sldId id="259" r:id="rId13"/>
    <p:sldId id="263" r:id="rId14"/>
    <p:sldId id="27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3F874E-B9D9-42AF-BB61-CD67F9C4B97F}"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169807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3F874E-B9D9-42AF-BB61-CD67F9C4B97F}"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4317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3F874E-B9D9-42AF-BB61-CD67F9C4B97F}"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1042639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3F874E-B9D9-42AF-BB61-CD67F9C4B97F}"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280989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3F874E-B9D9-42AF-BB61-CD67F9C4B97F}"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1464912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3F874E-B9D9-42AF-BB61-CD67F9C4B97F}"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8294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3F874E-B9D9-42AF-BB61-CD67F9C4B97F}" type="datetimeFigureOut">
              <a:rPr lang="en-US" smtClean="0"/>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758585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3F874E-B9D9-42AF-BB61-CD67F9C4B97F}" type="datetimeFigureOut">
              <a:rPr lang="en-US" smtClean="0"/>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303086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F874E-B9D9-42AF-BB61-CD67F9C4B97F}" type="datetimeFigureOut">
              <a:rPr lang="en-US" smtClean="0"/>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3177456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3F874E-B9D9-42AF-BB61-CD67F9C4B97F}"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1151135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3F874E-B9D9-42AF-BB61-CD67F9C4B97F}"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CD734-E6AA-4F08-AAB4-00750F0AA15D}" type="slidenum">
              <a:rPr lang="en-US" smtClean="0"/>
              <a:t>‹#›</a:t>
            </a:fld>
            <a:endParaRPr lang="en-US"/>
          </a:p>
        </p:txBody>
      </p:sp>
    </p:spTree>
    <p:extLst>
      <p:ext uri="{BB962C8B-B14F-4D97-AF65-F5344CB8AC3E}">
        <p14:creationId xmlns:p14="http://schemas.microsoft.com/office/powerpoint/2010/main" val="346001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874E-B9D9-42AF-BB61-CD67F9C4B97F}" type="datetimeFigureOut">
              <a:rPr lang="en-US" smtClean="0"/>
              <a:t>5/5/2021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CD734-E6AA-4F08-AAB4-00750F0AA15D}" type="slidenum">
              <a:rPr lang="en-US" smtClean="0"/>
              <a:t>‹#›</a:t>
            </a:fld>
            <a:endParaRPr lang="en-US"/>
          </a:p>
        </p:txBody>
      </p:sp>
    </p:spTree>
    <p:extLst>
      <p:ext uri="{BB962C8B-B14F-4D97-AF65-F5344CB8AC3E}">
        <p14:creationId xmlns:p14="http://schemas.microsoft.com/office/powerpoint/2010/main" val="97291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Slide PP\53333064f4c6a43082b10f9f89f7427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0" y="0"/>
            <a:ext cx="917487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71600" y="609600"/>
            <a:ext cx="6172200" cy="369332"/>
          </a:xfrm>
          <a:prstGeom prst="rect">
            <a:avLst/>
          </a:prstGeom>
          <a:noFill/>
        </p:spPr>
        <p:txBody>
          <a:bodyPr wrap="square" rtlCol="0">
            <a:spAutoFit/>
          </a:bodyPr>
          <a:lstStyle/>
          <a:p>
            <a:endParaRPr lang="en-US" dirty="0"/>
          </a:p>
        </p:txBody>
      </p:sp>
      <p:sp>
        <p:nvSpPr>
          <p:cNvPr id="8" name="TextBox 7"/>
          <p:cNvSpPr txBox="1"/>
          <p:nvPr/>
        </p:nvSpPr>
        <p:spPr>
          <a:xfrm>
            <a:off x="1485900" y="1981200"/>
            <a:ext cx="6172200" cy="1569660"/>
          </a:xfrm>
          <a:prstGeom prst="rect">
            <a:avLst/>
          </a:prstGeom>
          <a:noFill/>
        </p:spPr>
        <p:txBody>
          <a:bodyPr wrap="square" rtlCol="0">
            <a:prstTxWarp prst="textArchUp">
              <a:avLst/>
            </a:prstTxWarp>
            <a:spAutoFit/>
          </a:bodyPr>
          <a:lstStyle/>
          <a:p>
            <a:pPr algn="ctr"/>
            <a:r>
              <a:rPr lang="en-US" sz="4800" b="1" dirty="0" smtClean="0">
                <a:solidFill>
                  <a:schemeClr val="tx2">
                    <a:lumMod val="60000"/>
                    <a:lumOff val="40000"/>
                  </a:schemeClr>
                </a:solidFill>
                <a:latin typeface="Arial" pitchFamily="34" charset="0"/>
                <a:cs typeface="Arial" pitchFamily="34" charset="0"/>
              </a:rPr>
              <a:t>Tự nhiên và xã hội</a:t>
            </a:r>
          </a:p>
          <a:p>
            <a:pPr algn="ctr"/>
            <a:r>
              <a:rPr lang="en-US" sz="4800" b="1" dirty="0" smtClean="0">
                <a:solidFill>
                  <a:schemeClr val="tx2">
                    <a:lumMod val="60000"/>
                    <a:lumOff val="40000"/>
                  </a:schemeClr>
                </a:solidFill>
                <a:latin typeface="Arial" pitchFamily="34" charset="0"/>
                <a:cs typeface="Arial" pitchFamily="34" charset="0"/>
              </a:rPr>
              <a:t>Lớp 1</a:t>
            </a:r>
            <a:endParaRPr lang="en-US" sz="4800" b="1" dirty="0">
              <a:solidFill>
                <a:schemeClr val="tx2">
                  <a:lumMod val="60000"/>
                  <a:lumOff val="40000"/>
                </a:schemeClr>
              </a:solidFill>
              <a:latin typeface="Arial" pitchFamily="34" charset="0"/>
              <a:cs typeface="Arial" pitchFamily="34" charset="0"/>
            </a:endParaRPr>
          </a:p>
        </p:txBody>
      </p:sp>
      <p:sp>
        <p:nvSpPr>
          <p:cNvPr id="9" name="TextBox 8"/>
          <p:cNvSpPr txBox="1"/>
          <p:nvPr/>
        </p:nvSpPr>
        <p:spPr>
          <a:xfrm>
            <a:off x="0" y="2973050"/>
            <a:ext cx="9220200" cy="1446550"/>
          </a:xfrm>
          <a:prstGeom prst="rect">
            <a:avLst/>
          </a:prstGeom>
          <a:noFill/>
        </p:spPr>
        <p:txBody>
          <a:bodyPr wrap="square" rtlCol="0">
            <a:spAutoFit/>
          </a:bodyPr>
          <a:lstStyle/>
          <a:p>
            <a:pPr algn="ctr"/>
            <a:r>
              <a:rPr lang="en-US" sz="4400" b="1" dirty="0" smtClean="0">
                <a:solidFill>
                  <a:srgbClr val="FF0000"/>
                </a:solidFill>
                <a:latin typeface="Arial" pitchFamily="34" charset="0"/>
                <a:cs typeface="Arial" pitchFamily="34" charset="0"/>
              </a:rPr>
              <a:t>Bài 2</a:t>
            </a:r>
            <a:r>
              <a:rPr lang="vi-VN" sz="4400" b="1" dirty="0" smtClean="0">
                <a:solidFill>
                  <a:srgbClr val="FF0000"/>
                </a:solidFill>
                <a:latin typeface="Arial" pitchFamily="34" charset="0"/>
                <a:cs typeface="Arial" pitchFamily="34" charset="0"/>
              </a:rPr>
              <a:t>7</a:t>
            </a:r>
            <a:r>
              <a:rPr lang="en-US" sz="4400" b="1" dirty="0" smtClean="0">
                <a:solidFill>
                  <a:srgbClr val="FF0000"/>
                </a:solidFill>
                <a:latin typeface="Arial" pitchFamily="34" charset="0"/>
                <a:cs typeface="Arial" pitchFamily="34" charset="0"/>
              </a:rPr>
              <a:t>: </a:t>
            </a:r>
            <a:r>
              <a:rPr lang="vi-VN" sz="4400" b="1" dirty="0" smtClean="0">
                <a:solidFill>
                  <a:srgbClr val="FF0000"/>
                </a:solidFill>
                <a:latin typeface="Arial" pitchFamily="34" charset="0"/>
                <a:cs typeface="Arial" pitchFamily="34" charset="0"/>
              </a:rPr>
              <a:t>Thời tiết luôn thay đổi </a:t>
            </a:r>
            <a:r>
              <a:rPr lang="en-US" sz="4400" b="1" dirty="0" smtClean="0">
                <a:solidFill>
                  <a:srgbClr val="FF0000"/>
                </a:solidFill>
                <a:latin typeface="Arial" pitchFamily="34" charset="0"/>
                <a:cs typeface="Arial" pitchFamily="34" charset="0"/>
              </a:rPr>
              <a:t>(Tiết 2)</a:t>
            </a:r>
            <a:endParaRPr lang="en-US" sz="4400" b="1" dirty="0">
              <a:solidFill>
                <a:srgbClr val="FF0000"/>
              </a:solidFill>
              <a:latin typeface="Arial" pitchFamily="34" charset="0"/>
              <a:cs typeface="Arial" pitchFamily="34"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9867687"/>
      </p:ext>
    </p:extLst>
  </p:cSld>
  <p:clrMapOvr>
    <a:masterClrMapping/>
  </p:clrMapOvr>
  <p:transition spd="slow" advTm="2514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0600" y="228600"/>
            <a:ext cx="7010400" cy="369332"/>
          </a:xfrm>
          <a:prstGeom prst="rect">
            <a:avLst/>
          </a:prstGeom>
          <a:noFill/>
        </p:spPr>
        <p:txBody>
          <a:bodyPr wrap="square" rtlCol="0">
            <a:spAutoFit/>
          </a:bodyPr>
          <a:lstStyle/>
          <a:p>
            <a:endParaRPr lang="en-US" dirty="0"/>
          </a:p>
        </p:txBody>
      </p:sp>
      <p:pic>
        <p:nvPicPr>
          <p:cNvPr id="8" name="Picture 2" descr="Tại sao 1 + 1 =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68" y="76200"/>
            <a:ext cx="626988" cy="5616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70756" y="-76200"/>
            <a:ext cx="8930444" cy="954107"/>
          </a:xfrm>
          <a:prstGeom prst="rect">
            <a:avLst/>
          </a:prstGeom>
          <a:noFill/>
        </p:spPr>
        <p:txBody>
          <a:bodyPr wrap="square" rtlCol="0">
            <a:spAutoFit/>
          </a:bodyPr>
          <a:lstStyle/>
          <a:p>
            <a:r>
              <a:rPr lang="en-US" sz="2800" i="1" dirty="0" smtClean="0">
                <a:solidFill>
                  <a:schemeClr val="tx2"/>
                </a:solidFill>
                <a:latin typeface="Arial" pitchFamily="34" charset="0"/>
                <a:cs typeface="Arial" pitchFamily="34" charset="0"/>
              </a:rPr>
              <a:t>Thời tiết nào trong các hình dưới đây chúng ta không nên ra ngoài?</a:t>
            </a:r>
            <a:endParaRPr lang="en-US" sz="2800" i="1" dirty="0">
              <a:solidFill>
                <a:schemeClr val="tx2"/>
              </a:solidFill>
              <a:latin typeface="Arial" pitchFamily="34" charset="0"/>
              <a:cs typeface="Arial" pitchFamily="34" charset="0"/>
            </a:endParaRPr>
          </a:p>
        </p:txBody>
      </p:sp>
      <p:pic>
        <p:nvPicPr>
          <p:cNvPr id="10" name="Picture 9" descr="C:\Users\admin\Desktop\Phạm Duyên- TỰ NHIÊN VÀ XÃ HỘI LỚP 1\118.jpg"/>
          <p:cNvPicPr/>
          <p:nvPr/>
        </p:nvPicPr>
        <p:blipFill rotWithShape="1">
          <a:blip r:embed="rId6">
            <a:extLst>
              <a:ext uri="{28A0092B-C50C-407E-A947-70E740481C1C}">
                <a14:useLocalDpi xmlns:a14="http://schemas.microsoft.com/office/drawing/2010/main" val="0"/>
              </a:ext>
            </a:extLst>
          </a:blip>
          <a:srcRect l="33333" t="12391" r="31410" b="65784"/>
          <a:stretch/>
        </p:blipFill>
        <p:spPr bwMode="auto">
          <a:xfrm>
            <a:off x="88974" y="838200"/>
            <a:ext cx="3977444" cy="3124200"/>
          </a:xfrm>
          <a:prstGeom prst="rect">
            <a:avLst/>
          </a:prstGeom>
          <a:noFill/>
          <a:ln>
            <a:noFill/>
          </a:ln>
          <a:extLst>
            <a:ext uri="{53640926-AAD7-44D8-BBD7-CCE9431645EC}">
              <a14:shadowObscured xmlns:a14="http://schemas.microsoft.com/office/drawing/2010/main"/>
            </a:ext>
          </a:extLst>
        </p:spPr>
      </p:pic>
      <p:pic>
        <p:nvPicPr>
          <p:cNvPr id="11" name="Picture 10" descr="C:\Users\admin\Desktop\Phạm Duyên- TỰ NHIÊN VÀ XÃ HỘI LỚP 1\118.jpg"/>
          <p:cNvPicPr/>
          <p:nvPr/>
        </p:nvPicPr>
        <p:blipFill rotWithShape="1">
          <a:blip r:embed="rId6">
            <a:extLst>
              <a:ext uri="{28A0092B-C50C-407E-A947-70E740481C1C}">
                <a14:useLocalDpi xmlns:a14="http://schemas.microsoft.com/office/drawing/2010/main" val="0"/>
              </a:ext>
            </a:extLst>
          </a:blip>
          <a:srcRect l="14423" t="34217" r="48558" b="43162"/>
          <a:stretch/>
        </p:blipFill>
        <p:spPr bwMode="auto">
          <a:xfrm>
            <a:off x="4800600" y="838200"/>
            <a:ext cx="3886200" cy="3124200"/>
          </a:xfrm>
          <a:prstGeom prst="rect">
            <a:avLst/>
          </a:prstGeom>
          <a:noFill/>
          <a:ln>
            <a:noFill/>
          </a:ln>
          <a:extLst>
            <a:ext uri="{53640926-AAD7-44D8-BBD7-CCE9431645EC}">
              <a14:shadowObscured xmlns:a14="http://schemas.microsoft.com/office/drawing/2010/main"/>
            </a:ext>
          </a:extLst>
        </p:spPr>
      </p:pic>
      <p:pic>
        <p:nvPicPr>
          <p:cNvPr id="12" name="Picture 11" descr="C:\Users\admin\Desktop\Phạm Duyên- TỰ NHIÊN VÀ XÃ HỘI LỚP 1\118.jpg"/>
          <p:cNvPicPr/>
          <p:nvPr/>
        </p:nvPicPr>
        <p:blipFill rotWithShape="1">
          <a:blip r:embed="rId6">
            <a:extLst>
              <a:ext uri="{28A0092B-C50C-407E-A947-70E740481C1C}">
                <a14:useLocalDpi xmlns:a14="http://schemas.microsoft.com/office/drawing/2010/main" val="0"/>
              </a:ext>
            </a:extLst>
          </a:blip>
          <a:srcRect l="51763" t="34330" r="9615" b="43276"/>
          <a:stretch/>
        </p:blipFill>
        <p:spPr bwMode="auto">
          <a:xfrm>
            <a:off x="2476500" y="3810000"/>
            <a:ext cx="4152900" cy="3029857"/>
          </a:xfrm>
          <a:prstGeom prst="rect">
            <a:avLst/>
          </a:prstGeom>
          <a:noFill/>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291184880"/>
      </p:ext>
    </p:extLst>
  </p:cSld>
  <p:clrMapOvr>
    <a:masterClrMapping/>
  </p:clrMapOvr>
  <mc:AlternateContent xmlns:mc="http://schemas.openxmlformats.org/markup-compatibility/2006">
    <mc:Choice xmlns:p14="http://schemas.microsoft.com/office/powerpoint/2010/main" Requires="p14">
      <p:transition spd="slow" p14:dur="2000" advTm="24419"/>
    </mc:Choice>
    <mc:Fallback>
      <p:transition spd="slow" advTm="24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30171283"/>
              </p:ext>
            </p:extLst>
          </p:nvPr>
        </p:nvGraphicFramePr>
        <p:xfrm>
          <a:off x="533400" y="254000"/>
          <a:ext cx="8305800" cy="4622800"/>
        </p:xfrm>
        <a:graphic>
          <a:graphicData uri="http://schemas.openxmlformats.org/drawingml/2006/table">
            <a:tbl>
              <a:tblPr firstRow="1" bandRow="1">
                <a:tableStyleId>{93296810-A885-4BE3-A3E7-6D5BEEA58F35}</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1006710">
                <a:tc>
                  <a:txBody>
                    <a:bodyPr/>
                    <a:lstStyle/>
                    <a:p>
                      <a:pPr algn="ctr"/>
                      <a:r>
                        <a:rPr lang="en-US" sz="3600" dirty="0" smtClean="0">
                          <a:latin typeface="Arial" pitchFamily="34" charset="0"/>
                          <a:cs typeface="Arial" pitchFamily="34" charset="0"/>
                        </a:rPr>
                        <a:t>Nên</a:t>
                      </a:r>
                      <a:endParaRPr lang="en-US" sz="3600" dirty="0">
                        <a:latin typeface="Arial" pitchFamily="34" charset="0"/>
                        <a:cs typeface="Arial" pitchFamily="34" charset="0"/>
                      </a:endParaRPr>
                    </a:p>
                  </a:txBody>
                  <a:tcPr anchor="ctr"/>
                </a:tc>
                <a:tc>
                  <a:txBody>
                    <a:bodyPr/>
                    <a:lstStyle/>
                    <a:p>
                      <a:pPr algn="ctr"/>
                      <a:r>
                        <a:rPr lang="en-US" sz="3600" dirty="0" smtClean="0">
                          <a:latin typeface="Arial" pitchFamily="34" charset="0"/>
                          <a:cs typeface="Arial" pitchFamily="34" charset="0"/>
                        </a:rPr>
                        <a:t>Không</a:t>
                      </a:r>
                      <a:r>
                        <a:rPr lang="en-US" sz="3600" baseline="0" dirty="0" smtClean="0">
                          <a:latin typeface="Arial" pitchFamily="34" charset="0"/>
                          <a:cs typeface="Arial" pitchFamily="34" charset="0"/>
                        </a:rPr>
                        <a:t> nên</a:t>
                      </a:r>
                      <a:endParaRPr lang="en-US" sz="3600" dirty="0">
                        <a:latin typeface="Arial" pitchFamily="34" charset="0"/>
                        <a:cs typeface="Arial" pitchFamily="34" charset="0"/>
                      </a:endParaRPr>
                    </a:p>
                  </a:txBody>
                  <a:tcPr anchor="ctr"/>
                </a:tc>
                <a:extLst>
                  <a:ext uri="{0D108BD9-81ED-4DB2-BD59-A6C34878D82A}">
                    <a16:rowId xmlns:a16="http://schemas.microsoft.com/office/drawing/2014/main" val="10000"/>
                  </a:ext>
                </a:extLst>
              </a:tr>
              <a:tr h="361609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6" name="Picture 5" descr="C:\Users\admin\Desktop\Phạm Duyên- TỰ NHIÊN VÀ XÃ HỘI LỚP 1\118.jpg"/>
          <p:cNvPicPr/>
          <p:nvPr/>
        </p:nvPicPr>
        <p:blipFill rotWithShape="1">
          <a:blip r:embed="rId5">
            <a:extLst>
              <a:ext uri="{28A0092B-C50C-407E-A947-70E740481C1C}">
                <a14:useLocalDpi xmlns:a14="http://schemas.microsoft.com/office/drawing/2010/main" val="0"/>
              </a:ext>
            </a:extLst>
          </a:blip>
          <a:srcRect l="33333" t="12391" r="31410" b="65784"/>
          <a:stretch/>
        </p:blipFill>
        <p:spPr bwMode="auto">
          <a:xfrm>
            <a:off x="116114" y="4960037"/>
            <a:ext cx="2931886" cy="1901592"/>
          </a:xfrm>
          <a:prstGeom prst="rect">
            <a:avLst/>
          </a:prstGeom>
          <a:noFill/>
          <a:ln>
            <a:noFill/>
          </a:ln>
          <a:extLst>
            <a:ext uri="{53640926-AAD7-44D8-BBD7-CCE9431645EC}">
              <a14:shadowObscured xmlns:a14="http://schemas.microsoft.com/office/drawing/2010/main"/>
            </a:ext>
          </a:extLst>
        </p:spPr>
      </p:pic>
      <p:pic>
        <p:nvPicPr>
          <p:cNvPr id="7" name="Picture 6" descr="C:\Users\admin\Desktop\Phạm Duyên- TỰ NHIÊN VÀ XÃ HỘI LỚP 1\118.jpg"/>
          <p:cNvPicPr/>
          <p:nvPr/>
        </p:nvPicPr>
        <p:blipFill rotWithShape="1">
          <a:blip r:embed="rId5">
            <a:extLst>
              <a:ext uri="{28A0092B-C50C-407E-A947-70E740481C1C}">
                <a14:useLocalDpi xmlns:a14="http://schemas.microsoft.com/office/drawing/2010/main" val="0"/>
              </a:ext>
            </a:extLst>
          </a:blip>
          <a:srcRect l="14423" t="34217" r="48558" b="43162"/>
          <a:stretch/>
        </p:blipFill>
        <p:spPr bwMode="auto">
          <a:xfrm>
            <a:off x="3124199" y="4952999"/>
            <a:ext cx="2971800" cy="1849909"/>
          </a:xfrm>
          <a:prstGeom prst="rect">
            <a:avLst/>
          </a:prstGeom>
          <a:noFill/>
          <a:ln>
            <a:noFill/>
          </a:ln>
          <a:extLst>
            <a:ext uri="{53640926-AAD7-44D8-BBD7-CCE9431645EC}">
              <a14:shadowObscured xmlns:a14="http://schemas.microsoft.com/office/drawing/2010/main"/>
            </a:ext>
          </a:extLst>
        </p:spPr>
      </p:pic>
      <p:pic>
        <p:nvPicPr>
          <p:cNvPr id="8" name="Picture 7" descr="C:\Users\admin\Desktop\Phạm Duyên- TỰ NHIÊN VÀ XÃ HỘI LỚP 1\118.jpg"/>
          <p:cNvPicPr/>
          <p:nvPr/>
        </p:nvPicPr>
        <p:blipFill rotWithShape="1">
          <a:blip r:embed="rId5">
            <a:extLst>
              <a:ext uri="{28A0092B-C50C-407E-A947-70E740481C1C}">
                <a14:useLocalDpi xmlns:a14="http://schemas.microsoft.com/office/drawing/2010/main" val="0"/>
              </a:ext>
            </a:extLst>
          </a:blip>
          <a:srcRect l="51763" t="34330" r="9615" b="43276"/>
          <a:stretch/>
        </p:blipFill>
        <p:spPr bwMode="auto">
          <a:xfrm>
            <a:off x="6095999" y="4953000"/>
            <a:ext cx="3038955" cy="1849909"/>
          </a:xfrm>
          <a:prstGeom prst="rect">
            <a:avLst/>
          </a:prstGeom>
          <a:noFill/>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495765275"/>
      </p:ext>
    </p:extLst>
  </p:cSld>
  <p:clrMapOvr>
    <a:masterClrMapping/>
  </p:clrMapOvr>
  <mc:AlternateContent xmlns:mc="http://schemas.openxmlformats.org/markup-compatibility/2006">
    <mc:Choice xmlns:p14="http://schemas.microsoft.com/office/powerpoint/2010/main" Requires="p14">
      <p:transition spd="slow" p14:dur="2000" advTm="13429"/>
    </mc:Choice>
    <mc:Fallback>
      <p:transition spd="slow" advTm="1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3.33333E-6 7.51445E-7 L 0.10208 -0.50567 " pathEditMode="relative" rAng="0" ptsTypes="AA">
                                      <p:cBhvr>
                                        <p:cTn id="10" dur="2000" fill="hold"/>
                                        <p:tgtEl>
                                          <p:spTgt spid="6"/>
                                        </p:tgtEl>
                                        <p:attrNameLst>
                                          <p:attrName>ppt_x</p:attrName>
                                          <p:attrName>ppt_y</p:attrName>
                                        </p:attrNameLst>
                                      </p:cBhvr>
                                      <p:rCtr x="5104" y="-25295"/>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3.33333E-6 -3.75723E-6 L 0.22916 -0.523 " pathEditMode="relative" rAng="0" ptsTypes="AA">
                                      <p:cBhvr>
                                        <p:cTn id="14" dur="2000" fill="hold"/>
                                        <p:tgtEl>
                                          <p:spTgt spid="7"/>
                                        </p:tgtEl>
                                        <p:attrNameLst>
                                          <p:attrName>ppt_x</p:attrName>
                                          <p:attrName>ppt_y</p:attrName>
                                        </p:attrNameLst>
                                      </p:cBhvr>
                                      <p:rCtr x="11458" y="-26150"/>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2.5E-6 -3.75723E-6 L -0.10781 -0.25664 " pathEditMode="relative" rAng="0" ptsTypes="AA">
                                      <p:cBhvr>
                                        <p:cTn id="18" dur="2000" fill="hold"/>
                                        <p:tgtEl>
                                          <p:spTgt spid="8"/>
                                        </p:tgtEl>
                                        <p:attrNameLst>
                                          <p:attrName>ppt_x</p:attrName>
                                          <p:attrName>ppt_y</p:attrName>
                                        </p:attrNameLst>
                                      </p:cBhvr>
                                      <p:rCtr x="-5399" y="-1283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Slide PP\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1286" y="3200400"/>
            <a:ext cx="8001000" cy="3046988"/>
          </a:xfrm>
          <a:prstGeom prst="rect">
            <a:avLst/>
          </a:prstGeom>
        </p:spPr>
        <p:txBody>
          <a:bodyPr wrap="square">
            <a:spAutoFit/>
          </a:bodyPr>
          <a:lstStyle/>
          <a:p>
            <a:pPr algn="just"/>
            <a:r>
              <a:rPr lang="en-US" sz="3200" i="1" dirty="0">
                <a:solidFill>
                  <a:schemeClr val="tx2"/>
                </a:solidFill>
                <a:latin typeface="Arial" pitchFamily="34" charset="0"/>
                <a:cs typeface="Arial" pitchFamily="34" charset="0"/>
              </a:rPr>
              <a:t>Gió ở mức độ nhẹ và vừa phải, chúng ta  ra ngoài vui chơi (thả diều). Tuy nhiên, khi gió mạnh hoặc rất mạnh (giông, lốc, bão) lại gây ra nhiều thiệt hại về vật chất và  nguy hiểm đến tính mạng con người thì không nên </a:t>
            </a:r>
            <a:r>
              <a:rPr lang="en-US" sz="3200" i="1" dirty="0" err="1">
                <a:solidFill>
                  <a:schemeClr val="tx2"/>
                </a:solidFill>
                <a:latin typeface="Arial" pitchFamily="34" charset="0"/>
                <a:cs typeface="Arial" pitchFamily="34" charset="0"/>
              </a:rPr>
              <a:t>ra</a:t>
            </a:r>
            <a:r>
              <a:rPr lang="en-US" sz="3200" i="1" dirty="0">
                <a:solidFill>
                  <a:schemeClr val="tx2"/>
                </a:solidFill>
                <a:latin typeface="Arial" pitchFamily="34" charset="0"/>
                <a:cs typeface="Arial" pitchFamily="34" charset="0"/>
              </a:rPr>
              <a:t> </a:t>
            </a:r>
            <a:r>
              <a:rPr lang="en-US" sz="3200" i="1" dirty="0" err="1" smtClean="0">
                <a:solidFill>
                  <a:schemeClr val="tx2"/>
                </a:solidFill>
                <a:latin typeface="Arial" pitchFamily="34" charset="0"/>
                <a:cs typeface="Arial" pitchFamily="34" charset="0"/>
              </a:rPr>
              <a:t>ngoài</a:t>
            </a:r>
            <a:r>
              <a:rPr lang="en-US" sz="3200" i="1" dirty="0" smtClean="0">
                <a:solidFill>
                  <a:schemeClr val="tx2"/>
                </a:solidFill>
                <a:latin typeface="Arial" pitchFamily="34" charset="0"/>
                <a:cs typeface="Arial" pitchFamily="34" charset="0"/>
              </a:rPr>
              <a:t>.</a:t>
            </a:r>
            <a:endParaRPr lang="en-US" sz="3200" i="1" dirty="0">
              <a:solidFill>
                <a:schemeClr val="tx2"/>
              </a:solidFill>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25590945"/>
      </p:ext>
    </p:extLst>
  </p:cSld>
  <p:clrMapOvr>
    <a:masterClrMapping/>
  </p:clrMapOvr>
  <mc:AlternateContent xmlns:mc="http://schemas.openxmlformats.org/markup-compatibility/2006">
    <mc:Choice xmlns:p14="http://schemas.microsoft.com/office/powerpoint/2010/main" Requires="p14">
      <p:transition spd="slow" p14:dur="800" advTm="19262">
        <p:circle/>
      </p:transition>
    </mc:Choice>
    <mc:Fallback>
      <p:transition spd="slow" advTm="1926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Phạm Duyên- TỰ NHIÊN VÀ XÃ HỘI LỚP 1\118.jpg"/>
          <p:cNvPicPr/>
          <p:nvPr/>
        </p:nvPicPr>
        <p:blipFill rotWithShape="1">
          <a:blip r:embed="rId4">
            <a:extLst>
              <a:ext uri="{28A0092B-C50C-407E-A947-70E740481C1C}">
                <a14:useLocalDpi xmlns:a14="http://schemas.microsoft.com/office/drawing/2010/main" val="0"/>
              </a:ext>
            </a:extLst>
          </a:blip>
          <a:srcRect l="27404" t="64568" r="22276" b="9401"/>
          <a:stretch/>
        </p:blipFill>
        <p:spPr bwMode="auto">
          <a:xfrm>
            <a:off x="1219200" y="1905000"/>
            <a:ext cx="6981825" cy="4953000"/>
          </a:xfrm>
          <a:prstGeom prst="rect">
            <a:avLst/>
          </a:prstGeom>
          <a:noFill/>
          <a:ln>
            <a:noFill/>
          </a:ln>
          <a:extLst>
            <a:ext uri="{53640926-AAD7-44D8-BBD7-CCE9431645EC}">
              <a14:shadowObscured xmlns:a14="http://schemas.microsoft.com/office/drawing/2010/main"/>
            </a:ext>
          </a:extLst>
        </p:spPr>
      </p:pic>
      <p:pic>
        <p:nvPicPr>
          <p:cNvPr id="2050" name="Picture 2" descr="Cute Cartoon Boy And Girl Royalty Free Cliparts, Vectors, And Stock  Illustration. Image 4172199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32" y="0"/>
            <a:ext cx="1362736" cy="1032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152400"/>
            <a:ext cx="6934200" cy="584775"/>
          </a:xfrm>
          <a:prstGeom prst="rect">
            <a:avLst/>
          </a:prstGeom>
          <a:noFill/>
        </p:spPr>
        <p:txBody>
          <a:bodyPr wrap="square" rtlCol="0">
            <a:spAutoFit/>
          </a:bodyPr>
          <a:lstStyle/>
          <a:p>
            <a:r>
              <a:rPr lang="en-US" sz="3200" b="1" i="1" dirty="0" smtClean="0">
                <a:solidFill>
                  <a:schemeClr val="tx2"/>
                </a:solidFill>
                <a:latin typeface="Arial" pitchFamily="34" charset="0"/>
                <a:cs typeface="Arial" pitchFamily="34" charset="0"/>
              </a:rPr>
              <a:t>Đóng vai xử lí tình huống</a:t>
            </a:r>
            <a:endParaRPr lang="en-US" sz="3200" b="1" i="1" dirty="0">
              <a:solidFill>
                <a:schemeClr val="tx2"/>
              </a:solidFill>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59248990"/>
      </p:ext>
    </p:extLst>
  </p:cSld>
  <p:clrMapOvr>
    <a:masterClrMapping/>
  </p:clrMapOvr>
  <p:transition spd="slow" advTm="2917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admin\Desktop\Slide PP\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19063"/>
            <a:ext cx="9525000" cy="7096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7700" y="1597742"/>
            <a:ext cx="7848600" cy="1569660"/>
          </a:xfrm>
          <a:prstGeom prst="rect">
            <a:avLst/>
          </a:prstGeom>
          <a:noFill/>
        </p:spPr>
        <p:txBody>
          <a:bodyPr wrap="square" rtlCol="0">
            <a:spAutoFit/>
          </a:bodyPr>
          <a:lstStyle/>
          <a:p>
            <a:pPr algn="ctr"/>
            <a:r>
              <a:rPr lang="en-US" sz="4800" b="1" i="1" dirty="0" err="1" smtClean="0">
                <a:solidFill>
                  <a:srgbClr val="FF0000"/>
                </a:solidFill>
              </a:rPr>
              <a:t>Hẹn</a:t>
            </a:r>
            <a:r>
              <a:rPr lang="en-US" sz="4800" b="1" i="1" dirty="0" smtClean="0">
                <a:solidFill>
                  <a:srgbClr val="FF0000"/>
                </a:solidFill>
              </a:rPr>
              <a:t> </a:t>
            </a:r>
            <a:r>
              <a:rPr lang="en-US" sz="4800" b="1" i="1" dirty="0" err="1" smtClean="0">
                <a:solidFill>
                  <a:srgbClr val="FF0000"/>
                </a:solidFill>
              </a:rPr>
              <a:t>gặp</a:t>
            </a:r>
            <a:r>
              <a:rPr lang="en-US" sz="4800" b="1" i="1" dirty="0" smtClean="0">
                <a:solidFill>
                  <a:srgbClr val="FF0000"/>
                </a:solidFill>
              </a:rPr>
              <a:t> </a:t>
            </a:r>
            <a:r>
              <a:rPr lang="en-US" sz="4800" b="1" i="1" dirty="0" err="1" smtClean="0">
                <a:solidFill>
                  <a:srgbClr val="FF0000"/>
                </a:solidFill>
              </a:rPr>
              <a:t>lại</a:t>
            </a:r>
            <a:r>
              <a:rPr lang="en-US" sz="4800" b="1" i="1" dirty="0" smtClean="0">
                <a:solidFill>
                  <a:srgbClr val="FF0000"/>
                </a:solidFill>
              </a:rPr>
              <a:t> </a:t>
            </a:r>
            <a:r>
              <a:rPr lang="en-US" sz="4800" b="1" i="1" dirty="0" err="1" smtClean="0">
                <a:solidFill>
                  <a:srgbClr val="FF0000"/>
                </a:solidFill>
              </a:rPr>
              <a:t>các</a:t>
            </a:r>
            <a:r>
              <a:rPr lang="en-US" sz="4800" b="1" i="1" dirty="0" smtClean="0">
                <a:solidFill>
                  <a:srgbClr val="FF0000"/>
                </a:solidFill>
              </a:rPr>
              <a:t> con </a:t>
            </a:r>
          </a:p>
          <a:p>
            <a:pPr algn="ctr"/>
            <a:r>
              <a:rPr lang="en-US" sz="4800" b="1" i="1" dirty="0" err="1" smtClean="0">
                <a:solidFill>
                  <a:srgbClr val="FF0000"/>
                </a:solidFill>
              </a:rPr>
              <a:t>trong</a:t>
            </a:r>
            <a:r>
              <a:rPr lang="en-US" sz="4800" b="1" i="1" dirty="0" smtClean="0">
                <a:solidFill>
                  <a:srgbClr val="FF0000"/>
                </a:solidFill>
              </a:rPr>
              <a:t> </a:t>
            </a:r>
            <a:r>
              <a:rPr lang="en-US" sz="4800" b="1" i="1" dirty="0" err="1" smtClean="0">
                <a:solidFill>
                  <a:srgbClr val="FF0000"/>
                </a:solidFill>
              </a:rPr>
              <a:t>những</a:t>
            </a:r>
            <a:r>
              <a:rPr lang="en-US" sz="4800" b="1" i="1" dirty="0" smtClean="0">
                <a:solidFill>
                  <a:srgbClr val="FF0000"/>
                </a:solidFill>
              </a:rPr>
              <a:t> </a:t>
            </a:r>
            <a:r>
              <a:rPr lang="en-US" sz="4800" b="1" i="1" dirty="0" err="1" smtClean="0">
                <a:solidFill>
                  <a:srgbClr val="FF0000"/>
                </a:solidFill>
              </a:rPr>
              <a:t>tiết</a:t>
            </a:r>
            <a:r>
              <a:rPr lang="en-US" sz="4800" b="1" i="1" dirty="0" smtClean="0">
                <a:solidFill>
                  <a:srgbClr val="FF0000"/>
                </a:solidFill>
              </a:rPr>
              <a:t> </a:t>
            </a:r>
            <a:r>
              <a:rPr lang="en-US" sz="4800" b="1" i="1" dirty="0" err="1" smtClean="0">
                <a:solidFill>
                  <a:srgbClr val="FF0000"/>
                </a:solidFill>
              </a:rPr>
              <a:t>học</a:t>
            </a:r>
            <a:r>
              <a:rPr lang="en-US" sz="4800" b="1" i="1" dirty="0" smtClean="0">
                <a:solidFill>
                  <a:srgbClr val="FF0000"/>
                </a:solidFill>
              </a:rPr>
              <a:t> </a:t>
            </a:r>
            <a:r>
              <a:rPr lang="en-US" sz="4800" b="1" i="1" dirty="0" err="1" smtClean="0">
                <a:solidFill>
                  <a:srgbClr val="FF0000"/>
                </a:solidFill>
              </a:rPr>
              <a:t>sau</a:t>
            </a:r>
            <a:r>
              <a:rPr lang="en-US" sz="4800" b="1" i="1" dirty="0" smtClean="0">
                <a:solidFill>
                  <a:srgbClr val="FF0000"/>
                </a:solidFill>
              </a:rPr>
              <a:t>!</a:t>
            </a:r>
            <a:endParaRPr lang="en-US" sz="4800" b="1" i="1" dirty="0">
              <a:solidFill>
                <a:srgbClr val="FF00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05764108"/>
      </p:ext>
    </p:extLst>
  </p:cSld>
  <p:clrMapOvr>
    <a:masterClrMapping/>
  </p:clrMapOvr>
  <mc:AlternateContent xmlns:mc="http://schemas.openxmlformats.org/markup-compatibility/2006">
    <mc:Choice xmlns:p14="http://schemas.microsoft.com/office/powerpoint/2010/main" Requires="p14">
      <p:transition spd="slow" p14:dur="2000" advTm="29714"/>
    </mc:Choice>
    <mc:Fallback>
      <p:transition spd="slow" advTm="2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Desktop\Slide PP\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119063"/>
            <a:ext cx="9525000" cy="7096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2133600"/>
            <a:ext cx="5943600" cy="769441"/>
          </a:xfrm>
          <a:prstGeom prst="rect">
            <a:avLst/>
          </a:prstGeom>
          <a:noFill/>
        </p:spPr>
        <p:txBody>
          <a:bodyPr wrap="square" rtlCol="0">
            <a:prstTxWarp prst="textArchUp">
              <a:avLst/>
            </a:prstTxWarp>
            <a:spAutoFit/>
          </a:bodyPr>
          <a:lstStyle/>
          <a:p>
            <a:r>
              <a:rPr lang="en-US" sz="8800" b="1" dirty="0" smtClean="0">
                <a:solidFill>
                  <a:srgbClr val="FF0000"/>
                </a:solidFill>
                <a:latin typeface="Arial" pitchFamily="34" charset="0"/>
                <a:cs typeface="Arial" pitchFamily="34" charset="0"/>
              </a:rPr>
              <a:t>Hoạt động khám phá</a:t>
            </a:r>
            <a:endParaRPr lang="en-US" sz="8800" b="1" dirty="0">
              <a:solidFill>
                <a:srgbClr val="FF0000"/>
              </a:solidFill>
              <a:latin typeface="Arial" pitchFamily="34" charset="0"/>
              <a:cs typeface="Arial"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000596803"/>
      </p:ext>
    </p:extLst>
  </p:cSld>
  <p:clrMapOvr>
    <a:masterClrMapping/>
  </p:clrMapOvr>
  <p:transition spd="slow" advTm="638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79039"/>
            <a:ext cx="2105025" cy="637291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712" y="3581400"/>
            <a:ext cx="5559075" cy="3124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7712" y="381000"/>
            <a:ext cx="5559075" cy="298698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2584071"/>
      </p:ext>
    </p:extLst>
  </p:cSld>
  <p:clrMapOvr>
    <a:masterClrMapping/>
  </p:clrMapOvr>
  <mc:AlternateContent xmlns:mc="http://schemas.openxmlformats.org/markup-compatibility/2006">
    <mc:Choice xmlns:p14="http://schemas.microsoft.com/office/powerpoint/2010/main" Requires="p14">
      <p:transition spd="slow" p14:dur="2000" advTm="25340"/>
    </mc:Choice>
    <mc:Fallback>
      <p:transition spd="slow" advTm="2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Phạm Duyên- TỰ NHIÊN VÀ XÃ HỘI LỚP 1\117.jpg"/>
          <p:cNvPicPr/>
          <p:nvPr/>
        </p:nvPicPr>
        <p:blipFill rotWithShape="1">
          <a:blip r:embed="rId5">
            <a:extLst>
              <a:ext uri="{28A0092B-C50C-407E-A947-70E740481C1C}">
                <a14:useLocalDpi xmlns:a14="http://schemas.microsoft.com/office/drawing/2010/main" val="0"/>
              </a:ext>
            </a:extLst>
          </a:blip>
          <a:srcRect l="15866" t="12163" r="13301" b="57031"/>
          <a:stretch/>
        </p:blipFill>
        <p:spPr bwMode="auto">
          <a:xfrm>
            <a:off x="533400" y="-17206"/>
            <a:ext cx="8124825" cy="3652838"/>
          </a:xfrm>
          <a:prstGeom prst="rect">
            <a:avLst/>
          </a:prstGeom>
          <a:noFill/>
          <a:ln>
            <a:noFill/>
          </a:ln>
          <a:extLst>
            <a:ext uri="{53640926-AAD7-44D8-BBD7-CCE9431645EC}">
              <a14:shadowObscured xmlns:a14="http://schemas.microsoft.com/office/drawing/2010/main"/>
            </a:ext>
          </a:extLst>
        </p:spPr>
      </p:pic>
      <p:pic>
        <p:nvPicPr>
          <p:cNvPr id="5" name="Picture 4" descr="C:\Users\admin\Desktop\Phạm Duyên- TỰ NHIÊN VÀ XÃ HỘI LỚP 1\117.jpg"/>
          <p:cNvPicPr/>
          <p:nvPr/>
        </p:nvPicPr>
        <p:blipFill rotWithShape="1">
          <a:blip r:embed="rId5">
            <a:extLst>
              <a:ext uri="{28A0092B-C50C-407E-A947-70E740481C1C}">
                <a14:useLocalDpi xmlns:a14="http://schemas.microsoft.com/office/drawing/2010/main" val="0"/>
              </a:ext>
            </a:extLst>
          </a:blip>
          <a:srcRect l="15705" t="44220" r="13462" b="24178"/>
          <a:stretch/>
        </p:blipFill>
        <p:spPr bwMode="auto">
          <a:xfrm>
            <a:off x="560438" y="3635632"/>
            <a:ext cx="8124825" cy="3205162"/>
          </a:xfrm>
          <a:prstGeom prst="rect">
            <a:avLst/>
          </a:prstGeom>
          <a:noFill/>
          <a:ln>
            <a:noFill/>
          </a:ln>
          <a:extLst>
            <a:ext uri="{53640926-AAD7-44D8-BBD7-CCE9431645EC}">
              <a14:shadowObscured xmlns:a14="http://schemas.microsoft.com/office/drawing/2010/main"/>
            </a:ext>
          </a:extLst>
        </p:spPr>
      </p:pic>
      <p:sp>
        <p:nvSpPr>
          <p:cNvPr id="2" name="Oval 1"/>
          <p:cNvSpPr/>
          <p:nvPr/>
        </p:nvSpPr>
        <p:spPr>
          <a:xfrm>
            <a:off x="3352800" y="2286000"/>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79851" y="5595938"/>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72112" y="1646366"/>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99163" y="4956304"/>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62395" y="2677370"/>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82994" y="5791200"/>
            <a:ext cx="1693606" cy="833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93102" y="5642104"/>
            <a:ext cx="965097" cy="834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05395" y="4637676"/>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00612" y="128780"/>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472111" y="3674960"/>
            <a:ext cx="1270051" cy="792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926576599"/>
      </p:ext>
    </p:extLst>
  </p:cSld>
  <p:clrMapOvr>
    <a:masterClrMapping/>
  </p:clrMapOvr>
  <mc:AlternateContent xmlns:mc="http://schemas.openxmlformats.org/markup-compatibility/2006">
    <mc:Choice xmlns:p14="http://schemas.microsoft.com/office/powerpoint/2010/main" Requires="p14">
      <p:transition spd="slow" p14:dur="2000" advTm="42744"/>
    </mc:Choice>
    <mc:Fallback>
      <p:transition spd="slow" advTm="42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par>
                                <p:cTn id="41" presetID="32" presetClass="emph" presetSubtype="0" fill="hold" grpId="0" nodeType="withEffect">
                                  <p:stCondLst>
                                    <p:cond delay="0"/>
                                  </p:stCondLst>
                                  <p:childTnLst>
                                    <p:animRot by="120000">
                                      <p:cBhvr>
                                        <p:cTn id="42" dur="100" fill="hold">
                                          <p:stCondLst>
                                            <p:cond delay="0"/>
                                          </p:stCondLst>
                                        </p:cTn>
                                        <p:tgtEl>
                                          <p:spTgt spid="6"/>
                                        </p:tgtEl>
                                        <p:attrNameLst>
                                          <p:attrName>r</p:attrName>
                                        </p:attrNameLst>
                                      </p:cBhvr>
                                    </p:animRot>
                                    <p:animRot by="-240000">
                                      <p:cBhvr>
                                        <p:cTn id="43" dur="200" fill="hold">
                                          <p:stCondLst>
                                            <p:cond delay="200"/>
                                          </p:stCondLst>
                                        </p:cTn>
                                        <p:tgtEl>
                                          <p:spTgt spid="6"/>
                                        </p:tgtEl>
                                        <p:attrNameLst>
                                          <p:attrName>r</p:attrName>
                                        </p:attrNameLst>
                                      </p:cBhvr>
                                    </p:animRot>
                                    <p:animRot by="240000">
                                      <p:cBhvr>
                                        <p:cTn id="44" dur="200" fill="hold">
                                          <p:stCondLst>
                                            <p:cond delay="400"/>
                                          </p:stCondLst>
                                        </p:cTn>
                                        <p:tgtEl>
                                          <p:spTgt spid="6"/>
                                        </p:tgtEl>
                                        <p:attrNameLst>
                                          <p:attrName>r</p:attrName>
                                        </p:attrNameLst>
                                      </p:cBhvr>
                                    </p:animRot>
                                    <p:animRot by="-240000">
                                      <p:cBhvr>
                                        <p:cTn id="45" dur="200" fill="hold">
                                          <p:stCondLst>
                                            <p:cond delay="600"/>
                                          </p:stCondLst>
                                        </p:cTn>
                                        <p:tgtEl>
                                          <p:spTgt spid="6"/>
                                        </p:tgtEl>
                                        <p:attrNameLst>
                                          <p:attrName>r</p:attrName>
                                        </p:attrNameLst>
                                      </p:cBhvr>
                                    </p:animRot>
                                    <p:animRot by="120000">
                                      <p:cBhvr>
                                        <p:cTn id="46" dur="200" fill="hold">
                                          <p:stCondLst>
                                            <p:cond delay="800"/>
                                          </p:stCondLst>
                                        </p:cTn>
                                        <p:tgtEl>
                                          <p:spTgt spid="6"/>
                                        </p:tgtEl>
                                        <p:attrNameLst>
                                          <p:attrName>r</p:attrName>
                                        </p:attrNameLst>
                                      </p:cBhvr>
                                    </p:animRot>
                                  </p:childTnLst>
                                </p:cTn>
                              </p:par>
                              <p:par>
                                <p:cTn id="47" presetID="32" presetClass="emph" presetSubtype="0" fill="hold" grpId="0" nodeType="withEffect">
                                  <p:stCondLst>
                                    <p:cond delay="0"/>
                                  </p:stCondLst>
                                  <p:childTnLst>
                                    <p:animRot by="120000">
                                      <p:cBhvr>
                                        <p:cTn id="48" dur="100" fill="hold">
                                          <p:stCondLst>
                                            <p:cond delay="0"/>
                                          </p:stCondLst>
                                        </p:cTn>
                                        <p:tgtEl>
                                          <p:spTgt spid="8"/>
                                        </p:tgtEl>
                                        <p:attrNameLst>
                                          <p:attrName>r</p:attrName>
                                        </p:attrNameLst>
                                      </p:cBhvr>
                                    </p:animRot>
                                    <p:animRot by="-240000">
                                      <p:cBhvr>
                                        <p:cTn id="49" dur="200" fill="hold">
                                          <p:stCondLst>
                                            <p:cond delay="200"/>
                                          </p:stCondLst>
                                        </p:cTn>
                                        <p:tgtEl>
                                          <p:spTgt spid="8"/>
                                        </p:tgtEl>
                                        <p:attrNameLst>
                                          <p:attrName>r</p:attrName>
                                        </p:attrNameLst>
                                      </p:cBhvr>
                                    </p:animRot>
                                    <p:animRot by="240000">
                                      <p:cBhvr>
                                        <p:cTn id="50" dur="200" fill="hold">
                                          <p:stCondLst>
                                            <p:cond delay="400"/>
                                          </p:stCondLst>
                                        </p:cTn>
                                        <p:tgtEl>
                                          <p:spTgt spid="8"/>
                                        </p:tgtEl>
                                        <p:attrNameLst>
                                          <p:attrName>r</p:attrName>
                                        </p:attrNameLst>
                                      </p:cBhvr>
                                    </p:animRot>
                                    <p:animRot by="-240000">
                                      <p:cBhvr>
                                        <p:cTn id="51" dur="200" fill="hold">
                                          <p:stCondLst>
                                            <p:cond delay="600"/>
                                          </p:stCondLst>
                                        </p:cTn>
                                        <p:tgtEl>
                                          <p:spTgt spid="8"/>
                                        </p:tgtEl>
                                        <p:attrNameLst>
                                          <p:attrName>r</p:attrName>
                                        </p:attrNameLst>
                                      </p:cBhvr>
                                    </p:animRot>
                                    <p:animRot by="120000">
                                      <p:cBhvr>
                                        <p:cTn id="52" dur="200" fill="hold">
                                          <p:stCondLst>
                                            <p:cond delay="800"/>
                                          </p:stCondLst>
                                        </p:cTn>
                                        <p:tgtEl>
                                          <p:spTgt spid="8"/>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2" presetClass="emph" presetSubtype="0" fill="hold" grpId="0" nodeType="clickEffect">
                                  <p:stCondLst>
                                    <p:cond delay="0"/>
                                  </p:stCondLst>
                                  <p:childTnLst>
                                    <p:animRot by="120000">
                                      <p:cBhvr>
                                        <p:cTn id="62" dur="100" fill="hold">
                                          <p:stCondLst>
                                            <p:cond delay="0"/>
                                          </p:stCondLst>
                                        </p:cTn>
                                        <p:tgtEl>
                                          <p:spTgt spid="9"/>
                                        </p:tgtEl>
                                        <p:attrNameLst>
                                          <p:attrName>r</p:attrName>
                                        </p:attrNameLst>
                                      </p:cBhvr>
                                    </p:animRot>
                                    <p:animRot by="-240000">
                                      <p:cBhvr>
                                        <p:cTn id="63" dur="200" fill="hold">
                                          <p:stCondLst>
                                            <p:cond delay="200"/>
                                          </p:stCondLst>
                                        </p:cTn>
                                        <p:tgtEl>
                                          <p:spTgt spid="9"/>
                                        </p:tgtEl>
                                        <p:attrNameLst>
                                          <p:attrName>r</p:attrName>
                                        </p:attrNameLst>
                                      </p:cBhvr>
                                    </p:animRot>
                                    <p:animRot by="240000">
                                      <p:cBhvr>
                                        <p:cTn id="64" dur="200" fill="hold">
                                          <p:stCondLst>
                                            <p:cond delay="400"/>
                                          </p:stCondLst>
                                        </p:cTn>
                                        <p:tgtEl>
                                          <p:spTgt spid="9"/>
                                        </p:tgtEl>
                                        <p:attrNameLst>
                                          <p:attrName>r</p:attrName>
                                        </p:attrNameLst>
                                      </p:cBhvr>
                                    </p:animRot>
                                    <p:animRot by="-240000">
                                      <p:cBhvr>
                                        <p:cTn id="65" dur="200" fill="hold">
                                          <p:stCondLst>
                                            <p:cond delay="600"/>
                                          </p:stCondLst>
                                        </p:cTn>
                                        <p:tgtEl>
                                          <p:spTgt spid="9"/>
                                        </p:tgtEl>
                                        <p:attrNameLst>
                                          <p:attrName>r</p:attrName>
                                        </p:attrNameLst>
                                      </p:cBhvr>
                                    </p:animRot>
                                    <p:animRot by="120000">
                                      <p:cBhvr>
                                        <p:cTn id="66" dur="200" fill="hold">
                                          <p:stCondLst>
                                            <p:cond delay="800"/>
                                          </p:stCondLst>
                                        </p:cTn>
                                        <p:tgtEl>
                                          <p:spTgt spid="9"/>
                                        </p:tgtEl>
                                        <p:attrNameLst>
                                          <p:attrName>r</p:attrName>
                                        </p:attrNameLst>
                                      </p:cBhvr>
                                    </p:animRot>
                                  </p:childTnLst>
                                </p:cTn>
                              </p:par>
                              <p:par>
                                <p:cTn id="67" presetID="32" presetClass="emph" presetSubtype="0" fill="hold" grpId="0" nodeType="withEffect">
                                  <p:stCondLst>
                                    <p:cond delay="0"/>
                                  </p:stCondLst>
                                  <p:childTnLst>
                                    <p:animRot by="120000">
                                      <p:cBhvr>
                                        <p:cTn id="68" dur="100" fill="hold">
                                          <p:stCondLst>
                                            <p:cond delay="0"/>
                                          </p:stCondLst>
                                        </p:cTn>
                                        <p:tgtEl>
                                          <p:spTgt spid="10"/>
                                        </p:tgtEl>
                                        <p:attrNameLst>
                                          <p:attrName>r</p:attrName>
                                        </p:attrNameLst>
                                      </p:cBhvr>
                                    </p:animRot>
                                    <p:animRot by="-240000">
                                      <p:cBhvr>
                                        <p:cTn id="69" dur="200" fill="hold">
                                          <p:stCondLst>
                                            <p:cond delay="200"/>
                                          </p:stCondLst>
                                        </p:cTn>
                                        <p:tgtEl>
                                          <p:spTgt spid="10"/>
                                        </p:tgtEl>
                                        <p:attrNameLst>
                                          <p:attrName>r</p:attrName>
                                        </p:attrNameLst>
                                      </p:cBhvr>
                                    </p:animRot>
                                    <p:animRot by="240000">
                                      <p:cBhvr>
                                        <p:cTn id="70" dur="200" fill="hold">
                                          <p:stCondLst>
                                            <p:cond delay="400"/>
                                          </p:stCondLst>
                                        </p:cTn>
                                        <p:tgtEl>
                                          <p:spTgt spid="10"/>
                                        </p:tgtEl>
                                        <p:attrNameLst>
                                          <p:attrName>r</p:attrName>
                                        </p:attrNameLst>
                                      </p:cBhvr>
                                    </p:animRot>
                                    <p:animRot by="-240000">
                                      <p:cBhvr>
                                        <p:cTn id="71" dur="200" fill="hold">
                                          <p:stCondLst>
                                            <p:cond delay="600"/>
                                          </p:stCondLst>
                                        </p:cTn>
                                        <p:tgtEl>
                                          <p:spTgt spid="10"/>
                                        </p:tgtEl>
                                        <p:attrNameLst>
                                          <p:attrName>r</p:attrName>
                                        </p:attrNameLst>
                                      </p:cBhvr>
                                    </p:animRot>
                                    <p:animRot by="120000">
                                      <p:cBhvr>
                                        <p:cTn id="72" dur="200" fill="hold">
                                          <p:stCondLst>
                                            <p:cond delay="800"/>
                                          </p:stCondLst>
                                        </p:cTn>
                                        <p:tgtEl>
                                          <p:spTgt spid="10"/>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2" presetClass="emph" presetSubtype="0" fill="hold" grpId="0" nodeType="clickEffect">
                                  <p:stCondLst>
                                    <p:cond delay="0"/>
                                  </p:stCondLst>
                                  <p:childTnLst>
                                    <p:animRot by="120000">
                                      <p:cBhvr>
                                        <p:cTn id="82" dur="100" fill="hold">
                                          <p:stCondLst>
                                            <p:cond delay="0"/>
                                          </p:stCondLst>
                                        </p:cTn>
                                        <p:tgtEl>
                                          <p:spTgt spid="11"/>
                                        </p:tgtEl>
                                        <p:attrNameLst>
                                          <p:attrName>r</p:attrName>
                                        </p:attrNameLst>
                                      </p:cBhvr>
                                    </p:animRot>
                                    <p:animRot by="-240000">
                                      <p:cBhvr>
                                        <p:cTn id="83" dur="200" fill="hold">
                                          <p:stCondLst>
                                            <p:cond delay="200"/>
                                          </p:stCondLst>
                                        </p:cTn>
                                        <p:tgtEl>
                                          <p:spTgt spid="11"/>
                                        </p:tgtEl>
                                        <p:attrNameLst>
                                          <p:attrName>r</p:attrName>
                                        </p:attrNameLst>
                                      </p:cBhvr>
                                    </p:animRot>
                                    <p:animRot by="240000">
                                      <p:cBhvr>
                                        <p:cTn id="84" dur="200" fill="hold">
                                          <p:stCondLst>
                                            <p:cond delay="400"/>
                                          </p:stCondLst>
                                        </p:cTn>
                                        <p:tgtEl>
                                          <p:spTgt spid="11"/>
                                        </p:tgtEl>
                                        <p:attrNameLst>
                                          <p:attrName>r</p:attrName>
                                        </p:attrNameLst>
                                      </p:cBhvr>
                                    </p:animRot>
                                    <p:animRot by="-240000">
                                      <p:cBhvr>
                                        <p:cTn id="85" dur="200" fill="hold">
                                          <p:stCondLst>
                                            <p:cond delay="600"/>
                                          </p:stCondLst>
                                        </p:cTn>
                                        <p:tgtEl>
                                          <p:spTgt spid="11"/>
                                        </p:tgtEl>
                                        <p:attrNameLst>
                                          <p:attrName>r</p:attrName>
                                        </p:attrNameLst>
                                      </p:cBhvr>
                                    </p:animRot>
                                    <p:animRot by="120000">
                                      <p:cBhvr>
                                        <p:cTn id="86" dur="200" fill="hold">
                                          <p:stCondLst>
                                            <p:cond delay="800"/>
                                          </p:stCondLst>
                                        </p:cTn>
                                        <p:tgtEl>
                                          <p:spTgt spid="11"/>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2" presetClass="emph" presetSubtype="0" fill="hold" grpId="0" nodeType="clickEffect">
                                  <p:stCondLst>
                                    <p:cond delay="0"/>
                                  </p:stCondLst>
                                  <p:childTnLst>
                                    <p:animRot by="120000">
                                      <p:cBhvr>
                                        <p:cTn id="90" dur="100" fill="hold">
                                          <p:stCondLst>
                                            <p:cond delay="0"/>
                                          </p:stCondLst>
                                        </p:cTn>
                                        <p:tgtEl>
                                          <p:spTgt spid="12"/>
                                        </p:tgtEl>
                                        <p:attrNameLst>
                                          <p:attrName>r</p:attrName>
                                        </p:attrNameLst>
                                      </p:cBhvr>
                                    </p:animRot>
                                    <p:animRot by="-240000">
                                      <p:cBhvr>
                                        <p:cTn id="91" dur="200" fill="hold">
                                          <p:stCondLst>
                                            <p:cond delay="200"/>
                                          </p:stCondLst>
                                        </p:cTn>
                                        <p:tgtEl>
                                          <p:spTgt spid="12"/>
                                        </p:tgtEl>
                                        <p:attrNameLst>
                                          <p:attrName>r</p:attrName>
                                        </p:attrNameLst>
                                      </p:cBhvr>
                                    </p:animRot>
                                    <p:animRot by="240000">
                                      <p:cBhvr>
                                        <p:cTn id="92" dur="200" fill="hold">
                                          <p:stCondLst>
                                            <p:cond delay="400"/>
                                          </p:stCondLst>
                                        </p:cTn>
                                        <p:tgtEl>
                                          <p:spTgt spid="12"/>
                                        </p:tgtEl>
                                        <p:attrNameLst>
                                          <p:attrName>r</p:attrName>
                                        </p:attrNameLst>
                                      </p:cBhvr>
                                    </p:animRot>
                                    <p:animRot by="-240000">
                                      <p:cBhvr>
                                        <p:cTn id="93" dur="200" fill="hold">
                                          <p:stCondLst>
                                            <p:cond delay="600"/>
                                          </p:stCondLst>
                                        </p:cTn>
                                        <p:tgtEl>
                                          <p:spTgt spid="12"/>
                                        </p:tgtEl>
                                        <p:attrNameLst>
                                          <p:attrName>r</p:attrName>
                                        </p:attrNameLst>
                                      </p:cBhvr>
                                    </p:animRot>
                                    <p:animRot by="120000">
                                      <p:cBhvr>
                                        <p:cTn id="94" dur="200" fill="hold">
                                          <p:stCondLst>
                                            <p:cond delay="800"/>
                                          </p:stCondLst>
                                        </p:cTn>
                                        <p:tgtEl>
                                          <p:spTgt spid="12"/>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0" nodeType="clickEffect">
                                  <p:stCondLst>
                                    <p:cond delay="0"/>
                                  </p:stCondLst>
                                  <p:childTnLst>
                                    <p:animRot by="120000">
                                      <p:cBhvr>
                                        <p:cTn id="102" dur="100" fill="hold">
                                          <p:stCondLst>
                                            <p:cond delay="0"/>
                                          </p:stCondLst>
                                        </p:cTn>
                                        <p:tgtEl>
                                          <p:spTgt spid="13"/>
                                        </p:tgtEl>
                                        <p:attrNameLst>
                                          <p:attrName>r</p:attrName>
                                        </p:attrNameLst>
                                      </p:cBhvr>
                                    </p:animRot>
                                    <p:animRot by="-240000">
                                      <p:cBhvr>
                                        <p:cTn id="103" dur="200" fill="hold">
                                          <p:stCondLst>
                                            <p:cond delay="200"/>
                                          </p:stCondLst>
                                        </p:cTn>
                                        <p:tgtEl>
                                          <p:spTgt spid="13"/>
                                        </p:tgtEl>
                                        <p:attrNameLst>
                                          <p:attrName>r</p:attrName>
                                        </p:attrNameLst>
                                      </p:cBhvr>
                                    </p:animRot>
                                    <p:animRot by="240000">
                                      <p:cBhvr>
                                        <p:cTn id="104" dur="200" fill="hold">
                                          <p:stCondLst>
                                            <p:cond delay="400"/>
                                          </p:stCondLst>
                                        </p:cTn>
                                        <p:tgtEl>
                                          <p:spTgt spid="13"/>
                                        </p:tgtEl>
                                        <p:attrNameLst>
                                          <p:attrName>r</p:attrName>
                                        </p:attrNameLst>
                                      </p:cBhvr>
                                    </p:animRot>
                                    <p:animRot by="-240000">
                                      <p:cBhvr>
                                        <p:cTn id="105" dur="200" fill="hold">
                                          <p:stCondLst>
                                            <p:cond delay="600"/>
                                          </p:stCondLst>
                                        </p:cTn>
                                        <p:tgtEl>
                                          <p:spTgt spid="13"/>
                                        </p:tgtEl>
                                        <p:attrNameLst>
                                          <p:attrName>r</p:attrName>
                                        </p:attrNameLst>
                                      </p:cBhvr>
                                    </p:animRot>
                                    <p:animRot by="120000">
                                      <p:cBhvr>
                                        <p:cTn id="106" dur="200" fill="hold">
                                          <p:stCondLst>
                                            <p:cond delay="800"/>
                                          </p:stCondLst>
                                        </p:cTn>
                                        <p:tgtEl>
                                          <p:spTgt spid="13"/>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14"/>
                                        </p:tgtEl>
                                        <p:attrNameLst>
                                          <p:attrName>r</p:attrName>
                                        </p:attrNameLst>
                                      </p:cBhvr>
                                    </p:animRot>
                                    <p:animRot by="-240000">
                                      <p:cBhvr>
                                        <p:cTn id="115" dur="200" fill="hold">
                                          <p:stCondLst>
                                            <p:cond delay="200"/>
                                          </p:stCondLst>
                                        </p:cTn>
                                        <p:tgtEl>
                                          <p:spTgt spid="14"/>
                                        </p:tgtEl>
                                        <p:attrNameLst>
                                          <p:attrName>r</p:attrName>
                                        </p:attrNameLst>
                                      </p:cBhvr>
                                    </p:animRot>
                                    <p:animRot by="240000">
                                      <p:cBhvr>
                                        <p:cTn id="116" dur="200" fill="hold">
                                          <p:stCondLst>
                                            <p:cond delay="400"/>
                                          </p:stCondLst>
                                        </p:cTn>
                                        <p:tgtEl>
                                          <p:spTgt spid="14"/>
                                        </p:tgtEl>
                                        <p:attrNameLst>
                                          <p:attrName>r</p:attrName>
                                        </p:attrNameLst>
                                      </p:cBhvr>
                                    </p:animRot>
                                    <p:animRot by="-240000">
                                      <p:cBhvr>
                                        <p:cTn id="117" dur="200" fill="hold">
                                          <p:stCondLst>
                                            <p:cond delay="600"/>
                                          </p:stCondLst>
                                        </p:cTn>
                                        <p:tgtEl>
                                          <p:spTgt spid="14"/>
                                        </p:tgtEl>
                                        <p:attrNameLst>
                                          <p:attrName>r</p:attrName>
                                        </p:attrNameLst>
                                      </p:cBhvr>
                                    </p:animRot>
                                    <p:animRot by="120000">
                                      <p:cBhvr>
                                        <p:cTn id="11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9"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Phạm Duyên- TỰ NHIÊN VÀ XÃ HỘI LỚP 1\117.jpg"/>
          <p:cNvPicPr/>
          <p:nvPr/>
        </p:nvPicPr>
        <p:blipFill rotWithShape="1">
          <a:blip r:embed="rId5">
            <a:extLst>
              <a:ext uri="{28A0092B-C50C-407E-A947-70E740481C1C}">
                <a14:useLocalDpi xmlns:a14="http://schemas.microsoft.com/office/drawing/2010/main" val="0"/>
              </a:ext>
            </a:extLst>
          </a:blip>
          <a:srcRect l="15866" t="12163" r="13301" b="57031"/>
          <a:stretch/>
        </p:blipFill>
        <p:spPr bwMode="auto">
          <a:xfrm>
            <a:off x="1295400" y="287119"/>
            <a:ext cx="6857999" cy="2748348"/>
          </a:xfrm>
          <a:prstGeom prst="rect">
            <a:avLst/>
          </a:prstGeom>
          <a:noFill/>
          <a:ln>
            <a:noFill/>
          </a:ln>
          <a:extLst>
            <a:ext uri="{53640926-AAD7-44D8-BBD7-CCE9431645EC}">
              <a14:shadowObscured xmlns:a14="http://schemas.microsoft.com/office/drawing/2010/main"/>
            </a:ext>
          </a:extLst>
        </p:spPr>
      </p:pic>
      <p:pic>
        <p:nvPicPr>
          <p:cNvPr id="5" name="Picture 4" descr="C:\Users\admin\Desktop\Phạm Duyên- TỰ NHIÊN VÀ XÃ HỘI LỚP 1\117.jpg"/>
          <p:cNvPicPr/>
          <p:nvPr/>
        </p:nvPicPr>
        <p:blipFill rotWithShape="1">
          <a:blip r:embed="rId5">
            <a:extLst>
              <a:ext uri="{28A0092B-C50C-407E-A947-70E740481C1C}">
                <a14:useLocalDpi xmlns:a14="http://schemas.microsoft.com/office/drawing/2010/main" val="0"/>
              </a:ext>
            </a:extLst>
          </a:blip>
          <a:srcRect l="15705" t="44220" r="13462" b="24178"/>
          <a:stretch/>
        </p:blipFill>
        <p:spPr bwMode="auto">
          <a:xfrm>
            <a:off x="1371600" y="3581400"/>
            <a:ext cx="6781799" cy="281940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2209800" y="3106129"/>
            <a:ext cx="5181600" cy="369332"/>
          </a:xfrm>
          <a:prstGeom prst="rect">
            <a:avLst/>
          </a:prstGeom>
          <a:noFill/>
        </p:spPr>
        <p:txBody>
          <a:bodyPr wrap="square" rtlCol="0">
            <a:spAutoFit/>
          </a:bodyPr>
          <a:lstStyle/>
          <a:p>
            <a:pPr algn="ctr"/>
            <a:r>
              <a:rPr lang="en-US" b="1" dirty="0" err="1" smtClean="0">
                <a:solidFill>
                  <a:srgbClr val="FF0000"/>
                </a:solidFill>
              </a:rPr>
              <a:t>Tranh</a:t>
            </a:r>
            <a:r>
              <a:rPr lang="en-US" b="1" dirty="0" smtClean="0">
                <a:solidFill>
                  <a:srgbClr val="FF0000"/>
                </a:solidFill>
              </a:rPr>
              <a:t> 1: </a:t>
            </a:r>
            <a:r>
              <a:rPr lang="en-US" b="1" dirty="0" err="1" smtClean="0">
                <a:solidFill>
                  <a:srgbClr val="FF0000"/>
                </a:solidFill>
              </a:rPr>
              <a:t>Trời</a:t>
            </a:r>
            <a:r>
              <a:rPr lang="en-US" b="1" dirty="0" smtClean="0">
                <a:solidFill>
                  <a:srgbClr val="FF0000"/>
                </a:solidFill>
              </a:rPr>
              <a:t> </a:t>
            </a:r>
            <a:r>
              <a:rPr lang="en-US" b="1" dirty="0" err="1" smtClean="0">
                <a:solidFill>
                  <a:srgbClr val="FF0000"/>
                </a:solidFill>
              </a:rPr>
              <a:t>không</a:t>
            </a:r>
            <a:r>
              <a:rPr lang="en-US" b="1" dirty="0" smtClean="0">
                <a:solidFill>
                  <a:srgbClr val="FF0000"/>
                </a:solidFill>
              </a:rPr>
              <a:t> </a:t>
            </a:r>
            <a:r>
              <a:rPr lang="en-US" b="1" dirty="0" err="1" smtClean="0">
                <a:solidFill>
                  <a:srgbClr val="FF0000"/>
                </a:solidFill>
              </a:rPr>
              <a:t>có</a:t>
            </a:r>
            <a:r>
              <a:rPr lang="en-US" b="1" dirty="0" smtClean="0">
                <a:solidFill>
                  <a:srgbClr val="FF0000"/>
                </a:solidFill>
              </a:rPr>
              <a:t> </a:t>
            </a:r>
            <a:r>
              <a:rPr lang="en-US" b="1" dirty="0" err="1" smtClean="0">
                <a:solidFill>
                  <a:srgbClr val="FF0000"/>
                </a:solidFill>
              </a:rPr>
              <a:t>gió</a:t>
            </a:r>
            <a:endParaRPr lang="en-US" b="1" dirty="0">
              <a:solidFill>
                <a:srgbClr val="FF0000"/>
              </a:solidFill>
            </a:endParaRPr>
          </a:p>
        </p:txBody>
      </p:sp>
      <p:sp>
        <p:nvSpPr>
          <p:cNvPr id="7" name="TextBox 6"/>
          <p:cNvSpPr txBox="1"/>
          <p:nvPr/>
        </p:nvSpPr>
        <p:spPr>
          <a:xfrm>
            <a:off x="2590801" y="6412468"/>
            <a:ext cx="4267199" cy="369332"/>
          </a:xfrm>
          <a:prstGeom prst="rect">
            <a:avLst/>
          </a:prstGeom>
          <a:noFill/>
        </p:spPr>
        <p:txBody>
          <a:bodyPr wrap="square" rtlCol="0">
            <a:spAutoFit/>
          </a:bodyPr>
          <a:lstStyle/>
          <a:p>
            <a:pPr algn="ctr"/>
            <a:r>
              <a:rPr lang="en-US" b="1" dirty="0" err="1" smtClean="0">
                <a:solidFill>
                  <a:srgbClr val="FF0000"/>
                </a:solidFill>
              </a:rPr>
              <a:t>Tranh</a:t>
            </a:r>
            <a:r>
              <a:rPr lang="en-US" b="1" dirty="0" smtClean="0">
                <a:solidFill>
                  <a:srgbClr val="FF0000"/>
                </a:solidFill>
              </a:rPr>
              <a:t> 2: </a:t>
            </a:r>
            <a:r>
              <a:rPr lang="en-US" b="1" dirty="0" err="1" smtClean="0">
                <a:solidFill>
                  <a:srgbClr val="FF0000"/>
                </a:solidFill>
              </a:rPr>
              <a:t>Trời</a:t>
            </a:r>
            <a:r>
              <a:rPr lang="en-US" b="1" dirty="0" smtClean="0">
                <a:solidFill>
                  <a:srgbClr val="FF0000"/>
                </a:solidFill>
              </a:rPr>
              <a:t> </a:t>
            </a:r>
            <a:r>
              <a:rPr lang="en-US" b="1" dirty="0" err="1" smtClean="0">
                <a:solidFill>
                  <a:srgbClr val="FF0000"/>
                </a:solidFill>
              </a:rPr>
              <a:t>có</a:t>
            </a:r>
            <a:r>
              <a:rPr lang="en-US" b="1" dirty="0" smtClean="0">
                <a:solidFill>
                  <a:srgbClr val="FF0000"/>
                </a:solidFill>
              </a:rPr>
              <a:t> </a:t>
            </a:r>
            <a:r>
              <a:rPr lang="en-US" b="1" dirty="0" err="1" smtClean="0">
                <a:solidFill>
                  <a:srgbClr val="FF0000"/>
                </a:solidFill>
              </a:rPr>
              <a:t>gió</a:t>
            </a:r>
            <a:endParaRPr lang="en-US" b="1"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569527235"/>
      </p:ext>
    </p:extLst>
  </p:cSld>
  <p:clrMapOvr>
    <a:masterClrMapping/>
  </p:clrMapOvr>
  <mc:AlternateContent xmlns:mc="http://schemas.openxmlformats.org/markup-compatibility/2006">
    <mc:Choice xmlns:p14="http://schemas.microsoft.com/office/powerpoint/2010/main" Requires="p14">
      <p:transition spd="slow" p14:dur="2000" advTm="21755"/>
    </mc:Choice>
    <mc:Fallback>
      <p:transition spd="slow" advTm="2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Desktop\Slide PP\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19063"/>
            <a:ext cx="9525000" cy="7096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2209800"/>
            <a:ext cx="5943600" cy="769441"/>
          </a:xfrm>
          <a:prstGeom prst="rect">
            <a:avLst/>
          </a:prstGeom>
          <a:noFill/>
        </p:spPr>
        <p:txBody>
          <a:bodyPr wrap="square" rtlCol="0">
            <a:prstTxWarp prst="textArchUp">
              <a:avLst/>
            </a:prstTxWarp>
            <a:spAutoFit/>
          </a:bodyPr>
          <a:lstStyle/>
          <a:p>
            <a:r>
              <a:rPr lang="en-US" sz="8800" b="1" dirty="0" smtClean="0">
                <a:solidFill>
                  <a:srgbClr val="FF0000"/>
                </a:solidFill>
                <a:latin typeface="Arial" pitchFamily="34" charset="0"/>
                <a:cs typeface="Arial" pitchFamily="34" charset="0"/>
              </a:rPr>
              <a:t>Hoạt </a:t>
            </a:r>
            <a:r>
              <a:rPr lang="en-US" sz="8800" b="1" dirty="0" err="1" smtClean="0">
                <a:solidFill>
                  <a:srgbClr val="FF0000"/>
                </a:solidFill>
                <a:latin typeface="Arial" pitchFamily="34" charset="0"/>
                <a:cs typeface="Arial" pitchFamily="34" charset="0"/>
              </a:rPr>
              <a:t>động</a:t>
            </a:r>
            <a:r>
              <a:rPr lang="en-US" sz="8800" b="1" dirty="0" smtClean="0">
                <a:solidFill>
                  <a:srgbClr val="FF0000"/>
                </a:solidFill>
                <a:latin typeface="Arial" pitchFamily="34" charset="0"/>
                <a:cs typeface="Arial" pitchFamily="34" charset="0"/>
              </a:rPr>
              <a:t> </a:t>
            </a:r>
            <a:r>
              <a:rPr lang="en-US" sz="8800" b="1" dirty="0" err="1" smtClean="0">
                <a:solidFill>
                  <a:srgbClr val="FF0000"/>
                </a:solidFill>
                <a:latin typeface="Arial" pitchFamily="34" charset="0"/>
                <a:cs typeface="Arial" pitchFamily="34" charset="0"/>
              </a:rPr>
              <a:t>thực</a:t>
            </a:r>
            <a:r>
              <a:rPr lang="en-US" sz="8800" b="1" dirty="0" smtClean="0">
                <a:solidFill>
                  <a:srgbClr val="FF0000"/>
                </a:solidFill>
                <a:latin typeface="Arial" pitchFamily="34" charset="0"/>
                <a:cs typeface="Arial" pitchFamily="34" charset="0"/>
              </a:rPr>
              <a:t> </a:t>
            </a:r>
            <a:r>
              <a:rPr lang="en-US" sz="8800" b="1" dirty="0" err="1" smtClean="0">
                <a:solidFill>
                  <a:srgbClr val="FF0000"/>
                </a:solidFill>
                <a:latin typeface="Arial" pitchFamily="34" charset="0"/>
                <a:cs typeface="Arial" pitchFamily="34" charset="0"/>
              </a:rPr>
              <a:t>hành</a:t>
            </a:r>
            <a:endParaRPr lang="en-US" sz="8800" b="1" dirty="0">
              <a:solidFill>
                <a:srgbClr val="FF0000"/>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196591608"/>
      </p:ext>
    </p:extLst>
  </p:cSld>
  <p:clrMapOvr>
    <a:masterClrMapping/>
  </p:clrMapOvr>
  <p:transition spd="slow" advTm="909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ại sao 1 + 1 =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706" y="228600"/>
            <a:ext cx="931788" cy="83468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90600" y="3609836"/>
            <a:ext cx="7630971" cy="1143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nSpc>
                <a:spcPct val="107000"/>
              </a:lnSpc>
              <a:spcAft>
                <a:spcPts val="800"/>
              </a:spcAft>
            </a:pPr>
            <a:r>
              <a:rPr lang="en-US" sz="2000" b="1" i="1" dirty="0" err="1" smtClean="0">
                <a:solidFill>
                  <a:schemeClr val="tx2"/>
                </a:solidFill>
                <a:ea typeface="Calibri" panose="020F0502020204030204" pitchFamily="34" charset="0"/>
                <a:cs typeface="Times New Roman" panose="02020603050405020304" pitchFamily="18" charset="0"/>
              </a:rPr>
              <a:t>Nhiệm</a:t>
            </a:r>
            <a:r>
              <a:rPr lang="en-US" sz="2000" b="1" i="1" dirty="0" smtClean="0">
                <a:solidFill>
                  <a:schemeClr val="tx2"/>
                </a:solidFill>
                <a:ea typeface="Calibri" panose="020F0502020204030204" pitchFamily="34" charset="0"/>
                <a:cs typeface="Times New Roman" panose="02020603050405020304" pitchFamily="18" charset="0"/>
              </a:rPr>
              <a:t> </a:t>
            </a:r>
            <a:r>
              <a:rPr lang="en-US" sz="2000" b="1" i="1" dirty="0" err="1" smtClean="0">
                <a:solidFill>
                  <a:schemeClr val="tx2"/>
                </a:solidFill>
                <a:ea typeface="Calibri" panose="020F0502020204030204" pitchFamily="34" charset="0"/>
                <a:cs typeface="Times New Roman" panose="02020603050405020304" pitchFamily="18" charset="0"/>
              </a:rPr>
              <a:t>vụ</a:t>
            </a:r>
            <a:r>
              <a:rPr lang="en-US" sz="2000" b="1" i="1" dirty="0" smtClean="0">
                <a:solidFill>
                  <a:schemeClr val="tx2"/>
                </a:solidFill>
                <a:ea typeface="Calibri" panose="020F0502020204030204" pitchFamily="34" charset="0"/>
                <a:cs typeface="Times New Roman" panose="02020603050405020304" pitchFamily="18" charset="0"/>
              </a:rPr>
              <a:t> 2: </a:t>
            </a:r>
            <a:r>
              <a:rPr lang="en-US" sz="2000" b="1" i="1" dirty="0" err="1" smtClean="0">
                <a:solidFill>
                  <a:schemeClr val="tx2"/>
                </a:solidFill>
                <a:ea typeface="Calibri" panose="020F0502020204030204" pitchFamily="34" charset="0"/>
                <a:cs typeface="Times New Roman" panose="02020603050405020304" pitchFamily="18" charset="0"/>
              </a:rPr>
              <a:t>Chơi</a:t>
            </a:r>
            <a:r>
              <a:rPr lang="en-US" sz="2000" b="1" i="1" dirty="0" smtClean="0">
                <a:solidFill>
                  <a:schemeClr val="tx2"/>
                </a:solidFill>
                <a:ea typeface="Calibri" panose="020F0502020204030204" pitchFamily="34" charset="0"/>
                <a:cs typeface="Times New Roman" panose="02020603050405020304" pitchFamily="18" charset="0"/>
              </a:rPr>
              <a:t> </a:t>
            </a:r>
            <a:r>
              <a:rPr lang="en-US" sz="2000" b="1" i="1" dirty="0">
                <a:solidFill>
                  <a:schemeClr val="tx2"/>
                </a:solidFill>
                <a:ea typeface="Calibri" panose="020F0502020204030204" pitchFamily="34" charset="0"/>
                <a:cs typeface="Times New Roman" panose="02020603050405020304" pitchFamily="18" charset="0"/>
              </a:rPr>
              <a:t>quay </a:t>
            </a:r>
            <a:r>
              <a:rPr lang="en-US" sz="2000" b="1" i="1" dirty="0" err="1">
                <a:solidFill>
                  <a:schemeClr val="tx2"/>
                </a:solidFill>
                <a:ea typeface="Calibri" panose="020F0502020204030204" pitchFamily="34" charset="0"/>
                <a:cs typeface="Times New Roman" panose="02020603050405020304" pitchFamily="18" charset="0"/>
              </a:rPr>
              <a:t>chong</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chóng</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và</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cho</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biết</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khi</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nào</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thì</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chong</a:t>
            </a:r>
            <a:r>
              <a:rPr lang="en-US" sz="2000" b="1" i="1" dirty="0">
                <a:solidFill>
                  <a:schemeClr val="tx2"/>
                </a:solidFill>
                <a:ea typeface="Calibri" panose="020F0502020204030204" pitchFamily="34" charset="0"/>
                <a:cs typeface="Times New Roman" panose="02020603050405020304" pitchFamily="18" charset="0"/>
              </a:rPr>
              <a:t> </a:t>
            </a:r>
            <a:r>
              <a:rPr lang="en-US" sz="2000" b="1" i="1" dirty="0" err="1">
                <a:solidFill>
                  <a:schemeClr val="tx2"/>
                </a:solidFill>
                <a:ea typeface="Calibri" panose="020F0502020204030204" pitchFamily="34" charset="0"/>
                <a:cs typeface="Times New Roman" panose="02020603050405020304" pitchFamily="18" charset="0"/>
              </a:rPr>
              <a:t>chóng</a:t>
            </a:r>
            <a:r>
              <a:rPr lang="en-US" sz="2000" b="1" i="1" dirty="0">
                <a:solidFill>
                  <a:schemeClr val="tx2"/>
                </a:solidFill>
                <a:ea typeface="Calibri" panose="020F0502020204030204" pitchFamily="34" charset="0"/>
                <a:cs typeface="Times New Roman" panose="02020603050405020304" pitchFamily="18" charset="0"/>
              </a:rPr>
              <a:t> quay </a:t>
            </a:r>
            <a:r>
              <a:rPr lang="en-US" sz="2000" b="1" i="1" dirty="0" err="1">
                <a:solidFill>
                  <a:schemeClr val="tx2"/>
                </a:solidFill>
                <a:ea typeface="Calibri" panose="020F0502020204030204" pitchFamily="34" charset="0"/>
                <a:cs typeface="Times New Roman" panose="02020603050405020304" pitchFamily="18" charset="0"/>
              </a:rPr>
              <a:t>nhanh</a:t>
            </a:r>
            <a:r>
              <a:rPr lang="en-US" sz="2000" b="1" i="1" dirty="0">
                <a:solidFill>
                  <a:schemeClr val="tx2"/>
                </a:solidFill>
                <a:ea typeface="Calibri" panose="020F0502020204030204" pitchFamily="34" charset="0"/>
                <a:cs typeface="Times New Roman" panose="02020603050405020304" pitchFamily="18" charset="0"/>
              </a:rPr>
              <a:t>, quay </a:t>
            </a:r>
            <a:r>
              <a:rPr lang="en-US" sz="2000" b="1" i="1" dirty="0" err="1">
                <a:solidFill>
                  <a:schemeClr val="tx2"/>
                </a:solidFill>
                <a:ea typeface="Calibri" panose="020F0502020204030204" pitchFamily="34" charset="0"/>
                <a:cs typeface="Times New Roman" panose="02020603050405020304" pitchFamily="18" charset="0"/>
              </a:rPr>
              <a:t>chậm</a:t>
            </a:r>
            <a:r>
              <a:rPr lang="en-US" sz="2000" b="1" i="1" dirty="0">
                <a:solidFill>
                  <a:schemeClr val="tx2"/>
                </a:solidFill>
                <a:ea typeface="Calibri" panose="020F0502020204030204" pitchFamily="34" charset="0"/>
                <a:cs typeface="Times New Roman" panose="02020603050405020304" pitchFamily="18" charset="0"/>
              </a:rPr>
              <a:t> hay </a:t>
            </a:r>
            <a:r>
              <a:rPr lang="en-US" sz="2000" b="1" i="1" dirty="0" err="1">
                <a:solidFill>
                  <a:schemeClr val="tx2"/>
                </a:solidFill>
                <a:ea typeface="Calibri" panose="020F0502020204030204" pitchFamily="34" charset="0"/>
                <a:cs typeface="Times New Roman" panose="02020603050405020304" pitchFamily="18" charset="0"/>
              </a:rPr>
              <a:t>ngừng</a:t>
            </a:r>
            <a:r>
              <a:rPr lang="en-US" sz="2000" b="1" i="1" dirty="0">
                <a:solidFill>
                  <a:schemeClr val="tx2"/>
                </a:solidFill>
                <a:ea typeface="Calibri" panose="020F0502020204030204" pitchFamily="34" charset="0"/>
                <a:cs typeface="Times New Roman" panose="02020603050405020304" pitchFamily="18" charset="0"/>
              </a:rPr>
              <a:t> quay ?</a:t>
            </a:r>
            <a:endParaRPr lang="en-US" sz="1600" b="1" i="1" dirty="0">
              <a:solidFill>
                <a:schemeClr val="tx2"/>
              </a:solidFill>
              <a:ea typeface="Calibri" panose="020F0502020204030204" pitchFamily="34" charset="0"/>
              <a:cs typeface="Times New Roman" panose="02020603050405020304" pitchFamily="18" charset="0"/>
            </a:endParaRPr>
          </a:p>
        </p:txBody>
      </p:sp>
      <p:sp>
        <p:nvSpPr>
          <p:cNvPr id="6" name="Rounded Rectangle 5"/>
          <p:cNvSpPr/>
          <p:nvPr/>
        </p:nvSpPr>
        <p:spPr>
          <a:xfrm>
            <a:off x="1143000" y="223684"/>
            <a:ext cx="7543800" cy="1143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i="1" dirty="0" err="1" smtClean="0">
                <a:solidFill>
                  <a:schemeClr val="tx2"/>
                </a:solidFill>
              </a:rPr>
              <a:t>Nhiệm</a:t>
            </a:r>
            <a:r>
              <a:rPr lang="en-US" sz="2000" b="1" i="1" dirty="0" smtClean="0">
                <a:solidFill>
                  <a:schemeClr val="tx2"/>
                </a:solidFill>
              </a:rPr>
              <a:t> </a:t>
            </a:r>
            <a:r>
              <a:rPr lang="en-US" sz="2000" b="1" i="1" dirty="0" err="1" smtClean="0">
                <a:solidFill>
                  <a:schemeClr val="tx2"/>
                </a:solidFill>
              </a:rPr>
              <a:t>vụ</a:t>
            </a:r>
            <a:r>
              <a:rPr lang="en-US" sz="2000" b="1" i="1" dirty="0" smtClean="0">
                <a:solidFill>
                  <a:schemeClr val="tx2"/>
                </a:solidFill>
              </a:rPr>
              <a:t> 1: </a:t>
            </a:r>
            <a:r>
              <a:rPr lang="en-US" sz="2000" b="1" i="1" dirty="0" err="1" smtClean="0">
                <a:solidFill>
                  <a:schemeClr val="tx2"/>
                </a:solidFill>
              </a:rPr>
              <a:t>Các</a:t>
            </a:r>
            <a:r>
              <a:rPr lang="en-US" sz="2000" b="1" i="1" dirty="0" smtClean="0">
                <a:solidFill>
                  <a:schemeClr val="tx2"/>
                </a:solidFill>
              </a:rPr>
              <a:t> </a:t>
            </a:r>
            <a:r>
              <a:rPr lang="en-US" sz="2000" b="1" i="1" dirty="0">
                <a:solidFill>
                  <a:schemeClr val="tx2"/>
                </a:solidFill>
              </a:rPr>
              <a:t>con </a:t>
            </a:r>
            <a:r>
              <a:rPr lang="en-US" sz="2000" b="1" i="1" dirty="0" err="1">
                <a:solidFill>
                  <a:schemeClr val="tx2"/>
                </a:solidFill>
              </a:rPr>
              <a:t>hãy</a:t>
            </a:r>
            <a:r>
              <a:rPr lang="en-US" sz="2000" b="1" i="1" dirty="0">
                <a:solidFill>
                  <a:schemeClr val="tx2"/>
                </a:solidFill>
              </a:rPr>
              <a:t> </a:t>
            </a:r>
            <a:r>
              <a:rPr lang="en-US" sz="2000" b="1" i="1" dirty="0" err="1">
                <a:solidFill>
                  <a:schemeClr val="tx2"/>
                </a:solidFill>
              </a:rPr>
              <a:t>dùng</a:t>
            </a:r>
            <a:r>
              <a:rPr lang="en-US" sz="2000" b="1" i="1" dirty="0">
                <a:solidFill>
                  <a:schemeClr val="tx2"/>
                </a:solidFill>
              </a:rPr>
              <a:t> 1 </a:t>
            </a:r>
            <a:r>
              <a:rPr lang="en-US" sz="2000" b="1" i="1" dirty="0" err="1">
                <a:solidFill>
                  <a:schemeClr val="tx2"/>
                </a:solidFill>
              </a:rPr>
              <a:t>chiếc</a:t>
            </a:r>
            <a:r>
              <a:rPr lang="en-US" sz="2000" b="1" i="1" dirty="0">
                <a:solidFill>
                  <a:schemeClr val="tx2"/>
                </a:solidFill>
              </a:rPr>
              <a:t> </a:t>
            </a:r>
            <a:r>
              <a:rPr lang="en-US" sz="2000" b="1" i="1" dirty="0" err="1">
                <a:solidFill>
                  <a:schemeClr val="tx2"/>
                </a:solidFill>
              </a:rPr>
              <a:t>quạt</a:t>
            </a:r>
            <a:r>
              <a:rPr lang="en-US" sz="2000" b="1" i="1" dirty="0">
                <a:solidFill>
                  <a:schemeClr val="tx2"/>
                </a:solidFill>
              </a:rPr>
              <a:t> </a:t>
            </a:r>
            <a:r>
              <a:rPr lang="en-US" sz="2000" b="1" i="1" dirty="0" err="1">
                <a:solidFill>
                  <a:schemeClr val="tx2"/>
                </a:solidFill>
              </a:rPr>
              <a:t>giấy</a:t>
            </a:r>
            <a:r>
              <a:rPr lang="en-US" sz="2000" b="1" i="1" dirty="0">
                <a:solidFill>
                  <a:schemeClr val="tx2"/>
                </a:solidFill>
              </a:rPr>
              <a:t> </a:t>
            </a:r>
            <a:r>
              <a:rPr lang="en-US" sz="2000" b="1" i="1" dirty="0" err="1">
                <a:solidFill>
                  <a:schemeClr val="tx2"/>
                </a:solidFill>
              </a:rPr>
              <a:t>và</a:t>
            </a:r>
            <a:r>
              <a:rPr lang="en-US" sz="2000" b="1" i="1" dirty="0">
                <a:solidFill>
                  <a:schemeClr val="tx2"/>
                </a:solidFill>
              </a:rPr>
              <a:t> </a:t>
            </a:r>
            <a:r>
              <a:rPr lang="en-US" sz="2000" b="1" i="1" dirty="0" err="1">
                <a:solidFill>
                  <a:schemeClr val="tx2"/>
                </a:solidFill>
              </a:rPr>
              <a:t>quạt</a:t>
            </a:r>
            <a:r>
              <a:rPr lang="en-US" sz="2000" b="1" i="1" dirty="0">
                <a:solidFill>
                  <a:schemeClr val="tx2"/>
                </a:solidFill>
              </a:rPr>
              <a:t> ở </a:t>
            </a:r>
            <a:r>
              <a:rPr lang="en-US" sz="2000" b="1" i="1" dirty="0" err="1">
                <a:solidFill>
                  <a:schemeClr val="tx2"/>
                </a:solidFill>
              </a:rPr>
              <a:t>các</a:t>
            </a:r>
            <a:r>
              <a:rPr lang="en-US" sz="2000" b="1" i="1" dirty="0">
                <a:solidFill>
                  <a:schemeClr val="tx2"/>
                </a:solidFill>
              </a:rPr>
              <a:t> </a:t>
            </a:r>
            <a:r>
              <a:rPr lang="en-US" sz="2000" b="1" i="1" dirty="0" err="1">
                <a:solidFill>
                  <a:schemeClr val="tx2"/>
                </a:solidFill>
              </a:rPr>
              <a:t>mức</a:t>
            </a:r>
            <a:r>
              <a:rPr lang="en-US" sz="2000" b="1" i="1" dirty="0">
                <a:solidFill>
                  <a:schemeClr val="tx2"/>
                </a:solidFill>
              </a:rPr>
              <a:t> </a:t>
            </a:r>
            <a:r>
              <a:rPr lang="en-US" sz="2000" b="1" i="1" dirty="0" err="1">
                <a:solidFill>
                  <a:schemeClr val="tx2"/>
                </a:solidFill>
              </a:rPr>
              <a:t>độ</a:t>
            </a:r>
            <a:r>
              <a:rPr lang="en-US" sz="2000" b="1" i="1" dirty="0">
                <a:solidFill>
                  <a:schemeClr val="tx2"/>
                </a:solidFill>
              </a:rPr>
              <a:t>: </a:t>
            </a:r>
            <a:r>
              <a:rPr lang="en-US" sz="2000" b="1" i="1" dirty="0" err="1">
                <a:solidFill>
                  <a:schemeClr val="tx2"/>
                </a:solidFill>
              </a:rPr>
              <a:t>nhẹ</a:t>
            </a:r>
            <a:r>
              <a:rPr lang="en-US" sz="2000" b="1" i="1" dirty="0">
                <a:solidFill>
                  <a:schemeClr val="tx2"/>
                </a:solidFill>
              </a:rPr>
              <a:t> , </a:t>
            </a:r>
            <a:r>
              <a:rPr lang="en-US" sz="2000" b="1" i="1" dirty="0" err="1">
                <a:solidFill>
                  <a:schemeClr val="tx2"/>
                </a:solidFill>
              </a:rPr>
              <a:t>mạnh</a:t>
            </a:r>
            <a:r>
              <a:rPr lang="en-US" sz="2000" b="1" i="1" dirty="0">
                <a:solidFill>
                  <a:schemeClr val="tx2"/>
                </a:solidFill>
              </a:rPr>
              <a:t> con </a:t>
            </a:r>
            <a:r>
              <a:rPr lang="en-US" sz="2000" b="1" i="1" dirty="0" err="1">
                <a:solidFill>
                  <a:schemeClr val="tx2"/>
                </a:solidFill>
              </a:rPr>
              <a:t>có</a:t>
            </a:r>
            <a:r>
              <a:rPr lang="en-US" sz="2000" b="1" i="1" dirty="0">
                <a:solidFill>
                  <a:schemeClr val="tx2"/>
                </a:solidFill>
              </a:rPr>
              <a:t> </a:t>
            </a:r>
            <a:r>
              <a:rPr lang="en-US" sz="2000" b="1" i="1" dirty="0" err="1">
                <a:solidFill>
                  <a:schemeClr val="tx2"/>
                </a:solidFill>
              </a:rPr>
              <a:t>cảm</a:t>
            </a:r>
            <a:r>
              <a:rPr lang="en-US" sz="2000" b="1" i="1" dirty="0">
                <a:solidFill>
                  <a:schemeClr val="tx2"/>
                </a:solidFill>
              </a:rPr>
              <a:t> </a:t>
            </a:r>
            <a:r>
              <a:rPr lang="en-US" sz="2000" b="1" i="1" dirty="0" err="1">
                <a:solidFill>
                  <a:schemeClr val="tx2"/>
                </a:solidFill>
              </a:rPr>
              <a:t>nhận</a:t>
            </a:r>
            <a:r>
              <a:rPr lang="en-US" sz="2000" b="1" i="1" dirty="0">
                <a:solidFill>
                  <a:schemeClr val="tx2"/>
                </a:solidFill>
              </a:rPr>
              <a:t> </a:t>
            </a:r>
            <a:r>
              <a:rPr lang="en-US" sz="2000" b="1" i="1" dirty="0" err="1">
                <a:solidFill>
                  <a:schemeClr val="tx2"/>
                </a:solidFill>
              </a:rPr>
              <a:t>thế</a:t>
            </a:r>
            <a:r>
              <a:rPr lang="en-US" sz="2000" b="1" i="1" dirty="0">
                <a:solidFill>
                  <a:schemeClr val="tx2"/>
                </a:solidFill>
              </a:rPr>
              <a:t> </a:t>
            </a:r>
            <a:r>
              <a:rPr lang="en-US" sz="2000" b="1" i="1" dirty="0" err="1">
                <a:solidFill>
                  <a:schemeClr val="tx2"/>
                </a:solidFill>
              </a:rPr>
              <a:t>nào</a:t>
            </a:r>
            <a:r>
              <a:rPr lang="en-US" sz="2000" b="1" i="1" dirty="0">
                <a:solidFill>
                  <a:schemeClr val="tx2"/>
                </a:solidFill>
              </a:rPr>
              <a:t>?</a:t>
            </a:r>
          </a:p>
        </p:txBody>
      </p:sp>
      <p:pic>
        <p:nvPicPr>
          <p:cNvPr id="1026" name="Picture 2" descr="chong chóng – Công ty quà tặng doanh nghiệp – sự kiện – quảng cáo Pandora  3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876800"/>
            <a:ext cx="1867874" cy="1867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ong chóng – Công ty quà tặng doanh nghiệp – sự kiện – quảng cáo Pandora  3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2148" y="4876800"/>
            <a:ext cx="1867874" cy="18678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hong chóng – Công ty quà tặng doanh nghiệp – sự kiện – quảng cáo Pandora  3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8467" y="4911213"/>
            <a:ext cx="1867874" cy="18678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3212667" y="1508693"/>
            <a:ext cx="3186835" cy="197179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84313901"/>
      </p:ext>
    </p:extLst>
  </p:cSld>
  <p:clrMapOvr>
    <a:masterClrMapping/>
  </p:clrMapOvr>
  <mc:AlternateContent xmlns:mc="http://schemas.openxmlformats.org/markup-compatibility/2006">
    <mc:Choice xmlns:p14="http://schemas.microsoft.com/office/powerpoint/2010/main" Requires="p14">
      <p:transition spd="slow" p14:dur="2000" advTm="30759"/>
    </mc:Choice>
    <mc:Fallback>
      <p:transition spd="slow" advTm="30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stretch>
            <a:fillRect/>
          </a:stretch>
        </p:blipFill>
        <p:spPr>
          <a:xfrm>
            <a:off x="152400" y="264806"/>
            <a:ext cx="5104809" cy="3158506"/>
          </a:xfrm>
          <a:prstGeom prst="rect">
            <a:avLst/>
          </a:prstGeom>
        </p:spPr>
      </p:pic>
      <p:pic>
        <p:nvPicPr>
          <p:cNvPr id="5" name="Picture 2" descr="chong chóng – Công ty quà tặng doanh nghiệp – sự kiện – quảng cáo Pandora  3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7574" y="2590800"/>
            <a:ext cx="3276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980121817"/>
      </p:ext>
    </p:extLst>
  </p:cSld>
  <p:clrMapOvr>
    <a:masterClrMapping/>
  </p:clrMapOvr>
  <mc:AlternateContent xmlns:mc="http://schemas.openxmlformats.org/markup-compatibility/2006">
    <mc:Choice xmlns:p14="http://schemas.microsoft.com/office/powerpoint/2010/main" Requires="p14">
      <p:transition spd="slow" p14:dur="2000" advTm="70742"/>
    </mc:Choice>
    <mc:Fallback>
      <p:transition spd="slow" advTm="7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Desktop\Slide PP\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119063"/>
            <a:ext cx="9525000" cy="7096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2133600"/>
            <a:ext cx="5943600" cy="769441"/>
          </a:xfrm>
          <a:prstGeom prst="rect">
            <a:avLst/>
          </a:prstGeom>
          <a:noFill/>
        </p:spPr>
        <p:txBody>
          <a:bodyPr wrap="square" rtlCol="0">
            <a:prstTxWarp prst="textArchUp">
              <a:avLst/>
            </a:prstTxWarp>
            <a:spAutoFit/>
          </a:bodyPr>
          <a:lstStyle/>
          <a:p>
            <a:r>
              <a:rPr lang="en-US" sz="8800" b="1" dirty="0" smtClean="0">
                <a:solidFill>
                  <a:srgbClr val="FF0000"/>
                </a:solidFill>
                <a:latin typeface="Arial" pitchFamily="34" charset="0"/>
                <a:cs typeface="Arial" pitchFamily="34" charset="0"/>
              </a:rPr>
              <a:t>Hoạt động vận dụng</a:t>
            </a:r>
            <a:endParaRPr lang="en-US" sz="8800" b="1" dirty="0">
              <a:solidFill>
                <a:srgbClr val="FF0000"/>
              </a:solidFill>
              <a:latin typeface="Arial" pitchFamily="34" charset="0"/>
              <a:cs typeface="Arial"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413261161"/>
      </p:ext>
    </p:extLst>
  </p:cSld>
  <p:clrMapOvr>
    <a:masterClrMapping/>
  </p:clrMapOvr>
  <p:transition spd="slow" advTm="659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0.6|0.8|15.9|5|0.9|1.9|1.4|0.4|0.6|0.5|11.9|0.4|0.5"/>
</p:tagLst>
</file>

<file path=ppt/tags/tag3.xml><?xml version="1.0" encoding="utf-8"?>
<p:tagLst xmlns:a="http://schemas.openxmlformats.org/drawingml/2006/main" xmlns:r="http://schemas.openxmlformats.org/officeDocument/2006/relationships" xmlns:p="http://schemas.openxmlformats.org/presentationml/2006/main">
  <p:tag name="TIMING" val="|0.6|0.5"/>
</p:tagLst>
</file>

<file path=ppt/tags/tag4.xml><?xml version="1.0" encoding="utf-8"?>
<p:tagLst xmlns:a="http://schemas.openxmlformats.org/drawingml/2006/main" xmlns:r="http://schemas.openxmlformats.org/officeDocument/2006/relationships" xmlns:p="http://schemas.openxmlformats.org/presentationml/2006/main">
  <p:tag name="TIMING" val="|7.5"/>
</p:tagLst>
</file>

<file path=ppt/tags/tag5.xml><?xml version="1.0" encoding="utf-8"?>
<p:tagLst xmlns:a="http://schemas.openxmlformats.org/drawingml/2006/main" xmlns:r="http://schemas.openxmlformats.org/officeDocument/2006/relationships" xmlns:p="http://schemas.openxmlformats.org/presentationml/2006/main">
  <p:tag name="TIMING" val="|5.9|11.6"/>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18.5"/>
</p:tagLst>
</file>

<file path=ppt/tags/tag8.xml><?xml version="1.0" encoding="utf-8"?>
<p:tagLst xmlns:a="http://schemas.openxmlformats.org/drawingml/2006/main" xmlns:r="http://schemas.openxmlformats.org/officeDocument/2006/relationships" xmlns:p="http://schemas.openxmlformats.org/presentationml/2006/main">
  <p:tag name="TIMING" val="|6.1|3.3|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TotalTime>
  <Words>192</Words>
  <Application>Microsoft Office PowerPoint</Application>
  <PresentationFormat>On-screen Show (4:3)</PresentationFormat>
  <Paragraphs>17</Paragraphs>
  <Slides>14</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18</cp:revision>
  <dcterms:created xsi:type="dcterms:W3CDTF">2020-08-22T09:08:56Z</dcterms:created>
  <dcterms:modified xsi:type="dcterms:W3CDTF">2021-05-05T15:02:15Z</dcterms:modified>
</cp:coreProperties>
</file>