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6" r:id="rId3"/>
    <p:sldId id="273" r:id="rId4"/>
    <p:sldId id="258" r:id="rId5"/>
    <p:sldId id="292" r:id="rId6"/>
    <p:sldId id="288" r:id="rId7"/>
    <p:sldId id="260" r:id="rId8"/>
    <p:sldId id="277" r:id="rId9"/>
    <p:sldId id="261" r:id="rId10"/>
    <p:sldId id="263" r:id="rId11"/>
    <p:sldId id="262" r:id="rId12"/>
    <p:sldId id="279" r:id="rId13"/>
    <p:sldId id="278" r:id="rId14"/>
    <p:sldId id="264" r:id="rId15"/>
    <p:sldId id="266" r:id="rId16"/>
    <p:sldId id="267" r:id="rId17"/>
    <p:sldId id="282" r:id="rId18"/>
    <p:sldId id="289" r:id="rId19"/>
    <p:sldId id="293" r:id="rId20"/>
    <p:sldId id="270" r:id="rId21"/>
    <p:sldId id="271" r:id="rId22"/>
    <p:sldId id="272" r:id="rId23"/>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72" autoAdjust="0"/>
  </p:normalViewPr>
  <p:slideViewPr>
    <p:cSldViewPr>
      <p:cViewPr>
        <p:scale>
          <a:sx n="75" d="100"/>
          <a:sy n="75" d="100"/>
        </p:scale>
        <p:origin x="-366" y="-35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3/15/2021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pPr/>
              <a:t>9</a:t>
            </a:fld>
            <a:endParaRPr lang="en-US"/>
          </a:p>
        </p:txBody>
      </p:sp>
    </p:spTree>
    <p:extLst>
      <p:ext uri="{BB962C8B-B14F-4D97-AF65-F5344CB8AC3E}">
        <p14:creationId xmlns=""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Hướng</a:t>
            </a:r>
            <a:r>
              <a:rPr lang="en-US" baseline="0" smtClean="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19</a:t>
            </a:fld>
            <a:endParaRPr lang="en-US"/>
          </a:p>
        </p:txBody>
      </p:sp>
    </p:spTree>
    <p:extLst>
      <p:ext uri="{BB962C8B-B14F-4D97-AF65-F5344CB8AC3E}">
        <p14:creationId xmlns="" xmlns:p14="http://schemas.microsoft.com/office/powerpoint/2010/main" val="16522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20</a:t>
            </a:fld>
            <a:endParaRPr lang="en-US"/>
          </a:p>
        </p:txBody>
      </p:sp>
    </p:spTree>
    <p:extLst>
      <p:ext uri="{BB962C8B-B14F-4D97-AF65-F5344CB8AC3E}">
        <p14:creationId xmlns=""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pPr/>
              <a:t>3/15/2021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microsoft.com/office/2007/relationships/media" Target="../media/media2.mp4"/><Relationship Id="rId5" Type="http://schemas.openxmlformats.org/officeDocument/2006/relationships/image" Target="../media/image20.png"/><Relationship Id="rId4" Type="http://schemas.microsoft.com/office/2007/relationships/media" Target="../media/media1.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428" y="516876"/>
            <a:ext cx="527050" cy="1369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Đông như hội</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rất nhiều người.</a:t>
            </a:r>
            <a:endParaRPr lang="en-US" sz="3600">
              <a:latin typeface="Arial" pitchFamily="34" charset="0"/>
              <a:cs typeface="Arial" pitchFamily="34" charset="0"/>
            </a:endParaRPr>
          </a:p>
        </p:txBody>
      </p:sp>
      <p:sp>
        <p:nvSpPr>
          <p:cNvPr id="6" name="Title 1"/>
          <p:cNvSpPr txBox="1">
            <a:spLocks/>
          </p:cNvSpPr>
          <p:nvPr/>
        </p:nvSpPr>
        <p:spPr>
          <a:xfrm>
            <a:off x="228600" y="13525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Mải mê</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ở đây có nghĩa là tập trung cao vào việc xem đến lúc không còn biết gì đến xung quanh.</a:t>
            </a:r>
            <a:endParaRPr lang="en-US" sz="3600">
              <a:latin typeface="Arial" pitchFamily="34" charset="0"/>
              <a:cs typeface="Arial" pitchFamily="34" charset="0"/>
            </a:endParaRPr>
          </a:p>
        </p:txBody>
      </p:sp>
      <p:sp>
        <p:nvSpPr>
          <p:cNvPr id="5" name="Title 1"/>
          <p:cNvSpPr txBox="1">
            <a:spLocks/>
          </p:cNvSpPr>
          <p:nvPr/>
        </p:nvSpPr>
        <p:spPr>
          <a:xfrm>
            <a:off x="228600" y="28003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Ngoảnh lại</a:t>
            </a:r>
            <a:r>
              <a:rPr lang="en-US" sz="3600" b="1" smtClean="0">
                <a:latin typeface="Arial" pitchFamily="34" charset="0"/>
                <a:cs typeface="Arial" pitchFamily="34" charset="0"/>
              </a:rPr>
              <a:t>: </a:t>
            </a:r>
            <a:r>
              <a:rPr lang="en-US" sz="3600" smtClean="0">
                <a:latin typeface="Arial" pitchFamily="34" charset="0"/>
                <a:cs typeface="Arial" pitchFamily="34" charset="0"/>
              </a:rPr>
              <a:t>quay đầu nhìn về phía sau lưng mình.</a:t>
            </a:r>
            <a:endParaRPr lang="en-US" sz="3600">
              <a:latin typeface="Arial" pitchFamily="34" charset="0"/>
              <a:cs typeface="Arial" pitchFamily="34" charset="0"/>
            </a:endParaRPr>
          </a:p>
        </p:txBody>
      </p:sp>
      <p:sp>
        <p:nvSpPr>
          <p:cNvPr id="7" name="Title 1"/>
          <p:cNvSpPr txBox="1">
            <a:spLocks/>
          </p:cNvSpPr>
          <p:nvPr/>
        </p:nvSpPr>
        <p:spPr>
          <a:xfrm>
            <a:off x="215900" y="372427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Suýt (khóc)</a:t>
            </a:r>
            <a:r>
              <a:rPr lang="en-US" sz="3600" b="1" smtClean="0">
                <a:latin typeface="Arial" pitchFamily="34" charset="0"/>
                <a:cs typeface="Arial" pitchFamily="34" charset="0"/>
              </a:rPr>
              <a:t>: </a:t>
            </a:r>
            <a:r>
              <a:rPr lang="en-US" sz="3600" smtClean="0">
                <a:latin typeface="Arial" pitchFamily="34" charset="0"/>
                <a:cs typeface="Arial" pitchFamily="34" charset="0"/>
              </a:rPr>
              <a:t>gần khóc.</a:t>
            </a:r>
            <a:endParaRPr lang="en-US" sz="3600">
              <a:latin typeface="Arial" pitchFamily="34" charset="0"/>
              <a:cs typeface="Arial" pitchFamily="34" charset="0"/>
            </a:endParaRPr>
          </a:p>
        </p:txBody>
      </p:sp>
    </p:spTree>
    <p:extLst>
      <p:ext uri="{BB962C8B-B14F-4D97-AF65-F5344CB8AC3E}">
        <p14:creationId xmlns=""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0273" y="5143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71910" y="10121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Sáng chủ nhật, bố cho Nam và em đi công viên. Công viên đông như hội. Khi vào cổng, bố dặn: “Các con cẩn thẩn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Bố cho Nam và em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a:t>
            </a:r>
            <a:r>
              <a:rPr lang="en-US" sz="3200" smtClean="0">
                <a:latin typeface="Arial" pitchFamily="34" charset="0"/>
                <a:ea typeface="Arial-Rounded" pitchFamily="34" charset="0"/>
                <a:cs typeface="Arial" pitchFamily="34" charset="0"/>
              </a:rPr>
              <a:t>ìm một từ để nói về đặc điểm của công viên?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vào cổng, bố dặn hai anh em Nam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Chuyện gì đã xảy ra với Nam?</a:t>
            </a:r>
            <a:endParaRPr lang="en-US" sz="3200">
              <a:latin typeface="Arial" pitchFamily="34" charset="0"/>
              <a:ea typeface="Arial-Rounded" pitchFamily="34" charset="0"/>
              <a:cs typeface="Arial" pitchFamily="34" charset="0"/>
            </a:endParaRP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Nhớ lời bố dặn, Nam đã làm gì?</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Trong câu chuyện, Nam có điều gì đáng khen?</a:t>
            </a:r>
            <a:endParaRPr lang="en-US" sz="3200">
              <a:latin typeface="Arial" pitchFamily="34" charset="0"/>
              <a:ea typeface="Arial-Rounded" pitchFamily="34" charset="0"/>
              <a:cs typeface="Arial" pitchFamily="34" charset="0"/>
            </a:endParaRP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Nam</a:t>
              </a:r>
              <a:endParaRPr lang="en-US" sz="3200" b="1">
                <a:solidFill>
                  <a:schemeClr val="tx1"/>
                </a:solidFill>
                <a:latin typeface="Arial" pitchFamily="34" charset="0"/>
                <a:cs typeface="Arial" pitchFamily="34" charset="0"/>
              </a:endParaRP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smtClean="0">
                <a:latin typeface="Arial" pitchFamily="34" charset="0"/>
                <a:cs typeface="Arial" pitchFamily="34" charset="0"/>
              </a:rPr>
              <a:t>Biết nghe lời bố dặn</a:t>
            </a:r>
            <a:endParaRPr lang="en-US" sz="2000" b="1">
              <a:latin typeface="Arial" pitchFamily="34" charset="0"/>
              <a:cs typeface="Arial" pitchFamily="34" charset="0"/>
            </a:endParaRP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smtClean="0">
                <a:latin typeface="Arial" pitchFamily="34" charset="0"/>
                <a:cs typeface="Arial" pitchFamily="34" charset="0"/>
              </a:rPr>
              <a:t>Chủ động</a:t>
            </a:r>
            <a:endParaRPr lang="en-US" sz="2400" b="1">
              <a:latin typeface="Arial" pitchFamily="34" charset="0"/>
              <a:cs typeface="Arial" pitchFamily="34" charset="0"/>
            </a:endParaRPr>
          </a:p>
        </p:txBody>
      </p:sp>
    </p:spTree>
    <p:extLst>
      <p:ext uri="{BB962C8B-B14F-4D97-AF65-F5344CB8AC3E}">
        <p14:creationId xmlns=""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Nếu là Nam, em sẽ làm gì?</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bị lạc, chúng ta có thể:</a:t>
            </a:r>
          </a:p>
          <a:p>
            <a:pPr algn="just"/>
            <a:r>
              <a:rPr lang="en-US" sz="3200" smtClean="0">
                <a:latin typeface="Arial" pitchFamily="34" charset="0"/>
                <a:ea typeface="Arial-Rounded" pitchFamily="34" charset="0"/>
                <a:cs typeface="Arial" pitchFamily="34" charset="0"/>
              </a:rPr>
              <a:t>+ Tìm đến sự giúp đỡ của chú bảo vệ</a:t>
            </a:r>
          </a:p>
          <a:p>
            <a:pPr algn="just"/>
            <a:r>
              <a:rPr lang="en-US" sz="3200" smtClean="0">
                <a:latin typeface="Arial" pitchFamily="34" charset="0"/>
                <a:ea typeface="Arial-Rounded" pitchFamily="34" charset="0"/>
                <a:cs typeface="Arial" pitchFamily="34" charset="0"/>
              </a:rPr>
              <a:t>+ Nhớ số điện thoại của người thân và xin người gọi nhờ. </a:t>
            </a:r>
          </a:p>
          <a:p>
            <a:pPr algn="just"/>
            <a:r>
              <a:rPr lang="en-US" sz="3200" smtClean="0">
                <a:latin typeface="Arial" pitchFamily="34" charset="0"/>
                <a:ea typeface="Arial-Rounded" pitchFamily="34" charset="0"/>
                <a:cs typeface="Arial" pitchFamily="34" charset="0"/>
              </a:rPr>
              <a:t>+ Bình tĩnh, nhớ điểm hẹn và tìm đến điểm hẹn với người thân.</a:t>
            </a:r>
          </a:p>
          <a:p>
            <a:pPr algn="just"/>
            <a:r>
              <a:rPr lang="en-US" sz="3200" smtClean="0">
                <a:latin typeface="Arial" pitchFamily="34" charset="0"/>
                <a:ea typeface="Arial-Rounded" pitchFamily="34" charset="0"/>
                <a:cs typeface="Arial" pitchFamily="34" charset="0"/>
              </a:rPr>
              <a:t>+ Không nên đi theo người lạ…</a:t>
            </a:r>
          </a:p>
        </p:txBody>
      </p:sp>
    </p:spTree>
    <p:extLst>
      <p:ext uri="{BB962C8B-B14F-4D97-AF65-F5344CB8AC3E}">
        <p14:creationId xmlns=""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030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Bố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Nam và em đi </a:t>
              </a:r>
              <a:r>
                <a:rPr lang="el-GR" sz="3200" b="1">
                  <a:solidFill>
                    <a:srgbClr val="7030A0"/>
                  </a:solidFill>
                  <a:latin typeface="HP001 4 hàng" pitchFamily="34" charset="0"/>
                  <a:ea typeface="Arial-Rounded" pitchFamily="34" charset="0"/>
                  <a:cs typeface="Arial-Rounded" pitchFamily="34" charset="0"/>
                </a:rPr>
                <a:t>εΠ </a:t>
              </a:r>
              <a:r>
                <a:rPr lang="vi-VN" sz="3200" b="1">
                  <a:solidFill>
                    <a:srgbClr val="7030A0"/>
                  </a:solidFill>
                  <a:latin typeface="HP001 4 hàng" pitchFamily="34" charset="0"/>
                  <a:ea typeface="Arial-Rounded" pitchFamily="34" charset="0"/>
                  <a:cs typeface="Arial-Rounded" pitchFamily="34" charset="0"/>
                </a:rPr>
                <a:t>ở cŪg </a:t>
              </a:r>
              <a:r>
                <a:rPr lang="el-GR" sz="3200" b="1">
                  <a:solidFill>
                    <a:srgbClr val="7030A0"/>
                  </a:solidFill>
                  <a:latin typeface="HP001 4 hàng" pitchFamily="34" charset="0"/>
                  <a:ea typeface="Arial-Rounded" pitchFamily="34" charset="0"/>
                  <a:cs typeface="Arial-Rounded" pitchFamily="34" charset="0"/>
                </a:rPr>
                <a:t>νμ</a:t>
              </a:r>
              <a:r>
                <a:rPr lang="vi-VN" sz="3200" b="1" smtClean="0">
                  <a:solidFill>
                    <a:srgbClr val="7030A0"/>
                  </a:solidFill>
                  <a:latin typeface="HP001 4 hàng" pitchFamily="34" charset="0"/>
                  <a:ea typeface="Arial-Rounded" pitchFamily="34" charset="0"/>
                  <a:cs typeface="Arial-Rounded" pitchFamily="34" charset="0"/>
                </a:rPr>
                <a:t>łn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 Bố cho Nam và em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40386" y="238461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367970"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0025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1560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7320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8895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68014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965894"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8447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652">
                                          <p:stCondLst>
                                            <p:cond delay="0"/>
                                          </p:stCondLst>
                                        </p:cTn>
                                        <p:tgtEl>
                                          <p:spTgt spid="41"/>
                                        </p:tgtEl>
                                      </p:cBhvr>
                                    </p:animEffect>
                                    <p:anim calcmode="lin" valueType="num">
                                      <p:cBhvr>
                                        <p:cTn id="166"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71" dur="29">
                                          <p:stCondLst>
                                            <p:cond delay="731"/>
                                          </p:stCondLst>
                                        </p:cTn>
                                        <p:tgtEl>
                                          <p:spTgt spid="41"/>
                                        </p:tgtEl>
                                      </p:cBhvr>
                                      <p:to x="100000" y="60000"/>
                                    </p:animScale>
                                    <p:animScale>
                                      <p:cBhvr>
                                        <p:cTn id="172" dur="187" decel="50000">
                                          <p:stCondLst>
                                            <p:cond delay="761"/>
                                          </p:stCondLst>
                                        </p:cTn>
                                        <p:tgtEl>
                                          <p:spTgt spid="41"/>
                                        </p:tgtEl>
                                      </p:cBhvr>
                                      <p:to x="100000" y="100000"/>
                                    </p:animScale>
                                    <p:animScale>
                                      <p:cBhvr>
                                        <p:cTn id="173" dur="29">
                                          <p:stCondLst>
                                            <p:cond delay="1476"/>
                                          </p:stCondLst>
                                        </p:cTn>
                                        <p:tgtEl>
                                          <p:spTgt spid="41"/>
                                        </p:tgtEl>
                                      </p:cBhvr>
                                      <p:to x="100000" y="80000"/>
                                    </p:animScale>
                                    <p:animScale>
                                      <p:cBhvr>
                                        <p:cTn id="174" dur="187" decel="50000">
                                          <p:stCondLst>
                                            <p:cond delay="1505"/>
                                          </p:stCondLst>
                                        </p:cTn>
                                        <p:tgtEl>
                                          <p:spTgt spid="41"/>
                                        </p:tgtEl>
                                      </p:cBhvr>
                                      <p:to x="100000" y="100000"/>
                                    </p:animScale>
                                    <p:animScale>
                                      <p:cBhvr>
                                        <p:cTn id="175" dur="29">
                                          <p:stCondLst>
                                            <p:cond delay="1847"/>
                                          </p:stCondLst>
                                        </p:cTn>
                                        <p:tgtEl>
                                          <p:spTgt spid="41"/>
                                        </p:tgtEl>
                                      </p:cBhvr>
                                      <p:to x="100000" y="90000"/>
                                    </p:animScale>
                                    <p:animScale>
                                      <p:cBhvr>
                                        <p:cTn id="176" dur="187" decel="50000">
                                          <p:stCondLst>
                                            <p:cond delay="1876"/>
                                          </p:stCondLst>
                                        </p:cTn>
                                        <p:tgtEl>
                                          <p:spTgt spid="41"/>
                                        </p:tgtEl>
                                      </p:cBhvr>
                                      <p:to x="100000" y="100000"/>
                                    </p:animScale>
                                    <p:animScale>
                                      <p:cBhvr>
                                        <p:cTn id="177" dur="29">
                                          <p:stCondLst>
                                            <p:cond delay="2034"/>
                                          </p:stCondLst>
                                        </p:cTn>
                                        <p:tgtEl>
                                          <p:spTgt spid="41"/>
                                        </p:tgtEl>
                                      </p:cBhvr>
                                      <p:to x="100000" y="95000"/>
                                    </p:animScale>
                                    <p:animScale>
                                      <p:cBhvr>
                                        <p:cTn id="178" dur="187" decel="50000">
                                          <p:stCondLst>
                                            <p:cond delay="2063"/>
                                          </p:stCondLst>
                                        </p:cTn>
                                        <p:tgtEl>
                                          <p:spTgt spid="41"/>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652">
                                          <p:stCondLst>
                                            <p:cond delay="0"/>
                                          </p:stCondLst>
                                        </p:cTn>
                                        <p:tgtEl>
                                          <p:spTgt spid="42"/>
                                        </p:tgtEl>
                                      </p:cBhvr>
                                    </p:animEffect>
                                    <p:anim calcmode="lin" valueType="num">
                                      <p:cBhvr>
                                        <p:cTn id="182"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187" dur="29">
                                          <p:stCondLst>
                                            <p:cond delay="731"/>
                                          </p:stCondLst>
                                        </p:cTn>
                                        <p:tgtEl>
                                          <p:spTgt spid="42"/>
                                        </p:tgtEl>
                                      </p:cBhvr>
                                      <p:to x="100000" y="60000"/>
                                    </p:animScale>
                                    <p:animScale>
                                      <p:cBhvr>
                                        <p:cTn id="188" dur="187" decel="50000">
                                          <p:stCondLst>
                                            <p:cond delay="761"/>
                                          </p:stCondLst>
                                        </p:cTn>
                                        <p:tgtEl>
                                          <p:spTgt spid="42"/>
                                        </p:tgtEl>
                                      </p:cBhvr>
                                      <p:to x="100000" y="100000"/>
                                    </p:animScale>
                                    <p:animScale>
                                      <p:cBhvr>
                                        <p:cTn id="189" dur="29">
                                          <p:stCondLst>
                                            <p:cond delay="1476"/>
                                          </p:stCondLst>
                                        </p:cTn>
                                        <p:tgtEl>
                                          <p:spTgt spid="42"/>
                                        </p:tgtEl>
                                      </p:cBhvr>
                                      <p:to x="100000" y="80000"/>
                                    </p:animScale>
                                    <p:animScale>
                                      <p:cBhvr>
                                        <p:cTn id="190" dur="187" decel="50000">
                                          <p:stCondLst>
                                            <p:cond delay="1505"/>
                                          </p:stCondLst>
                                        </p:cTn>
                                        <p:tgtEl>
                                          <p:spTgt spid="42"/>
                                        </p:tgtEl>
                                      </p:cBhvr>
                                      <p:to x="100000" y="100000"/>
                                    </p:animScale>
                                    <p:animScale>
                                      <p:cBhvr>
                                        <p:cTn id="191" dur="29">
                                          <p:stCondLst>
                                            <p:cond delay="1847"/>
                                          </p:stCondLst>
                                        </p:cTn>
                                        <p:tgtEl>
                                          <p:spTgt spid="42"/>
                                        </p:tgtEl>
                                      </p:cBhvr>
                                      <p:to x="100000" y="90000"/>
                                    </p:animScale>
                                    <p:animScale>
                                      <p:cBhvr>
                                        <p:cTn id="192" dur="187" decel="50000">
                                          <p:stCondLst>
                                            <p:cond delay="1876"/>
                                          </p:stCondLst>
                                        </p:cTn>
                                        <p:tgtEl>
                                          <p:spTgt spid="42"/>
                                        </p:tgtEl>
                                      </p:cBhvr>
                                      <p:to x="100000" y="100000"/>
                                    </p:animScale>
                                    <p:animScale>
                                      <p:cBhvr>
                                        <p:cTn id="193" dur="29">
                                          <p:stCondLst>
                                            <p:cond delay="2034"/>
                                          </p:stCondLst>
                                        </p:cTn>
                                        <p:tgtEl>
                                          <p:spTgt spid="42"/>
                                        </p:tgtEl>
                                      </p:cBhvr>
                                      <p:to x="100000" y="95000"/>
                                    </p:animScale>
                                    <p:animScale>
                                      <p:cBhvr>
                                        <p:cTn id="194" dur="187" decel="50000">
                                          <p:stCondLst>
                                            <p:cond delay="2063"/>
                                          </p:stCondLst>
                                        </p:cTn>
                                        <p:tgtEl>
                                          <p:spTgt spid="4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down)">
                                      <p:cBhvr>
                                        <p:cTn id="197" dur="652">
                                          <p:stCondLst>
                                            <p:cond delay="0"/>
                                          </p:stCondLst>
                                        </p:cTn>
                                        <p:tgtEl>
                                          <p:spTgt spid="43"/>
                                        </p:tgtEl>
                                      </p:cBhvr>
                                    </p:animEffect>
                                    <p:anim calcmode="lin" valueType="num">
                                      <p:cBhvr>
                                        <p:cTn id="198"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03" dur="29">
                                          <p:stCondLst>
                                            <p:cond delay="731"/>
                                          </p:stCondLst>
                                        </p:cTn>
                                        <p:tgtEl>
                                          <p:spTgt spid="43"/>
                                        </p:tgtEl>
                                      </p:cBhvr>
                                      <p:to x="100000" y="60000"/>
                                    </p:animScale>
                                    <p:animScale>
                                      <p:cBhvr>
                                        <p:cTn id="204" dur="187" decel="50000">
                                          <p:stCondLst>
                                            <p:cond delay="761"/>
                                          </p:stCondLst>
                                        </p:cTn>
                                        <p:tgtEl>
                                          <p:spTgt spid="43"/>
                                        </p:tgtEl>
                                      </p:cBhvr>
                                      <p:to x="100000" y="100000"/>
                                    </p:animScale>
                                    <p:animScale>
                                      <p:cBhvr>
                                        <p:cTn id="205" dur="29">
                                          <p:stCondLst>
                                            <p:cond delay="1476"/>
                                          </p:stCondLst>
                                        </p:cTn>
                                        <p:tgtEl>
                                          <p:spTgt spid="43"/>
                                        </p:tgtEl>
                                      </p:cBhvr>
                                      <p:to x="100000" y="80000"/>
                                    </p:animScale>
                                    <p:animScale>
                                      <p:cBhvr>
                                        <p:cTn id="206" dur="187" decel="50000">
                                          <p:stCondLst>
                                            <p:cond delay="1505"/>
                                          </p:stCondLst>
                                        </p:cTn>
                                        <p:tgtEl>
                                          <p:spTgt spid="43"/>
                                        </p:tgtEl>
                                      </p:cBhvr>
                                      <p:to x="100000" y="100000"/>
                                    </p:animScale>
                                    <p:animScale>
                                      <p:cBhvr>
                                        <p:cTn id="207" dur="29">
                                          <p:stCondLst>
                                            <p:cond delay="1847"/>
                                          </p:stCondLst>
                                        </p:cTn>
                                        <p:tgtEl>
                                          <p:spTgt spid="43"/>
                                        </p:tgtEl>
                                      </p:cBhvr>
                                      <p:to x="100000" y="90000"/>
                                    </p:animScale>
                                    <p:animScale>
                                      <p:cBhvr>
                                        <p:cTn id="208" dur="187" decel="50000">
                                          <p:stCondLst>
                                            <p:cond delay="1876"/>
                                          </p:stCondLst>
                                        </p:cTn>
                                        <p:tgtEl>
                                          <p:spTgt spid="43"/>
                                        </p:tgtEl>
                                      </p:cBhvr>
                                      <p:to x="100000" y="100000"/>
                                    </p:animScale>
                                    <p:animScale>
                                      <p:cBhvr>
                                        <p:cTn id="209" dur="29">
                                          <p:stCondLst>
                                            <p:cond delay="2034"/>
                                          </p:stCondLst>
                                        </p:cTn>
                                        <p:tgtEl>
                                          <p:spTgt spid="43"/>
                                        </p:tgtEl>
                                      </p:cBhvr>
                                      <p:to x="100000" y="95000"/>
                                    </p:animScale>
                                    <p:animScale>
                                      <p:cBhvr>
                                        <p:cTn id="210" dur="187" decel="50000">
                                          <p:stCondLst>
                                            <p:cond delay="2063"/>
                                          </p:stCondLst>
                                        </p:cTn>
                                        <p:tgtEl>
                                          <p:spTgt spid="43"/>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down)">
                                      <p:cBhvr>
                                        <p:cTn id="213" dur="652">
                                          <p:stCondLst>
                                            <p:cond delay="0"/>
                                          </p:stCondLst>
                                        </p:cTn>
                                        <p:tgtEl>
                                          <p:spTgt spid="44"/>
                                        </p:tgtEl>
                                      </p:cBhvr>
                                    </p:animEffect>
                                    <p:anim calcmode="lin" valueType="num">
                                      <p:cBhvr>
                                        <p:cTn id="214"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19" dur="29">
                                          <p:stCondLst>
                                            <p:cond delay="731"/>
                                          </p:stCondLst>
                                        </p:cTn>
                                        <p:tgtEl>
                                          <p:spTgt spid="44"/>
                                        </p:tgtEl>
                                      </p:cBhvr>
                                      <p:to x="100000" y="60000"/>
                                    </p:animScale>
                                    <p:animScale>
                                      <p:cBhvr>
                                        <p:cTn id="220" dur="187" decel="50000">
                                          <p:stCondLst>
                                            <p:cond delay="761"/>
                                          </p:stCondLst>
                                        </p:cTn>
                                        <p:tgtEl>
                                          <p:spTgt spid="44"/>
                                        </p:tgtEl>
                                      </p:cBhvr>
                                      <p:to x="100000" y="100000"/>
                                    </p:animScale>
                                    <p:animScale>
                                      <p:cBhvr>
                                        <p:cTn id="221" dur="29">
                                          <p:stCondLst>
                                            <p:cond delay="1476"/>
                                          </p:stCondLst>
                                        </p:cTn>
                                        <p:tgtEl>
                                          <p:spTgt spid="44"/>
                                        </p:tgtEl>
                                      </p:cBhvr>
                                      <p:to x="100000" y="80000"/>
                                    </p:animScale>
                                    <p:animScale>
                                      <p:cBhvr>
                                        <p:cTn id="222" dur="187" decel="50000">
                                          <p:stCondLst>
                                            <p:cond delay="1505"/>
                                          </p:stCondLst>
                                        </p:cTn>
                                        <p:tgtEl>
                                          <p:spTgt spid="44"/>
                                        </p:tgtEl>
                                      </p:cBhvr>
                                      <p:to x="100000" y="100000"/>
                                    </p:animScale>
                                    <p:animScale>
                                      <p:cBhvr>
                                        <p:cTn id="223" dur="29">
                                          <p:stCondLst>
                                            <p:cond delay="1847"/>
                                          </p:stCondLst>
                                        </p:cTn>
                                        <p:tgtEl>
                                          <p:spTgt spid="44"/>
                                        </p:tgtEl>
                                      </p:cBhvr>
                                      <p:to x="100000" y="90000"/>
                                    </p:animScale>
                                    <p:animScale>
                                      <p:cBhvr>
                                        <p:cTn id="224" dur="187" decel="50000">
                                          <p:stCondLst>
                                            <p:cond delay="1876"/>
                                          </p:stCondLst>
                                        </p:cTn>
                                        <p:tgtEl>
                                          <p:spTgt spid="44"/>
                                        </p:tgtEl>
                                      </p:cBhvr>
                                      <p:to x="100000" y="100000"/>
                                    </p:animScale>
                                    <p:animScale>
                                      <p:cBhvr>
                                        <p:cTn id="225" dur="29">
                                          <p:stCondLst>
                                            <p:cond delay="2034"/>
                                          </p:stCondLst>
                                        </p:cTn>
                                        <p:tgtEl>
                                          <p:spTgt spid="44"/>
                                        </p:tgtEl>
                                      </p:cBhvr>
                                      <p:to x="100000" y="95000"/>
                                    </p:animScale>
                                    <p:animScale>
                                      <p:cBhvr>
                                        <p:cTn id="226" dur="187" decel="50000">
                                          <p:stCondLst>
                                            <p:cond delay="2063"/>
                                          </p:stCondLst>
                                        </p:cTn>
                                        <p:tgtEl>
                                          <p:spTgt spid="4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27"/>
                                        </p:tgtEl>
                                      </p:cBhvr>
                                    </p:animEffect>
                                    <p:set>
                                      <p:cBhvr>
                                        <p:cTn id="231" dur="1" fill="hold">
                                          <p:stCondLst>
                                            <p:cond delay="499"/>
                                          </p:stCondLst>
                                        </p:cTn>
                                        <p:tgtEl>
                                          <p:spTgt spid="2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1"/>
                                        </p:tgtEl>
                                      </p:cBhvr>
                                    </p:animEffect>
                                    <p:set>
                                      <p:cBhvr>
                                        <p:cTn id="246" dur="1" fill="hold">
                                          <p:stCondLst>
                                            <p:cond delay="499"/>
                                          </p:stCondLst>
                                        </p:cTn>
                                        <p:tgtEl>
                                          <p:spTgt spid="4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2"/>
                                        </p:tgtEl>
                                      </p:cBhvr>
                                    </p:animEffect>
                                    <p:set>
                                      <p:cBhvr>
                                        <p:cTn id="249" dur="1" fill="hold">
                                          <p:stCondLst>
                                            <p:cond delay="499"/>
                                          </p:stCondLst>
                                        </p:cTn>
                                        <p:tgtEl>
                                          <p:spTgt spid="4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3"/>
                                        </p:tgtEl>
                                      </p:cBhvr>
                                    </p:animEffect>
                                    <p:set>
                                      <p:cBhvr>
                                        <p:cTn id="252" dur="1" fill="hold">
                                          <p:stCondLst>
                                            <p:cond delay="499"/>
                                          </p:stCondLst>
                                        </p:cTn>
                                        <p:tgtEl>
                                          <p:spTgt spid="4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4"/>
                                        </p:tgtEl>
                                      </p:cBhvr>
                                    </p:animEffect>
                                    <p:set>
                                      <p:cBhvr>
                                        <p:cTn id="25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B.mp4">
            <a:hlinkClick r:id="" action="ppaction://media"/>
          </p:cNvPr>
          <p:cNvPicPr>
            <a:picLocks noGrp="1" noChangeAspect="1"/>
          </p:cNvPicPr>
          <p:nvPr>
            <p:ph sz="half" idx="1"/>
            <a:videoFile r:link="rId1"/>
            <p:extLst>
              <p:ext uri="{DAA4B4D4-6D71-4841-9C94-3DE7FCFB9230}">
                <p14:media xmlns="" xmlns:p14="http://schemas.microsoft.com/office/powerpoint/2010/main" r:embed="rId4"/>
              </p:ext>
            </p:extLst>
          </p:nvPr>
        </p:nvPicPr>
        <p:blipFill>
          <a:blip r:embed="rId5" cstate="print"/>
          <a:stretch>
            <a:fillRect/>
          </a:stretch>
        </p:blipFill>
        <p:spPr>
          <a:xfrm>
            <a:off x="228601" y="649288"/>
            <a:ext cx="3944938" cy="3944938"/>
          </a:xfrm>
        </p:spPr>
      </p:pic>
      <p:pic>
        <p:nvPicPr>
          <p:cNvPr id="6" name="N.mp4">
            <a:hlinkClick r:id="" action="ppaction://media"/>
          </p:cNvPr>
          <p:cNvPicPr>
            <a:picLocks noGrp="1" noChangeAspect="1"/>
          </p:cNvPicPr>
          <p:nvPr>
            <p:ph sz="half" idx="2"/>
            <a:videoFile r:link="rId1"/>
            <p:extLst>
              <p:ext uri="{DAA4B4D4-6D71-4841-9C94-3DE7FCFB9230}">
                <p14:media xmlns="" xmlns:p14="http://schemas.microsoft.com/office/powerpoint/2010/main" r:embed="rId6"/>
              </p:ext>
            </p:extLst>
          </p:nvPr>
        </p:nvPicPr>
        <p:blipFill>
          <a:blip r:embed="rId7" cstate="print"/>
          <a:stretch>
            <a:fillRect/>
          </a:stretch>
        </p:blipFill>
        <p:spPr>
          <a:xfrm>
            <a:off x="4419601" y="649288"/>
            <a:ext cx="3944938" cy="3944938"/>
          </a:xfrm>
        </p:spPr>
      </p:pic>
    </p:spTree>
    <p:extLst>
      <p:ext uri="{BB962C8B-B14F-4D97-AF65-F5344CB8AC3E}">
        <p14:creationId xmlns=""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Nếu không may bị lạc </a:t>
            </a:r>
            <a:r>
              <a:rPr lang="en-US" sz="3200" smtClean="0">
                <a:solidFill>
                  <a:schemeClr val="tx1"/>
                </a:solidFill>
                <a:latin typeface="Arial" pitchFamily="34" charset="0"/>
                <a:cs typeface="Arial" pitchFamily="34" charset="0"/>
              </a:rPr>
              <a:t>(trang 74, 75).</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76, 77).</a:t>
            </a:r>
            <a:endParaRPr lang="en-US" sz="320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bạn nhỏ</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Bạn nhỏ đang ở đâu? Vì sao bạn ấy khóc?</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b) Nếu gặp phải trường hợp như bạn nhỏ, em sẽ làm gì?</a:t>
            </a:r>
            <a:endParaRPr lang="en-US" sz="24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smtClean="0">
                <a:latin typeface="Arial" pitchFamily="34" charset="0"/>
                <a:cs typeface="Arial" pitchFamily="34" charset="0"/>
              </a:rPr>
              <a:t>Vần mới:</a:t>
            </a:r>
            <a:endParaRPr lang="en-US" b="1">
              <a:latin typeface="Arial" pitchFamily="34" charset="0"/>
              <a:cs typeface="Arial" pitchFamily="34" charset="0"/>
            </a:endParaRP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oanh – ngoảnh lại</a:t>
            </a:r>
            <a:endParaRPr lang="en-US">
              <a:latin typeface="Arial" pitchFamily="34" charset="0"/>
              <a:cs typeface="Arial" pitchFamily="34" charset="0"/>
            </a:endParaRPr>
          </a:p>
        </p:txBody>
      </p:sp>
    </p:spTree>
    <p:extLst>
      <p:ext uri="{BB962C8B-B14F-4D97-AF65-F5344CB8AC3E}">
        <p14:creationId xmlns="" xmlns:p14="http://schemas.microsoft.com/office/powerpoint/2010/main" val="162068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smtClean="0">
                <a:latin typeface="Arial" pitchFamily="34" charset="0"/>
                <a:cs typeface="Arial" pitchFamily="34" charset="0"/>
              </a:rPr>
              <a:t>ngoảnh</a:t>
            </a:r>
            <a:br>
              <a:rPr lang="en-US" smtClean="0">
                <a:latin typeface="Arial" pitchFamily="34" charset="0"/>
                <a:cs typeface="Arial" pitchFamily="34" charset="0"/>
              </a:rPr>
            </a:br>
            <a:r>
              <a:rPr lang="en-US" smtClean="0">
                <a:latin typeface="Arial" pitchFamily="34" charset="0"/>
                <a:cs typeface="Arial" pitchFamily="34" charset="0"/>
              </a:rPr>
              <a:t>hoảng</a:t>
            </a:r>
            <a:br>
              <a:rPr lang="en-US" smtClean="0">
                <a:latin typeface="Arial" pitchFamily="34" charset="0"/>
                <a:cs typeface="Arial" pitchFamily="34" charset="0"/>
              </a:rPr>
            </a:br>
            <a:r>
              <a:rPr lang="en-US" smtClean="0">
                <a:latin typeface="Arial" pitchFamily="34" charset="0"/>
                <a:cs typeface="Arial" pitchFamily="34" charset="0"/>
              </a:rPr>
              <a:t>suýt</a:t>
            </a:r>
            <a:br>
              <a:rPr lang="en-US" smtClean="0">
                <a:latin typeface="Arial" pitchFamily="34" charset="0"/>
                <a:cs typeface="Arial" pitchFamily="34" charset="0"/>
              </a:rPr>
            </a:br>
            <a:r>
              <a:rPr lang="en-US" smtClean="0">
                <a:latin typeface="Arial" pitchFamily="34" charset="0"/>
                <a:cs typeface="Arial" pitchFamily="34" charset="0"/>
              </a:rPr>
              <a:t>hướng</a:t>
            </a:r>
            <a:br>
              <a:rPr lang="en-US" smtClean="0">
                <a:latin typeface="Arial" pitchFamily="34" charset="0"/>
                <a:cs typeface="Arial" pitchFamily="34" charset="0"/>
              </a:rPr>
            </a:br>
            <a:r>
              <a:rPr lang="en-US" smtClean="0">
                <a:latin typeface="Arial" pitchFamily="34" charset="0"/>
                <a:cs typeface="Arial" pitchFamily="34" charset="0"/>
              </a:rPr>
              <a:t>đường</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trên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677</Words>
  <Application>Microsoft Office PowerPoint</Application>
  <PresentationFormat>On-screen Show (16:9)</PresentationFormat>
  <Paragraphs>121</Paragraphs>
  <Slides>22</Slides>
  <Notes>7</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Vần mới:</vt:lpstr>
      <vt:lpstr>Slide 6</vt:lpstr>
      <vt:lpstr>Slide 7</vt:lpstr>
      <vt:lpstr>ngoảnh hoảng suýt hướng đường</vt:lpstr>
      <vt:lpstr>Slide 9</vt:lpstr>
      <vt:lpstr>Slide 10</vt:lpstr>
      <vt:lpstr>Slide 11</vt:lpstr>
      <vt:lpstr>Giải nghĩa từ khó:</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227</cp:revision>
  <dcterms:created xsi:type="dcterms:W3CDTF">2020-12-08T15:48:47Z</dcterms:created>
  <dcterms:modified xsi:type="dcterms:W3CDTF">2021-03-15T03:23:39Z</dcterms:modified>
</cp:coreProperties>
</file>