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5" r:id="rId9"/>
    <p:sldId id="262" r:id="rId10"/>
    <p:sldId id="263" r:id="rId11"/>
    <p:sldId id="264" r:id="rId12"/>
    <p:sldId id="266" r:id="rId13"/>
    <p:sldId id="271" r:id="rId14"/>
    <p:sldId id="267" r:id="rId15"/>
    <p:sldId id="270" r:id="rId16"/>
    <p:sldId id="272" r:id="rId17"/>
    <p:sldId id="275" r:id="rId18"/>
    <p:sldId id="273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B5A16-40AE-483E-A7C9-DCF01574BF6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ADA41-547B-4DB0-94C3-50BE52DB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06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Cho HS tổ chức trò chơi "Truyền điện": Nêu một số VD về vai trò của các bạn nữ trong lớp em 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ADA41-547B-4DB0-94C3-50BE52DBBD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1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ADA41-547B-4DB0-94C3-50BE52DBBD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8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D21AFC-9D17-4A23-BFA5-F126DF7FA4F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3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5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0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0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6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0CA3B4A-9C4B-4675-B687-1C5D09498C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38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6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04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4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7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4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6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5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A910-9918-4FD4-A7A2-1DB273FFDD4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slide" Target="slide18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slide" Target="slide18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7910" y="2967335"/>
            <a:ext cx="72561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MÔN: KHOA HỌC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70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pSp>
        <p:nvGrpSpPr>
          <p:cNvPr id="139282" name="Group 18"/>
          <p:cNvGrpSpPr>
            <a:grpSpLocks/>
          </p:cNvGrpSpPr>
          <p:nvPr/>
        </p:nvGrpSpPr>
        <p:grpSpPr bwMode="auto">
          <a:xfrm>
            <a:off x="507999" y="967583"/>
            <a:ext cx="11321143" cy="2667794"/>
            <a:chOff x="144" y="864"/>
            <a:chExt cx="5698" cy="1426"/>
          </a:xfrm>
        </p:grpSpPr>
        <p:pic>
          <p:nvPicPr>
            <p:cNvPr id="139268" name="Picture 4" descr="Untitled-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864"/>
              <a:ext cx="1702" cy="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69" name="Picture 5" descr="Untitled-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864"/>
              <a:ext cx="1850" cy="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0" name="Picture 6" descr="Untitled-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" y="874"/>
              <a:ext cx="1824" cy="1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9279" name="Group 15"/>
          <p:cNvGrpSpPr>
            <a:grpSpLocks/>
          </p:cNvGrpSpPr>
          <p:nvPr/>
        </p:nvGrpSpPr>
        <p:grpSpPr bwMode="auto">
          <a:xfrm>
            <a:off x="930462" y="3944256"/>
            <a:ext cx="2477890" cy="2357438"/>
            <a:chOff x="336" y="2280"/>
            <a:chExt cx="1392" cy="1485"/>
          </a:xfrm>
        </p:grpSpPr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336" y="2544"/>
              <a:ext cx="1392" cy="1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274" name="Text Box 10"/>
            <p:cNvSpPr txBox="1">
              <a:spLocks noChangeArrowheads="1"/>
            </p:cNvSpPr>
            <p:nvPr/>
          </p:nvSpPr>
          <p:spPr bwMode="auto">
            <a:xfrm>
              <a:off x="857" y="2280"/>
              <a:ext cx="384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9280" name="Group 16"/>
          <p:cNvGrpSpPr>
            <a:grpSpLocks/>
          </p:cNvGrpSpPr>
          <p:nvPr/>
        </p:nvGrpSpPr>
        <p:grpSpPr bwMode="auto">
          <a:xfrm>
            <a:off x="4888805" y="3998575"/>
            <a:ext cx="2274888" cy="1276350"/>
            <a:chOff x="1972" y="2340"/>
            <a:chExt cx="1433" cy="804"/>
          </a:xfrm>
        </p:grpSpPr>
        <p:sp>
          <p:nvSpPr>
            <p:cNvPr id="139275" name="Text Box 11"/>
            <p:cNvSpPr txBox="1">
              <a:spLocks noChangeArrowheads="1"/>
            </p:cNvSpPr>
            <p:nvPr/>
          </p:nvSpPr>
          <p:spPr bwMode="auto">
            <a:xfrm>
              <a:off x="2496" y="2340"/>
              <a:ext cx="384" cy="288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9276" name="Text Box 12"/>
            <p:cNvSpPr txBox="1">
              <a:spLocks noChangeArrowheads="1"/>
            </p:cNvSpPr>
            <p:nvPr/>
          </p:nvSpPr>
          <p:spPr bwMode="auto">
            <a:xfrm>
              <a:off x="1972" y="2621"/>
              <a:ext cx="1433" cy="523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281" name="Group 17"/>
          <p:cNvGrpSpPr>
            <a:grpSpLocks/>
          </p:cNvGrpSpPr>
          <p:nvPr/>
        </p:nvGrpSpPr>
        <p:grpSpPr bwMode="auto">
          <a:xfrm>
            <a:off x="8790396" y="4039169"/>
            <a:ext cx="2453454" cy="2027238"/>
            <a:chOff x="3936" y="2256"/>
            <a:chExt cx="1392" cy="1277"/>
          </a:xfrm>
        </p:grpSpPr>
        <p:sp>
          <p:nvSpPr>
            <p:cNvPr id="139277" name="Text Box 13"/>
            <p:cNvSpPr txBox="1">
              <a:spLocks noChangeArrowheads="1"/>
            </p:cNvSpPr>
            <p:nvPr/>
          </p:nvSpPr>
          <p:spPr bwMode="auto">
            <a:xfrm>
              <a:off x="3936" y="2544"/>
              <a:ext cx="1392" cy="9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278" name="Text Box 14"/>
            <p:cNvSpPr txBox="1">
              <a:spLocks noChangeArrowheads="1"/>
            </p:cNvSpPr>
            <p:nvPr/>
          </p:nvSpPr>
          <p:spPr bwMode="auto">
            <a:xfrm>
              <a:off x="4416" y="2256"/>
              <a:ext cx="384" cy="28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39283" name="Group 19"/>
          <p:cNvGrpSpPr>
            <a:grpSpLocks/>
          </p:cNvGrpSpPr>
          <p:nvPr/>
        </p:nvGrpSpPr>
        <p:grpSpPr bwMode="auto">
          <a:xfrm>
            <a:off x="8761000" y="4058018"/>
            <a:ext cx="2428875" cy="2038350"/>
            <a:chOff x="337" y="1910"/>
            <a:chExt cx="1530" cy="1284"/>
          </a:xfrm>
        </p:grpSpPr>
        <p:sp>
          <p:nvSpPr>
            <p:cNvPr id="139284" name="Text Box 20"/>
            <p:cNvSpPr txBox="1">
              <a:spLocks noChangeArrowheads="1"/>
            </p:cNvSpPr>
            <p:nvPr/>
          </p:nvSpPr>
          <p:spPr bwMode="auto">
            <a:xfrm>
              <a:off x="337" y="2205"/>
              <a:ext cx="1530" cy="9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285" name="Text Box 21"/>
            <p:cNvSpPr txBox="1">
              <a:spLocks noChangeArrowheads="1"/>
            </p:cNvSpPr>
            <p:nvPr/>
          </p:nvSpPr>
          <p:spPr bwMode="auto">
            <a:xfrm>
              <a:off x="888" y="1910"/>
              <a:ext cx="384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9286" name="Group 22"/>
          <p:cNvGrpSpPr>
            <a:grpSpLocks/>
          </p:cNvGrpSpPr>
          <p:nvPr/>
        </p:nvGrpSpPr>
        <p:grpSpPr bwMode="auto">
          <a:xfrm>
            <a:off x="930463" y="4134756"/>
            <a:ext cx="2478088" cy="1211263"/>
            <a:chOff x="2064" y="2304"/>
            <a:chExt cx="1561" cy="763"/>
          </a:xfrm>
        </p:grpSpPr>
        <p:sp>
          <p:nvSpPr>
            <p:cNvPr id="139287" name="Text Box 23"/>
            <p:cNvSpPr txBox="1">
              <a:spLocks noChangeArrowheads="1"/>
            </p:cNvSpPr>
            <p:nvPr/>
          </p:nvSpPr>
          <p:spPr bwMode="auto">
            <a:xfrm>
              <a:off x="2655" y="2304"/>
              <a:ext cx="384" cy="288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9288" name="Text Box 24"/>
            <p:cNvSpPr txBox="1">
              <a:spLocks noChangeArrowheads="1"/>
            </p:cNvSpPr>
            <p:nvPr/>
          </p:nvSpPr>
          <p:spPr bwMode="auto">
            <a:xfrm>
              <a:off x="2064" y="2544"/>
              <a:ext cx="1561" cy="523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289" name="Group 25"/>
          <p:cNvGrpSpPr>
            <a:grpSpLocks/>
          </p:cNvGrpSpPr>
          <p:nvPr/>
        </p:nvGrpSpPr>
        <p:grpSpPr bwMode="auto">
          <a:xfrm>
            <a:off x="4903093" y="4058020"/>
            <a:ext cx="2420938" cy="1598613"/>
            <a:chOff x="3991" y="1868"/>
            <a:chExt cx="1525" cy="1007"/>
          </a:xfrm>
        </p:grpSpPr>
        <p:sp>
          <p:nvSpPr>
            <p:cNvPr id="139290" name="Text Box 26"/>
            <p:cNvSpPr txBox="1">
              <a:spLocks noChangeArrowheads="1"/>
            </p:cNvSpPr>
            <p:nvPr/>
          </p:nvSpPr>
          <p:spPr bwMode="auto">
            <a:xfrm>
              <a:off x="3991" y="2119"/>
              <a:ext cx="1525" cy="75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291" name="Text Box 27"/>
            <p:cNvSpPr txBox="1">
              <a:spLocks noChangeArrowheads="1"/>
            </p:cNvSpPr>
            <p:nvPr/>
          </p:nvSpPr>
          <p:spPr bwMode="auto">
            <a:xfrm>
              <a:off x="4507" y="1868"/>
              <a:ext cx="384" cy="28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39293" name="Text Box 29"/>
          <p:cNvSpPr txBox="1">
            <a:spLocks noChangeArrowheads="1"/>
          </p:cNvSpPr>
          <p:nvPr/>
        </p:nvSpPr>
        <p:spPr bwMode="auto">
          <a:xfrm>
            <a:off x="812800" y="268858"/>
            <a:ext cx="73914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7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9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9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9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40743" y="861901"/>
            <a:ext cx="6110514" cy="1016000"/>
            <a:chOff x="3040743" y="861901"/>
            <a:chExt cx="6110514" cy="1016000"/>
          </a:xfrm>
        </p:grpSpPr>
        <p:sp>
          <p:nvSpPr>
            <p:cNvPr id="5" name="Flowchart: Terminator 4"/>
            <p:cNvSpPr/>
            <p:nvPr/>
          </p:nvSpPr>
          <p:spPr>
            <a:xfrm>
              <a:off x="3040743" y="861901"/>
              <a:ext cx="6110514" cy="1016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649" name="Text Box 25"/>
            <p:cNvSpPr txBox="1">
              <a:spLocks noChangeArrowheads="1"/>
            </p:cNvSpPr>
            <p:nvPr/>
          </p:nvSpPr>
          <p:spPr bwMode="auto">
            <a:xfrm>
              <a:off x="3276600" y="990600"/>
              <a:ext cx="5638800" cy="6413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280725"/>
            <a:ext cx="11952232" cy="2667794"/>
            <a:chOff x="0" y="2280725"/>
            <a:chExt cx="11952232" cy="2667794"/>
          </a:xfrm>
        </p:grpSpPr>
        <p:sp>
          <p:nvSpPr>
            <p:cNvPr id="154650" name="Line 26"/>
            <p:cNvSpPr>
              <a:spLocks noChangeShapeType="1"/>
            </p:cNvSpPr>
            <p:nvPr/>
          </p:nvSpPr>
          <p:spPr bwMode="auto">
            <a:xfrm>
              <a:off x="3381640" y="3533323"/>
              <a:ext cx="609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1" name="Line 27"/>
            <p:cNvSpPr>
              <a:spLocks noChangeShapeType="1"/>
            </p:cNvSpPr>
            <p:nvPr/>
          </p:nvSpPr>
          <p:spPr bwMode="auto">
            <a:xfrm>
              <a:off x="7666936" y="3529694"/>
              <a:ext cx="609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" name="Picture 4" descr="Untitled-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0725"/>
              <a:ext cx="3381640" cy="26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Untitled-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240" y="2280725"/>
              <a:ext cx="3675696" cy="26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Untitled-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195" y="2280725"/>
              <a:ext cx="3624037" cy="26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460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71800" y="985610"/>
            <a:ext cx="6477000" cy="1045029"/>
            <a:chOff x="2971800" y="985610"/>
            <a:chExt cx="6477000" cy="1045029"/>
          </a:xfrm>
        </p:grpSpPr>
        <p:sp>
          <p:nvSpPr>
            <p:cNvPr id="2" name="Flowchart: Terminator 1"/>
            <p:cNvSpPr/>
            <p:nvPr/>
          </p:nvSpPr>
          <p:spPr>
            <a:xfrm>
              <a:off x="2971800" y="985610"/>
              <a:ext cx="6477000" cy="1045029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829" name="Text Box 13"/>
            <p:cNvSpPr txBox="1">
              <a:spLocks noChangeArrowheads="1"/>
            </p:cNvSpPr>
            <p:nvPr/>
          </p:nvSpPr>
          <p:spPr bwMode="auto">
            <a:xfrm>
              <a:off x="2971800" y="1187450"/>
              <a:ext cx="6477000" cy="6413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ight Arrow Callout 2"/>
          <p:cNvSpPr/>
          <p:nvPr/>
        </p:nvSpPr>
        <p:spPr>
          <a:xfrm>
            <a:off x="1863271" y="2656797"/>
            <a:ext cx="2217057" cy="2441121"/>
          </a:xfrm>
          <a:prstGeom prst="rightArrow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4343400" y="2656796"/>
            <a:ext cx="2217057" cy="2441121"/>
          </a:xfrm>
          <a:prstGeom prst="right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6712857" y="2656795"/>
            <a:ext cx="2217057" cy="2441121"/>
          </a:xfrm>
          <a:prstGeom prst="rightArrow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9098643" y="2656795"/>
            <a:ext cx="1524000" cy="2441121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3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 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3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pic>
        <p:nvPicPr>
          <p:cNvPr id="141317" name="Picture 5" descr="Untitled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009428"/>
            <a:ext cx="3346048" cy="2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8" name="Picture 6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057" y="1009428"/>
            <a:ext cx="2366965" cy="23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9" name="Picture 7" descr="Untitled-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3969911"/>
            <a:ext cx="3366208" cy="216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Untitled-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454" y="4008163"/>
            <a:ext cx="2366965" cy="21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21" name="Text Box 9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2421129" y="6223613"/>
            <a:ext cx="1470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2" name="Text Box 1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691794" y="6213587"/>
            <a:ext cx="13366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3" name="Text Box 11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876376" y="3325289"/>
            <a:ext cx="33052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4" name="Text Box 12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691795" y="3407377"/>
            <a:ext cx="13366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5" name="Text Box 13"/>
          <p:cNvSpPr txBox="1">
            <a:spLocks noChangeArrowheads="1"/>
          </p:cNvSpPr>
          <p:nvPr/>
        </p:nvSpPr>
        <p:spPr bwMode="auto">
          <a:xfrm>
            <a:off x="308428" y="64421"/>
            <a:ext cx="11883572" cy="8925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1" grpId="0"/>
      <p:bldP spid="141322" grpId="0"/>
      <p:bldP spid="141323" grpId="0"/>
      <p:bldP spid="141324" grpId="0"/>
      <p:bldP spid="1413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pic>
        <p:nvPicPr>
          <p:cNvPr id="160770" name="Picture 2" descr="Untitled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81" y="1679200"/>
            <a:ext cx="3085647" cy="22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1" name="Picture 3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52" y="1678265"/>
            <a:ext cx="2283963" cy="22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Untitled-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2" y="1678265"/>
            <a:ext cx="2946090" cy="22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3" name="Picture 5" descr="Untitled-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3" y="1678265"/>
            <a:ext cx="2321162" cy="22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4" name="Text Box 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6438900" y="4111965"/>
            <a:ext cx="1676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5" name="Text Box 7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56343" y="3997269"/>
            <a:ext cx="152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6" name="Text Box 8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9164411" y="4081802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7" name="Text Box 9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3581400" y="4058330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8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24200" y="767896"/>
            <a:ext cx="6515100" cy="1045029"/>
            <a:chOff x="3124200" y="767896"/>
            <a:chExt cx="6515100" cy="1045029"/>
          </a:xfrm>
        </p:grpSpPr>
        <p:sp>
          <p:nvSpPr>
            <p:cNvPr id="23" name="Flowchart: Terminator 22"/>
            <p:cNvSpPr/>
            <p:nvPr/>
          </p:nvSpPr>
          <p:spPr>
            <a:xfrm>
              <a:off x="3162300" y="767896"/>
              <a:ext cx="6477000" cy="1045029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850" name="Text Box 10"/>
            <p:cNvSpPr txBox="1">
              <a:spLocks noChangeArrowheads="1"/>
            </p:cNvSpPr>
            <p:nvPr/>
          </p:nvSpPr>
          <p:spPr bwMode="auto">
            <a:xfrm>
              <a:off x="3124200" y="882650"/>
              <a:ext cx="6477000" cy="6413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3854" name="Text Box 14"/>
          <p:cNvSpPr txBox="1">
            <a:spLocks noChangeArrowheads="1"/>
          </p:cNvSpPr>
          <p:nvPr/>
        </p:nvSpPr>
        <p:spPr bwMode="auto">
          <a:xfrm>
            <a:off x="8641444" y="3190761"/>
            <a:ext cx="205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55" name="Text Box 15"/>
          <p:cNvSpPr txBox="1">
            <a:spLocks noChangeArrowheads="1"/>
          </p:cNvSpPr>
          <p:nvPr/>
        </p:nvSpPr>
        <p:spPr bwMode="auto">
          <a:xfrm>
            <a:off x="9125856" y="4716182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Arrow Callout 24"/>
          <p:cNvSpPr/>
          <p:nvPr/>
        </p:nvSpPr>
        <p:spPr>
          <a:xfrm>
            <a:off x="58056" y="2938239"/>
            <a:ext cx="2217057" cy="2441121"/>
          </a:xfrm>
          <a:prstGeom prst="rightArrow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2538185" y="2938238"/>
            <a:ext cx="2217057" cy="2441121"/>
          </a:xfrm>
          <a:prstGeom prst="right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4907642" y="2938237"/>
            <a:ext cx="2217057" cy="2441121"/>
          </a:xfrm>
          <a:prstGeom prst="rightArrow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7202714" y="2938236"/>
            <a:ext cx="3217408" cy="2441121"/>
          </a:xfrm>
          <a:prstGeom prst="rightArrowCallout">
            <a:avLst>
              <a:gd name="adj1" fmla="val 19327"/>
              <a:gd name="adj2" fmla="val 25000"/>
              <a:gd name="adj3" fmla="val 32135"/>
              <a:gd name="adj4" fmla="val 4553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0585223" y="2938235"/>
            <a:ext cx="1524000" cy="2441121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6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4" grpId="0"/>
      <p:bldP spid="163855" grpId="0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1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6226" y="3699328"/>
            <a:ext cx="51395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Ô CHỮ BÍ ẨN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2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aphicFrame>
        <p:nvGraphicFramePr>
          <p:cNvPr id="16907" name="Group 5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27959"/>
              </p:ext>
            </p:extLst>
          </p:nvPr>
        </p:nvGraphicFramePr>
        <p:xfrm>
          <a:off x="5068207" y="453572"/>
          <a:ext cx="3816350" cy="558800"/>
        </p:xfrm>
        <a:graphic>
          <a:graphicData uri="http://schemas.openxmlformats.org/drawingml/2006/table">
            <a:tbl>
              <a:tblPr/>
              <a:tblGrid>
                <a:gridCol w="546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932" name="Group 5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590036"/>
              </p:ext>
            </p:extLst>
          </p:nvPr>
        </p:nvGraphicFramePr>
        <p:xfrm>
          <a:off x="3436257" y="1012372"/>
          <a:ext cx="38163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934" name="Group 5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759090"/>
              </p:ext>
            </p:extLst>
          </p:nvPr>
        </p:nvGraphicFramePr>
        <p:xfrm>
          <a:off x="3980770" y="15838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936" name="Group 5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43100"/>
              </p:ext>
            </p:extLst>
          </p:nvPr>
        </p:nvGraphicFramePr>
        <p:xfrm>
          <a:off x="4526870" y="21553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940" name="Group 5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887318"/>
              </p:ext>
            </p:extLst>
          </p:nvPr>
        </p:nvGraphicFramePr>
        <p:xfrm>
          <a:off x="4528457" y="2714172"/>
          <a:ext cx="2725738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945" name="Group 5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24726"/>
              </p:ext>
            </p:extLst>
          </p:nvPr>
        </p:nvGraphicFramePr>
        <p:xfrm>
          <a:off x="4528458" y="3298372"/>
          <a:ext cx="4905375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942" name="Group 5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872494"/>
              </p:ext>
            </p:extLst>
          </p:nvPr>
        </p:nvGraphicFramePr>
        <p:xfrm>
          <a:off x="3982357" y="38317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944" name="Group 5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686851"/>
              </p:ext>
            </p:extLst>
          </p:nvPr>
        </p:nvGraphicFramePr>
        <p:xfrm>
          <a:off x="4526871" y="4365172"/>
          <a:ext cx="2179637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0615" name="Oval 521"/>
          <p:cNvSpPr>
            <a:spLocks noChangeArrowheads="1"/>
          </p:cNvSpPr>
          <p:nvPr/>
        </p:nvSpPr>
        <p:spPr bwMode="auto">
          <a:xfrm>
            <a:off x="2293257" y="377372"/>
            <a:ext cx="609600" cy="609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1</a:t>
            </a:r>
          </a:p>
        </p:txBody>
      </p:sp>
      <p:sp>
        <p:nvSpPr>
          <p:cNvPr id="20616" name="Oval 524"/>
          <p:cNvSpPr>
            <a:spLocks noChangeArrowheads="1"/>
          </p:cNvSpPr>
          <p:nvPr/>
        </p:nvSpPr>
        <p:spPr bwMode="auto">
          <a:xfrm>
            <a:off x="2293257" y="986972"/>
            <a:ext cx="609600" cy="609600"/>
          </a:xfrm>
          <a:prstGeom prst="ellipse">
            <a:avLst/>
          </a:pr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2</a:t>
            </a:r>
          </a:p>
        </p:txBody>
      </p:sp>
      <p:sp>
        <p:nvSpPr>
          <p:cNvPr id="20617" name="Oval 525"/>
          <p:cNvSpPr>
            <a:spLocks noChangeArrowheads="1"/>
          </p:cNvSpPr>
          <p:nvPr/>
        </p:nvSpPr>
        <p:spPr bwMode="auto">
          <a:xfrm>
            <a:off x="2293257" y="1596572"/>
            <a:ext cx="609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3</a:t>
            </a:r>
          </a:p>
        </p:txBody>
      </p:sp>
      <p:sp>
        <p:nvSpPr>
          <p:cNvPr id="20618" name="Oval 526"/>
          <p:cNvSpPr>
            <a:spLocks noChangeArrowheads="1"/>
          </p:cNvSpPr>
          <p:nvPr/>
        </p:nvSpPr>
        <p:spPr bwMode="auto">
          <a:xfrm>
            <a:off x="2293257" y="2206172"/>
            <a:ext cx="609600" cy="609600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4</a:t>
            </a:r>
          </a:p>
        </p:txBody>
      </p:sp>
      <p:sp>
        <p:nvSpPr>
          <p:cNvPr id="20619" name="Oval 527"/>
          <p:cNvSpPr>
            <a:spLocks noChangeArrowheads="1"/>
          </p:cNvSpPr>
          <p:nvPr/>
        </p:nvSpPr>
        <p:spPr bwMode="auto">
          <a:xfrm>
            <a:off x="2293257" y="2739572"/>
            <a:ext cx="609600" cy="60960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5</a:t>
            </a:r>
          </a:p>
        </p:txBody>
      </p:sp>
      <p:sp>
        <p:nvSpPr>
          <p:cNvPr id="20620" name="Oval 528"/>
          <p:cNvSpPr>
            <a:spLocks noChangeArrowheads="1"/>
          </p:cNvSpPr>
          <p:nvPr/>
        </p:nvSpPr>
        <p:spPr bwMode="auto">
          <a:xfrm>
            <a:off x="2293257" y="3349172"/>
            <a:ext cx="609600" cy="609600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6</a:t>
            </a:r>
          </a:p>
        </p:txBody>
      </p:sp>
      <p:sp>
        <p:nvSpPr>
          <p:cNvPr id="20621" name="Oval 529"/>
          <p:cNvSpPr>
            <a:spLocks noChangeArrowheads="1"/>
          </p:cNvSpPr>
          <p:nvPr/>
        </p:nvSpPr>
        <p:spPr bwMode="auto">
          <a:xfrm>
            <a:off x="2293257" y="3882572"/>
            <a:ext cx="609600" cy="609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7</a:t>
            </a:r>
          </a:p>
        </p:txBody>
      </p:sp>
      <p:sp>
        <p:nvSpPr>
          <p:cNvPr id="20622" name="Oval 530"/>
          <p:cNvSpPr>
            <a:spLocks noChangeArrowheads="1"/>
          </p:cNvSpPr>
          <p:nvPr/>
        </p:nvSpPr>
        <p:spPr bwMode="auto">
          <a:xfrm>
            <a:off x="2293257" y="4415972"/>
            <a:ext cx="609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8</a:t>
            </a:r>
          </a:p>
        </p:txBody>
      </p:sp>
      <p:graphicFrame>
        <p:nvGraphicFramePr>
          <p:cNvPr id="16967" name="Group 5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049379"/>
              </p:ext>
            </p:extLst>
          </p:nvPr>
        </p:nvGraphicFramePr>
        <p:xfrm>
          <a:off x="5069795" y="428172"/>
          <a:ext cx="3816350" cy="558800"/>
        </p:xfrm>
        <a:graphic>
          <a:graphicData uri="http://schemas.openxmlformats.org/drawingml/2006/table">
            <a:tbl>
              <a:tblPr/>
              <a:tblGrid>
                <a:gridCol w="546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ậ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985" name="Group 6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65726"/>
              </p:ext>
            </p:extLst>
          </p:nvPr>
        </p:nvGraphicFramePr>
        <p:xfrm>
          <a:off x="3437845" y="986972"/>
          <a:ext cx="38163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40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à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003" name="Group 6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06575"/>
              </p:ext>
            </p:extLst>
          </p:nvPr>
        </p:nvGraphicFramePr>
        <p:xfrm>
          <a:off x="3982357" y="15584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fani HeavyH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fani HeavyH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019" name="Group 6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84042"/>
              </p:ext>
            </p:extLst>
          </p:nvPr>
        </p:nvGraphicFramePr>
        <p:xfrm>
          <a:off x="4541157" y="21426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ẹ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035" name="Group 6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675343"/>
              </p:ext>
            </p:extLst>
          </p:nvPr>
        </p:nvGraphicFramePr>
        <p:xfrm>
          <a:off x="4530046" y="2688772"/>
          <a:ext cx="2725737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ợ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fani HeavyH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ử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108" name="Group 7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3524"/>
              </p:ext>
            </p:extLst>
          </p:nvPr>
        </p:nvGraphicFramePr>
        <p:xfrm>
          <a:off x="4530046" y="3272972"/>
          <a:ext cx="4905375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ự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071" name="Group 6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655289"/>
              </p:ext>
            </p:extLst>
          </p:nvPr>
        </p:nvGraphicFramePr>
        <p:xfrm>
          <a:off x="3983945" y="38063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fani HeavyH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087" name="Group 7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249878"/>
              </p:ext>
            </p:extLst>
          </p:nvPr>
        </p:nvGraphicFramePr>
        <p:xfrm>
          <a:off x="4528457" y="4339772"/>
          <a:ext cx="2179638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110" name="Group 7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457164"/>
              </p:ext>
            </p:extLst>
          </p:nvPr>
        </p:nvGraphicFramePr>
        <p:xfrm>
          <a:off x="6179457" y="428172"/>
          <a:ext cx="533400" cy="4483104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7130" name="Rectangle 746"/>
          <p:cNvSpPr>
            <a:spLocks noChangeArrowheads="1"/>
          </p:cNvSpPr>
          <p:nvPr/>
        </p:nvSpPr>
        <p:spPr bwMode="auto">
          <a:xfrm>
            <a:off x="3207657" y="5254172"/>
            <a:ext cx="7239000" cy="10668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 Tõ cßn thiÕu trong c©u: “§Õn kho¶ng tuÇn thø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 (th¸ng thø 5), bÐ th­</a:t>
            </a:r>
            <a:r>
              <a:rPr lang="en-US" altLang="en-US" sz="2000">
                <a:latin typeface=".VnTime" panose="020B7200000000000000" pitchFamily="34" charset="0"/>
              </a:rPr>
              <a:t>ư</a:t>
            </a:r>
            <a:r>
              <a:rPr lang="en-US" altLang="en-US" sz="2400">
                <a:latin typeface=".VnTime" panose="020B7200000000000000" pitchFamily="34" charset="0"/>
              </a:rPr>
              <a:t>êng xuyªn cö ®éng vµ…………..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®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400">
                <a:latin typeface=".VnTime" panose="020B7200000000000000" pitchFamily="34" charset="0"/>
              </a:rPr>
              <a:t>îc tiÕng ®éng ë bªn ngoµi” lµ g×?</a:t>
            </a:r>
          </a:p>
        </p:txBody>
      </p:sp>
      <p:sp>
        <p:nvSpPr>
          <p:cNvPr id="17131" name="Rectangle 747"/>
          <p:cNvSpPr>
            <a:spLocks noChangeArrowheads="1"/>
          </p:cNvSpPr>
          <p:nvPr/>
        </p:nvSpPr>
        <p:spPr bwMode="auto">
          <a:xfrm>
            <a:off x="3237820" y="5139872"/>
            <a:ext cx="7543800" cy="12954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Khi cßn ë trong bông mÑ, em bÐ gäi lµ g×?</a:t>
            </a:r>
          </a:p>
        </p:txBody>
      </p:sp>
      <p:sp>
        <p:nvSpPr>
          <p:cNvPr id="17132" name="Rectangle 748"/>
          <p:cNvSpPr>
            <a:spLocks noChangeArrowheads="1"/>
          </p:cNvSpPr>
          <p:nvPr/>
        </p:nvSpPr>
        <p:spPr bwMode="auto">
          <a:xfrm>
            <a:off x="3272745" y="5139872"/>
            <a:ext cx="75438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Sau bao l©u em bÐ </a:t>
            </a:r>
            <a:r>
              <a:rPr lang="en-US" altLang="en-US" sz="2400" b="1">
                <a:latin typeface=".VnTime" panose="020B7200000000000000" pitchFamily="34" charset="0"/>
              </a:rPr>
              <a:t>đư</a:t>
            </a:r>
            <a:r>
              <a:rPr lang="en-US" altLang="en-US" sz="2800" b="1">
                <a:latin typeface=".VnTime" panose="020B7200000000000000" pitchFamily="34" charset="0"/>
              </a:rPr>
              <a:t>­îc sinh ra?</a:t>
            </a:r>
          </a:p>
        </p:txBody>
      </p:sp>
      <p:sp>
        <p:nvSpPr>
          <p:cNvPr id="17134" name="Rectangle 750"/>
          <p:cNvSpPr>
            <a:spLocks noChangeArrowheads="1"/>
          </p:cNvSpPr>
          <p:nvPr/>
        </p:nvSpPr>
        <p:spPr bwMode="auto">
          <a:xfrm>
            <a:off x="3298145" y="5147810"/>
            <a:ext cx="7543800" cy="12954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Em bÐ ®</a:t>
            </a:r>
            <a:r>
              <a:rPr lang="en-US" altLang="en-US" sz="2400" b="1">
                <a:latin typeface=".VnTime" panose="020B7200000000000000" pitchFamily="34" charset="0"/>
              </a:rPr>
              <a:t>ư</a:t>
            </a:r>
            <a:r>
              <a:rPr lang="en-US" altLang="en-US" sz="2800" b="1">
                <a:latin typeface=".VnTime" panose="020B7200000000000000" pitchFamily="34" charset="0"/>
              </a:rPr>
              <a:t>îc h×nh thµnh vµ ph¸t triÓn ë ®©u?</a:t>
            </a:r>
          </a:p>
        </p:txBody>
      </p:sp>
      <p:sp>
        <p:nvSpPr>
          <p:cNvPr id="17135" name="Rectangle 751"/>
          <p:cNvSpPr>
            <a:spLocks noChangeArrowheads="1"/>
          </p:cNvSpPr>
          <p:nvPr/>
        </p:nvSpPr>
        <p:spPr bwMode="auto">
          <a:xfrm>
            <a:off x="3298145" y="5139872"/>
            <a:ext cx="7543800" cy="12954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Trøng ®· ®</a:t>
            </a:r>
            <a:r>
              <a:rPr lang="en-US" altLang="en-US" sz="2400" b="1">
                <a:latin typeface=".VnTime" panose="020B7200000000000000" pitchFamily="34" charset="0"/>
              </a:rPr>
              <a:t>ư</a:t>
            </a:r>
            <a:r>
              <a:rPr lang="en-US" altLang="en-US" sz="2800" b="1">
                <a:latin typeface=".VnTime" panose="020B7200000000000000" pitchFamily="34" charset="0"/>
              </a:rPr>
              <a:t>îc thô tinh gäi lµ g×?</a:t>
            </a:r>
          </a:p>
        </p:txBody>
      </p:sp>
      <p:sp>
        <p:nvSpPr>
          <p:cNvPr id="17136" name="Rectangle 752"/>
          <p:cNvSpPr>
            <a:spLocks noChangeArrowheads="1"/>
          </p:cNvSpPr>
          <p:nvPr/>
        </p:nvSpPr>
        <p:spPr bwMode="auto">
          <a:xfrm>
            <a:off x="3290207" y="5139872"/>
            <a:ext cx="7543800" cy="1295400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§iÒn tõ cßn thiÕu vµo chç chÊm “…… lµ qu¸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tr×nh tinh trïng kÕt hîp víi trøng”</a:t>
            </a:r>
          </a:p>
        </p:txBody>
      </p:sp>
      <p:sp>
        <p:nvSpPr>
          <p:cNvPr id="17137" name="Rectangle 753"/>
          <p:cNvSpPr>
            <a:spLocks noChangeArrowheads="1"/>
          </p:cNvSpPr>
          <p:nvPr/>
        </p:nvSpPr>
        <p:spPr bwMode="auto">
          <a:xfrm>
            <a:off x="3237820" y="5147810"/>
            <a:ext cx="7543800" cy="12954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Tõ cßn thiÕu trong c©u: “§Õn tuÇn thø 12 (th¸ng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thø 3), thai ®· cã ®Çy ®ñ c¸c ….  cña c¬ thÓ vµ cã thÓ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coi lµ mét con ng­</a:t>
            </a:r>
            <a:r>
              <a:rPr lang="en-US" altLang="en-US" sz="2000" b="1">
                <a:latin typeface=".VnTime" panose="020B7200000000000000" pitchFamily="34" charset="0"/>
              </a:rPr>
              <a:t>ư</a:t>
            </a:r>
            <a:r>
              <a:rPr lang="en-US" altLang="en-US" sz="2400" b="1">
                <a:latin typeface=".VnTime" panose="020B7200000000000000" pitchFamily="34" charset="0"/>
              </a:rPr>
              <a:t>êi.” lµ g×?</a:t>
            </a:r>
          </a:p>
        </p:txBody>
      </p:sp>
      <p:sp>
        <p:nvSpPr>
          <p:cNvPr id="17138" name="Rectangle 754"/>
          <p:cNvSpPr>
            <a:spLocks noChangeArrowheads="1"/>
          </p:cNvSpPr>
          <p:nvPr/>
        </p:nvSpPr>
        <p:spPr bwMode="auto">
          <a:xfrm>
            <a:off x="3298145" y="5147810"/>
            <a:ext cx="75438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Hîp tö ph¸t triÓn thµnh g×?</a:t>
            </a:r>
          </a:p>
        </p:txBody>
      </p:sp>
    </p:spTree>
    <p:extLst>
      <p:ext uri="{BB962C8B-B14F-4D97-AF65-F5344CB8AC3E}">
        <p14:creationId xmlns:p14="http://schemas.microsoft.com/office/powerpoint/2010/main" val="180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7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7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7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7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1000"/>
                                        <p:tgtEl>
                                          <p:spTgt spid="17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7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2000"/>
                                        <p:tgtEl>
                                          <p:spTgt spid="17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7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7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17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7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7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7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7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30" grpId="0" animBg="1"/>
      <p:bldP spid="17130" grpId="1" animBg="1"/>
      <p:bldP spid="17131" grpId="0" animBg="1"/>
      <p:bldP spid="17131" grpId="1" animBg="1"/>
      <p:bldP spid="17132" grpId="0" animBg="1"/>
      <p:bldP spid="17134" grpId="0" animBg="1"/>
      <p:bldP spid="17134" grpId="1" animBg="1"/>
      <p:bldP spid="17135" grpId="0" animBg="1"/>
      <p:bldP spid="17135" grpId="1" animBg="1"/>
      <p:bldP spid="17136" grpId="0" animBg="1"/>
      <p:bldP spid="17136" grpId="1" animBg="1"/>
      <p:bldP spid="17137" grpId="0" animBg="1"/>
      <p:bldP spid="17137" grpId="1" animBg="1"/>
      <p:bldP spid="17138" grpId="0" animBg="1"/>
      <p:bldP spid="1713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92067" y="2826127"/>
            <a:ext cx="114673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0123" y="4090275"/>
            <a:ext cx="11930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nb-NO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</a:t>
            </a:r>
            <a:r>
              <a:rPr lang="nb-NO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sau: </a:t>
            </a:r>
            <a:r>
              <a:rPr lang="nb-NO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 làm gì để cả mẹ và em bé đều khỏe?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2067" y="1627879"/>
            <a:ext cx="114777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nb-NO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thụ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vi-VN" sz="2800" b="1" dirty="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53971" y="161020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VậN</a:t>
            </a:r>
            <a:r>
              <a:rPr lang="en-US" sz="5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dụng</a:t>
            </a:r>
            <a:endParaRPr lang="en-US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226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209"/>
            <a:ext cx="12192000" cy="6871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4646" y="973097"/>
            <a:ext cx="38172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7336" y="2546008"/>
            <a:ext cx="774883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Điểm khác nhau cơ bản về sinh học </a:t>
            </a:r>
          </a:p>
          <a:p>
            <a:pPr algn="ctr"/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giữa nam và nữ Là gì?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60747" y="4221970"/>
            <a:ext cx="92330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ở cấu tạo và chức năng của cơ quan sinh dục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3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7953" y="3407228"/>
            <a:ext cx="797609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CƠ THỂ CHÚNG TA ĐƯỢC </a:t>
            </a:r>
          </a:p>
          <a:p>
            <a:pPr algn="ctr"/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HÌNH THÀNH NHƯ THẾ NÀO?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70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653971" y="161020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MỤC TIÊU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63410" y="1074090"/>
            <a:ext cx="10897858" cy="1374775"/>
            <a:chOff x="1163410" y="1074090"/>
            <a:chExt cx="10897858" cy="1374775"/>
          </a:xfrm>
        </p:grpSpPr>
        <p:grpSp>
          <p:nvGrpSpPr>
            <p:cNvPr id="30723" name="Group 13"/>
            <p:cNvGrpSpPr>
              <a:grpSpLocks/>
            </p:cNvGrpSpPr>
            <p:nvPr/>
          </p:nvGrpSpPr>
          <p:grpSpPr bwMode="auto">
            <a:xfrm>
              <a:off x="1163410" y="1074090"/>
              <a:ext cx="10562897" cy="1374775"/>
              <a:chOff x="1292225" y="1295400"/>
              <a:chExt cx="2822575" cy="14986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292225" y="1295400"/>
                <a:ext cx="2822575" cy="380707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292225" y="1740134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10"/>
            <p:cNvSpPr/>
            <p:nvPr/>
          </p:nvSpPr>
          <p:spPr>
            <a:xfrm>
              <a:off x="1454829" y="1594740"/>
              <a:ext cx="630238" cy="681038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2102539" y="1451801"/>
              <a:ext cx="995872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26217" y="2714999"/>
            <a:ext cx="10702926" cy="1525327"/>
            <a:chOff x="1126217" y="2714999"/>
            <a:chExt cx="10702926" cy="1525327"/>
          </a:xfrm>
        </p:grpSpPr>
        <p:grpSp>
          <p:nvGrpSpPr>
            <p:cNvPr id="30724" name="Group 13"/>
            <p:cNvGrpSpPr>
              <a:grpSpLocks/>
            </p:cNvGrpSpPr>
            <p:nvPr/>
          </p:nvGrpSpPr>
          <p:grpSpPr bwMode="auto">
            <a:xfrm>
              <a:off x="1126217" y="2714999"/>
              <a:ext cx="10702926" cy="1423988"/>
              <a:chOff x="1292225" y="1295400"/>
              <a:chExt cx="2849958" cy="14986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2225" y="1295400"/>
                <a:ext cx="2822575" cy="337477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19608" y="1733118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/>
            <p:cNvSpPr/>
            <p:nvPr/>
          </p:nvSpPr>
          <p:spPr>
            <a:xfrm>
              <a:off x="1440057" y="3295767"/>
              <a:ext cx="573087" cy="631289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30731" name="Rectangle 6"/>
            <p:cNvSpPr>
              <a:spLocks noChangeArrowheads="1"/>
            </p:cNvSpPr>
            <p:nvPr/>
          </p:nvSpPr>
          <p:spPr bwMode="auto">
            <a:xfrm>
              <a:off x="2070553" y="3316996"/>
              <a:ext cx="923301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26217" y="4610475"/>
            <a:ext cx="10600090" cy="1548038"/>
            <a:chOff x="1126217" y="4610475"/>
            <a:chExt cx="10600090" cy="1548038"/>
          </a:xfrm>
        </p:grpSpPr>
        <p:grpSp>
          <p:nvGrpSpPr>
            <p:cNvPr id="30727" name="Group 13"/>
            <p:cNvGrpSpPr>
              <a:grpSpLocks/>
            </p:cNvGrpSpPr>
            <p:nvPr/>
          </p:nvGrpSpPr>
          <p:grpSpPr bwMode="auto">
            <a:xfrm>
              <a:off x="1126217" y="4610475"/>
              <a:ext cx="10600090" cy="1548038"/>
              <a:chOff x="1292225" y="1295400"/>
              <a:chExt cx="2822575" cy="14986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92225" y="1295400"/>
                <a:ext cx="2822575" cy="381757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1292225" y="1740107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Freeform 18"/>
            <p:cNvSpPr/>
            <p:nvPr/>
          </p:nvSpPr>
          <p:spPr>
            <a:xfrm>
              <a:off x="1381319" y="5007352"/>
              <a:ext cx="631825" cy="622300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>
              <a:off x="2153200" y="5061297"/>
              <a:ext cx="9573107" cy="104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ận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tiễn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4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53172" y="319412"/>
            <a:ext cx="10861455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ĐỌC THÔNG TIN SGK, KẾT HỢP XEM CLIP VÀ </a:t>
            </a:r>
            <a:r>
              <a:rPr lang="en-US" sz="32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trả lời câu hỏi:</a:t>
            </a:r>
            <a:endParaRPr lang="en-US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199" y="1131190"/>
            <a:ext cx="11103429" cy="456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3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6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24856" y="1768428"/>
            <a:ext cx="10435771" cy="33237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2057400" y="4075113"/>
            <a:ext cx="800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3717926" y="3617913"/>
            <a:ext cx="3749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5410200" y="25908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1611085" y="2227144"/>
            <a:ext cx="946331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20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 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899886" y="448331"/>
            <a:ext cx="1047931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899887" y="1673225"/>
            <a:ext cx="4738914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899887" y="2591029"/>
            <a:ext cx="4738915" cy="946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900442" y="3847417"/>
            <a:ext cx="472883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900720" y="4747531"/>
            <a:ext cx="4723793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tinh trùng kết hợp với trứng được gọi là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901553" y="6129338"/>
            <a:ext cx="4708672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Phôi phát triển thành</a:t>
            </a: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7400292" y="1683546"/>
            <a:ext cx="2983903" cy="519112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Bào thai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7400292" y="2450642"/>
            <a:ext cx="2983903" cy="519112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Sự thụ tinh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7391400" y="3197010"/>
            <a:ext cx="2983903" cy="1800225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7400292" y="5257800"/>
            <a:ext cx="2983903" cy="519112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Hợp tử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7391400" y="6085805"/>
            <a:ext cx="2903257" cy="519113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3554724" y="1219201"/>
            <a:ext cx="4838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8355324" y="1143001"/>
            <a:ext cx="4838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5653090" y="2060120"/>
            <a:ext cx="1738310" cy="357867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5638801" y="3095660"/>
            <a:ext cx="1752599" cy="108105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>
            <a:off x="5540987" y="4191000"/>
            <a:ext cx="1836124" cy="210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03" name="Line 23"/>
          <p:cNvSpPr>
            <a:spLocks noChangeShapeType="1"/>
          </p:cNvSpPr>
          <p:nvPr/>
        </p:nvSpPr>
        <p:spPr bwMode="auto">
          <a:xfrm flipV="1">
            <a:off x="5709605" y="2583657"/>
            <a:ext cx="1667506" cy="252537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 flipV="1">
            <a:off x="5647693" y="1905000"/>
            <a:ext cx="1743707" cy="4394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0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  <p:bldP spid="46088" grpId="0" animBg="1"/>
      <p:bldP spid="46089" grpId="0" animBg="1"/>
      <p:bldP spid="46090" grpId="0" animBg="1"/>
      <p:bldP spid="46091" grpId="0" animBg="1"/>
      <p:bldP spid="46092" grpId="0" animBg="1"/>
      <p:bldP spid="46093" grpId="0" animBg="1"/>
      <p:bldP spid="46094" grpId="0" animBg="1"/>
      <p:bldP spid="46095" grpId="0" animBg="1"/>
      <p:bldP spid="46096" grpId="0" animBg="1"/>
      <p:bldP spid="46097" grpId="0" animBg="1"/>
      <p:bldP spid="46098" grpId="0"/>
      <p:bldP spid="46099" grpId="0"/>
      <p:bldP spid="46100" grpId="0" animBg="1"/>
      <p:bldP spid="46101" grpId="0" animBg="1"/>
      <p:bldP spid="46102" grpId="0" animBg="1"/>
      <p:bldP spid="46103" grpId="0" animBg="1"/>
      <p:bldP spid="46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731</Words>
  <Application>Microsoft Office PowerPoint</Application>
  <PresentationFormat>Custom</PresentationFormat>
  <Paragraphs>162</Paragraphs>
  <Slides>19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Star</cp:lastModifiedBy>
  <cp:revision>17</cp:revision>
  <dcterms:created xsi:type="dcterms:W3CDTF">2021-08-21T13:59:10Z</dcterms:created>
  <dcterms:modified xsi:type="dcterms:W3CDTF">2021-09-13T02:00:00Z</dcterms:modified>
</cp:coreProperties>
</file>