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  <p:sldMasterId id="2147483831" r:id="rId2"/>
  </p:sldMasterIdLst>
  <p:notesMasterIdLst>
    <p:notesMasterId r:id="rId18"/>
  </p:notesMasterIdLst>
  <p:handoutMasterIdLst>
    <p:handoutMasterId r:id="rId19"/>
  </p:handoutMasterIdLst>
  <p:sldIdLst>
    <p:sldId id="334" r:id="rId3"/>
    <p:sldId id="327" r:id="rId4"/>
    <p:sldId id="339" r:id="rId5"/>
    <p:sldId id="340" r:id="rId6"/>
    <p:sldId id="341" r:id="rId7"/>
    <p:sldId id="303" r:id="rId8"/>
    <p:sldId id="336" r:id="rId9"/>
    <p:sldId id="328" r:id="rId10"/>
    <p:sldId id="323" r:id="rId11"/>
    <p:sldId id="335" r:id="rId12"/>
    <p:sldId id="331" r:id="rId13"/>
    <p:sldId id="332" r:id="rId14"/>
    <p:sldId id="342" r:id="rId15"/>
    <p:sldId id="333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800000"/>
    <a:srgbClr val="351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68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20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129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929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1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t>3/7/2022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t>3/7/2022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8E36EB-DB6A-404D-9135-42104A3A864D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7B58F9B-8CA1-4A49-96BA-0F9309591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248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46C6425-8CB4-4B4B-8225-00BBBA70CDBC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FAE00B4-1967-408D-ABB0-1003A5C9F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67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805B350-28DC-41DF-939B-977E61FB5EAE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7E605AD-2848-4265-B119-EA1B7E0AF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752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D3A0A2D-9D25-4674-9E5C-5BCA783AC0B9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9CA3562-EFCB-4DF8-B974-095EFAF9B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99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54D0F76-AC25-42CC-9FD4-257BDD17DFC4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3F0CAF-3404-46B1-9B9C-43139CE83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67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3343E91-FF6A-4FF9-AA29-2A195E83EA7F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11C01B-33A3-4222-A604-6EB76A206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819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D81AF98-5E25-428E-BF64-FCDA190E57CF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23DF90F-0C6E-4C03-855E-520550810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27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5119AF9-5344-4C9E-88C3-1A9A104078CB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F42045A-B105-46BC-A519-F1AA14D85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131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FB6826B-0468-4A8F-97C3-2F58C9C63972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F1FF80D-67BF-47AC-B53A-72CDC53DE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91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62A613-F14E-4E14-9365-1EB95009C5A9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14AD06B-486F-4E7D-A3E1-B0810859F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952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74D47C0-D162-488E-B0DC-DB779F57A37E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9206E7D-2B15-4E59-94AA-DA8B1065C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6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t>3/7/2022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95BEF6C-FAC2-47AF-AC9D-470ED6EA328A}" type="datetimeFigureOut">
              <a:rPr lang="en-US">
                <a:cs typeface="Arial" panose="020B0604020202020204" pitchFamily="34" charset="0"/>
              </a:rPr>
              <a:pPr>
                <a:defRPr/>
              </a:pPr>
              <a:t>3/7/2022</a:t>
            </a:fld>
            <a:endParaRPr lang="en-US"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8B90AC19-8579-4935-B531-5D42682ED192}" type="slidenum">
              <a:rPr lang="en-US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852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gif"/><Relationship Id="rId4" Type="http://schemas.openxmlformats.org/officeDocument/2006/relationships/image" Target="../media/image1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2036176" y="1155911"/>
            <a:ext cx="5071647" cy="154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Tin học lớp 5</a:t>
            </a:r>
            <a:endParaRPr lang="en-US" sz="36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00214" y="3241886"/>
            <a:ext cx="45815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Viên:Lê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32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endParaRPr lang="en-US" sz="32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WordArt 215"/>
          <p:cNvSpPr>
            <a:spLocks noChangeArrowheads="1" noChangeShapeType="1" noTextEdit="1"/>
          </p:cNvSpPr>
          <p:nvPr/>
        </p:nvSpPr>
        <p:spPr bwMode="auto">
          <a:xfrm>
            <a:off x="990600" y="1052736"/>
            <a:ext cx="7162800" cy="552138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6600" kern="10" baseline="3000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7145338" y="5026025"/>
          <a:ext cx="1998662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Clip" r:id="rId4" imgW="1999793" imgH="1831543" progId="">
                  <p:embed/>
                </p:oleObj>
              </mc:Choice>
              <mc:Fallback>
                <p:oleObj name="Clip" r:id="rId4" imgW="1999793" imgH="183154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5338" y="5026025"/>
                        <a:ext cx="1998662" cy="183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4" descr="1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33800"/>
            <a:ext cx="609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1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600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1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2667000" y="4419600"/>
            <a:ext cx="609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9" descr="Bauernbar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562600"/>
            <a:ext cx="4572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5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5496" y="1196752"/>
            <a:ext cx="1550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857364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b="1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Câu lệnh lặp có dạng Repeat n[  ]. Trong đó: </a:t>
            </a:r>
          </a:p>
          <a:p>
            <a:r>
              <a:rPr lang="en-US" sz="3600" b="1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Số n trong câu lệnh chỉ số lần lặp; giữa Repeat và n phải có dấu cách.</a:t>
            </a:r>
          </a:p>
          <a:p>
            <a:r>
              <a:rPr lang="en-US" sz="3600" b="1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Phần trong cặp ngoặc vuông [ ] là nơi ghi các câu lệnh được lặp lại.</a:t>
            </a:r>
          </a:p>
          <a:p>
            <a:r>
              <a:rPr lang="en-US" sz="3600" b="1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Sử dụng câu lệnh lặp lồng nhau có thể cho ra nhiều hình giống nhau. </a:t>
            </a:r>
            <a:endParaRPr lang="en-US" sz="4400" b="1" smtClean="0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085671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chọn câu trả lời đúng.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lặp lồng nhau nào sau đây là đúng?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2514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Raepet6[Repeat 4[fd 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8682" y="3352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Repeat6[Repeat4[fd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68682" y="42672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Repaet 6[Repaet 4[fd 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68682" y="5181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Repeat 6[Repeat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4[fd 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9" name="Oval 25"/>
          <p:cNvSpPr>
            <a:spLocks noChangeArrowheads="1"/>
          </p:cNvSpPr>
          <p:nvPr/>
        </p:nvSpPr>
        <p:spPr bwMode="auto">
          <a:xfrm>
            <a:off x="406052" y="5232748"/>
            <a:ext cx="609600" cy="5334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2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265872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 số thích hợp vào chỗ chấm để Rùa thực hiện vẽ hình dưới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đây. 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622" y="5486400"/>
            <a:ext cx="90460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Repeat .....[Repeat 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[fd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50 rt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120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] rt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...............]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53340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3200C0"/>
                </a:solidFill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0" y="53340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21463" y="6041886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360/5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2636912"/>
            <a:ext cx="2400635" cy="231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/>
          </p:nvPr>
        </p:nvSpPr>
        <p:spPr>
          <a:xfrm>
            <a:off x="725393" y="2780928"/>
            <a:ext cx="70839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Repeat 6[Repeat  6[fd 90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60]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60]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63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457200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DẶN DÒ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152400" y="1564754"/>
            <a:ext cx="874077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* Về nhà em xem lại nội dung bài học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* Xem trước nội dung hoạt động thực hành, hoạt động ứng dụng, mở rộng. </a:t>
            </a:r>
          </a:p>
        </p:txBody>
      </p:sp>
      <p:pic>
        <p:nvPicPr>
          <p:cNvPr id="7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0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8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7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9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7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2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  <a:endParaRPr lang="en-US" sz="5400" b="1" cap="all" spc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1916832"/>
            <a:ext cx="9144000" cy="1785104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KHỞI ĐỘNG ĐẦU GIỜ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TRÒ CHƠI: AI NHANH AI ĐÚNG?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395536" y="188640"/>
            <a:ext cx="84582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câu trả lời đúng.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 dùng để vẽ hình vuông có cạnh 100 bước.</a:t>
            </a: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07904" y="5373216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459532" y="5172018"/>
            <a:ext cx="2981325" cy="647110"/>
            <a:chOff x="142" y="1414"/>
            <a:chExt cx="4860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 smtClean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</a:t>
              </a:r>
              <a:r>
                <a:rPr lang="en-US" sz="32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996950" y="1989212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90 RT 100]   </a:t>
            </a:r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996950" y="28548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100 RT 100]   </a:t>
            </a:r>
          </a:p>
        </p:txBody>
      </p:sp>
      <p:sp>
        <p:nvSpPr>
          <p:cNvPr id="32" name="Rectangle 28"/>
          <p:cNvSpPr>
            <a:spLocks noChangeArrowheads="1"/>
          </p:cNvSpPr>
          <p:nvPr/>
        </p:nvSpPr>
        <p:spPr bwMode="auto">
          <a:xfrm>
            <a:off x="1028700" y="3646983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33" name="Rectangle 28"/>
          <p:cNvSpPr>
            <a:spLocks noChangeArrowheads="1"/>
          </p:cNvSpPr>
          <p:nvPr/>
        </p:nvSpPr>
        <p:spPr bwMode="auto">
          <a:xfrm>
            <a:off x="996950" y="4373587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90 RT 90]   </a:t>
            </a:r>
          </a:p>
        </p:txBody>
      </p:sp>
    </p:spTree>
    <p:extLst>
      <p:ext uri="{BB962C8B-B14F-4D97-AF65-F5344CB8AC3E}">
        <p14:creationId xmlns:p14="http://schemas.microsoft.com/office/powerpoint/2010/main" val="79839158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07904" y="5373216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459532" y="5342212"/>
            <a:ext cx="2981325" cy="678935"/>
            <a:chOff x="142" y="1783"/>
            <a:chExt cx="4860" cy="1472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 smtClean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852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</a:t>
              </a:r>
              <a:r>
                <a:rPr lang="en-US" sz="32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779906" y="169168"/>
            <a:ext cx="7608518" cy="1755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nào dùng để vẽ hình vuông có cạnh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bước.</a:t>
            </a:r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996950" y="1910308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90 RT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]   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996950" y="28262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100 RT 100]   </a:t>
            </a:r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1028700" y="37406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38" name="Rectangle 28"/>
          <p:cNvSpPr>
            <a:spLocks noChangeArrowheads="1"/>
          </p:cNvSpPr>
          <p:nvPr/>
        </p:nvSpPr>
        <p:spPr bwMode="auto">
          <a:xfrm>
            <a:off x="996950" y="46550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90 RT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100]   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42877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07904" y="5373216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459532" y="5342212"/>
            <a:ext cx="2981325" cy="678935"/>
            <a:chOff x="142" y="1783"/>
            <a:chExt cx="4860" cy="1472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 smtClean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852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</a:t>
              </a:r>
              <a:r>
                <a:rPr lang="en-US" sz="32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779906" y="169168"/>
            <a:ext cx="7608518" cy="1755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nào dùng để vẽ hình vuông có cạnh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bước.</a:t>
            </a:r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996950" y="1910308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120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120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]   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996950" y="28262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120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RT 100]   </a:t>
            </a:r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1028700" y="37406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38" name="Rectangle 28"/>
          <p:cNvSpPr>
            <a:spLocks noChangeArrowheads="1"/>
          </p:cNvSpPr>
          <p:nvPr/>
        </p:nvSpPr>
        <p:spPr bwMode="auto">
          <a:xfrm>
            <a:off x="996950" y="46550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120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90]   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03185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11651" y="1124744"/>
            <a:ext cx="8839200" cy="216024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 học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 LẶP LỒNG NHAU (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304799" y="2996952"/>
            <a:ext cx="8652903" cy="1944216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 tiêu:</a:t>
            </a:r>
          </a:p>
          <a:p>
            <a:pPr algn="just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Biết cách sử dụng các câu lệnh lặp lồng nhau.</a:t>
            </a:r>
          </a:p>
          <a:p>
            <a:pPr algn="just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Sử dụng được câu lệnh lặp lồng nhau để vẽ các hình trang trí</a:t>
            </a:r>
            <a:endParaRPr lang="en-US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99121" y="980728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1571612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 Đánh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dấu x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vào      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cuối câu trả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lời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419872" y="1703346"/>
            <a:ext cx="371112" cy="306777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609600" y="2046265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 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 nào 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 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 sau:</a:t>
            </a:r>
            <a:endParaRPr lang="en-US" sz="28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4348" y="2786058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6[fd 50 rt 60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57224" y="321468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7224" y="3714752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cạnh, vẽ xong quay một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góc 360/5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358214" y="3143248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27" name="Rounded Rectangle 26"/>
          <p:cNvSpPr/>
          <p:nvPr/>
        </p:nvSpPr>
        <p:spPr>
          <a:xfrm>
            <a:off x="8358214" y="3929066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4" name="TextBox 3"/>
          <p:cNvSpPr txBox="1"/>
          <p:nvPr/>
        </p:nvSpPr>
        <p:spPr>
          <a:xfrm>
            <a:off x="8429652" y="3786190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x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0100" y="464344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6[fd 50 rt 60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ight Brace 16"/>
          <p:cNvSpPr/>
          <p:nvPr/>
        </p:nvSpPr>
        <p:spPr>
          <a:xfrm rot="5400000">
            <a:off x="1571600" y="4748246"/>
            <a:ext cx="285752" cy="114300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Brace 21"/>
          <p:cNvSpPr/>
          <p:nvPr/>
        </p:nvSpPr>
        <p:spPr>
          <a:xfrm rot="5400000">
            <a:off x="3233778" y="4591076"/>
            <a:ext cx="200012" cy="1371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086384" y="5405438"/>
            <a:ext cx="434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Xoay 1 góc 360/5 ( bằng 72 độ)</a:t>
            </a:r>
            <a:endParaRPr lang="en-US"/>
          </a:p>
        </p:txBody>
      </p:sp>
      <p:sp>
        <p:nvSpPr>
          <p:cNvPr id="24" name="Right Brace 23"/>
          <p:cNvSpPr/>
          <p:nvPr/>
        </p:nvSpPr>
        <p:spPr>
          <a:xfrm rot="5400000">
            <a:off x="5743604" y="4829212"/>
            <a:ext cx="195250" cy="74769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ight Brace 24"/>
          <p:cNvSpPr/>
          <p:nvPr/>
        </p:nvSpPr>
        <p:spPr>
          <a:xfrm rot="5400000">
            <a:off x="2336049" y="4760147"/>
            <a:ext cx="395270" cy="2514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443071" y="62484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đa giác 6 cạnh</a:t>
            </a:r>
            <a:endParaRPr 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819152" y="5410201"/>
            <a:ext cx="1833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Lặp lại 6 lần</a:t>
            </a:r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724152" y="5410200"/>
            <a:ext cx="2062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1 cạnh </a:t>
            </a:r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3" grpId="0" animBg="1"/>
      <p:bldP spid="16" grpId="0"/>
      <p:bldP spid="18" grpId="0"/>
      <p:bldP spid="19" grpId="0"/>
      <p:bldP spid="20" grpId="0"/>
      <p:bldP spid="21" grpId="0" animBg="1"/>
      <p:bldP spid="27" grpId="0" animBg="1"/>
      <p:bldP spid="4" grpId="0"/>
      <p:bldP spid="13" grpId="0"/>
      <p:bldP spid="17" grpId="0" animBg="1"/>
      <p:bldP spid="22" grpId="0" animBg="1"/>
      <p:bldP spid="23" grpId="0"/>
      <p:bldP spid="24" grpId="0" animBg="1"/>
      <p:bldP spid="25" grpId="0" animBg="1"/>
      <p:bldP spid="26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04800" y="1188041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1. Đánh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dấu x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vào      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cuối câu trả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lời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613940" y="1228328"/>
            <a:ext cx="526012" cy="47248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09600" y="18288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 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 nào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 </a:t>
            </a:r>
            <a:r>
              <a:rPr lang="vi-VN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 sau: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229600" y="3810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8229600" y="55626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8286098" y="5402759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</a:rPr>
              <a:t>x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386" y="3048000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Repeat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5[Repeat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6[fd 50 rt 60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72]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3657600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41148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cạnh,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72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521214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Lặp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lại 5 lần, mỗi lần vẽ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72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8229600" y="4572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4152904" y="2009772"/>
            <a:ext cx="285752" cy="340996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786050" y="3834474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vẽ</a:t>
            </a:r>
            <a:r>
              <a:rPr lang="vi-VN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524000" y="2971800"/>
            <a:ext cx="3048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" y="3810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 lại 5 lần</a:t>
            </a:r>
            <a:endParaRPr lang="en-US" sz="2800" b="1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eft Brace 1"/>
          <p:cNvSpPr/>
          <p:nvPr/>
        </p:nvSpPr>
        <p:spPr>
          <a:xfrm rot="5400000">
            <a:off x="2362200" y="1285871"/>
            <a:ext cx="342900" cy="30861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770128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lệnh lặp lồng nhau</a:t>
            </a:r>
            <a:endParaRPr lang="en-US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629400" y="3857628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Xoay phải 72 độ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46231" y="3274207"/>
            <a:ext cx="428628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 animBg="1"/>
      <p:bldP spid="16" grpId="0"/>
      <p:bldP spid="21" grpId="0" animBg="1"/>
      <p:bldP spid="4" grpId="0"/>
      <p:bldP spid="17" grpId="0"/>
      <p:bldP spid="22" grpId="0"/>
      <p:bldP spid="24" grpId="0" animBg="1"/>
      <p:bldP spid="32" grpId="0"/>
      <p:bldP spid="2" grpId="0" animBg="1"/>
      <p:bldP spid="5" grpId="0"/>
      <p:bldP spid="20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57200" y="623590"/>
            <a:ext cx="85740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2. Dùng 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máy tính kiểm tra lại kết quả các câu lệnh ở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 </a:t>
            </a:r>
            <a:r>
              <a:rPr lang="vi-VN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2880" y="1700808"/>
            <a:ext cx="90135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Mỗi HS thực hiện gõ 2 lệnh</a:t>
            </a:r>
          </a:p>
          <a:p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</a:p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Repeat 5[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20" y="3356992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Thời gian thực hành 2 phút cho mỗi học sinh.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4535293"/>
            <a:ext cx="1584960" cy="1444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555776" y="6074132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a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3861048"/>
            <a:ext cx="2394284" cy="215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791200" y="6168008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b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3945</TotalTime>
  <Words>800</Words>
  <Application>Microsoft Office PowerPoint</Application>
  <PresentationFormat>On-screen Show (4:3)</PresentationFormat>
  <Paragraphs>131</Paragraphs>
  <Slides>15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Flow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Tuan Anh</cp:lastModifiedBy>
  <cp:revision>354</cp:revision>
  <cp:lastPrinted>2019-01-13T14:31:43Z</cp:lastPrinted>
  <dcterms:created xsi:type="dcterms:W3CDTF">2014-10-11T13:38:36Z</dcterms:created>
  <dcterms:modified xsi:type="dcterms:W3CDTF">2022-03-07T03:36:20Z</dcterms:modified>
</cp:coreProperties>
</file>