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9" r:id="rId2"/>
    <p:sldId id="415" r:id="rId3"/>
    <p:sldId id="426" r:id="rId4"/>
    <p:sldId id="427" r:id="rId5"/>
    <p:sldId id="425" r:id="rId6"/>
    <p:sldId id="419" r:id="rId7"/>
    <p:sldId id="370" r:id="rId8"/>
    <p:sldId id="322" r:id="rId9"/>
    <p:sldId id="398" r:id="rId10"/>
    <p:sldId id="404" r:id="rId11"/>
    <p:sldId id="417" r:id="rId12"/>
    <p:sldId id="401" r:id="rId13"/>
    <p:sldId id="423" r:id="rId14"/>
    <p:sldId id="424" r:id="rId15"/>
    <p:sldId id="321" r:id="rId16"/>
    <p:sldId id="420" r:id="rId17"/>
    <p:sldId id="422" r:id="rId18"/>
    <p:sldId id="410" r:id="rId19"/>
    <p:sldId id="405" r:id="rId20"/>
    <p:sldId id="318" r:id="rId21"/>
    <p:sldId id="416" r:id="rId22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6BD390-7269-4B0E-B2B2-C7A7575B1EFF}">
          <p14:sldIdLst>
            <p14:sldId id="359"/>
            <p14:sldId id="415"/>
            <p14:sldId id="426"/>
            <p14:sldId id="427"/>
            <p14:sldId id="425"/>
            <p14:sldId id="419"/>
            <p14:sldId id="370"/>
            <p14:sldId id="322"/>
            <p14:sldId id="398"/>
            <p14:sldId id="404"/>
            <p14:sldId id="417"/>
            <p14:sldId id="401"/>
            <p14:sldId id="423"/>
            <p14:sldId id="424"/>
            <p14:sldId id="321"/>
            <p14:sldId id="420"/>
            <p14:sldId id="422"/>
            <p14:sldId id="410"/>
            <p14:sldId id="405"/>
            <p14:sldId id="318"/>
          </p14:sldIdLst>
        </p14:section>
        <p14:section name="Untitled Section" id="{8B76BB2E-2D74-41EA-B4DB-8999CE1C2C6C}">
          <p14:sldIdLst>
            <p14:sldId id="41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27A"/>
    <a:srgbClr val="339640"/>
    <a:srgbClr val="3FA9F5"/>
    <a:srgbClr val="5B9E1C"/>
    <a:srgbClr val="C7760A"/>
    <a:srgbClr val="634222"/>
    <a:srgbClr val="2F9B7C"/>
    <a:srgbClr val="F8C7BA"/>
    <a:srgbClr val="F29E88"/>
    <a:srgbClr val="51B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 autoAdjust="0"/>
  </p:normalViewPr>
  <p:slideViewPr>
    <p:cSldViewPr>
      <p:cViewPr>
        <p:scale>
          <a:sx n="100" d="100"/>
          <a:sy n="100" d="100"/>
        </p:scale>
        <p:origin x="-1152" y="-365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6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051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image" Target="../media/image3.jpe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9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4648" y="-2073182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129061"/>
            <a:ext cx="3732732" cy="1844867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3010520" y="3117002"/>
            <a:ext cx="3122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Giáo</a:t>
            </a:r>
            <a:r>
              <a:rPr lang="en-US" altLang="zh-CN" sz="2000" b="1" dirty="0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viên</a:t>
            </a:r>
            <a:r>
              <a:rPr lang="en-US" altLang="zh-CN" sz="2000" b="1" dirty="0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: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Lê</a:t>
            </a:r>
            <a:r>
              <a:rPr lang="en-US" altLang="zh-CN" sz="2000" b="1" dirty="0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Thị</a:t>
            </a:r>
            <a:r>
              <a:rPr lang="en-US" altLang="zh-CN" sz="2000" b="1" dirty="0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 Thu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Calisto MT" pitchFamily="18" charset="0"/>
                <a:ea typeface="微软雅黑" pitchFamily="34" charset="-122"/>
              </a:rPr>
              <a:t>Hà</a:t>
            </a:r>
            <a:endParaRPr lang="zh-CN" altLang="en-US" sz="2000" b="1" dirty="0">
              <a:solidFill>
                <a:srgbClr val="0070C0"/>
              </a:solidFill>
              <a:latin typeface="Calisto MT" pitchFamily="18" charset="0"/>
              <a:ea typeface="微软雅黑" pitchFamily="34" charset="-122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771800" y="578462"/>
            <a:ext cx="4321746" cy="19830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400" b="1" dirty="0" smtClean="0">
                <a:solidFill>
                  <a:srgbClr val="2F9B7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Cookies" panose="02040603050506020204" pitchFamily="18" charset="0"/>
                <a:ea typeface="汉仪娃娃篆简" panose="02010604000101010101" pitchFamily="2" charset="-122"/>
              </a:rPr>
              <a:t>MÔN TIN HỌC</a:t>
            </a:r>
            <a:endParaRPr lang="en-US" altLang="zh-CN" sz="5400" b="1" dirty="0">
              <a:solidFill>
                <a:srgbClr val="2F9B7C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UTM Cookies" panose="02040603050506020204" pitchFamily="18" charset="0"/>
              <a:ea typeface="汉仪娃娃篆简" panose="02010604000101010101" pitchFamily="2" charset="-122"/>
            </a:endParaRPr>
          </a:p>
          <a:p>
            <a:pPr algn="ctr"/>
            <a:r>
              <a:rPr lang="en-US" altLang="zh-CN" sz="7200" b="1" dirty="0" err="1" smtClean="0">
                <a:solidFill>
                  <a:srgbClr val="2F9B7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Cookies" panose="02040603050506020204" pitchFamily="18" charset="0"/>
                <a:ea typeface="汉仪娃娃篆简" panose="02010604000101010101" pitchFamily="2" charset="-122"/>
              </a:rPr>
              <a:t>LớP</a:t>
            </a:r>
            <a:r>
              <a:rPr lang="en-US" altLang="zh-CN" sz="7200" b="1" dirty="0" smtClean="0">
                <a:solidFill>
                  <a:srgbClr val="2F9B7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Cookies" panose="02040603050506020204" pitchFamily="18" charset="0"/>
                <a:ea typeface="汉仪娃娃篆简" panose="02010604000101010101" pitchFamily="2" charset="-122"/>
              </a:rPr>
              <a:t> 3</a:t>
            </a:r>
            <a:endParaRPr lang="zh-CN" altLang="en-US" sz="7200" b="1" dirty="0">
              <a:solidFill>
                <a:srgbClr val="3FA9F5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UTM Cookies" panose="02040603050506020204" pitchFamily="18" charset="0"/>
              <a:ea typeface="汉仪娃娃篆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Elbow Connector 10"/>
          <p:cNvCxnSpPr>
            <a:cxnSpLocks noChangeShapeType="1"/>
          </p:cNvCxnSpPr>
          <p:nvPr/>
        </p:nvCxnSpPr>
        <p:spPr bwMode="auto">
          <a:xfrm>
            <a:off x="1981200" y="663575"/>
            <a:ext cx="1219200" cy="762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7" name="Elbow Connector 13"/>
          <p:cNvCxnSpPr>
            <a:cxnSpLocks noChangeShapeType="1"/>
          </p:cNvCxnSpPr>
          <p:nvPr/>
        </p:nvCxnSpPr>
        <p:spPr bwMode="auto">
          <a:xfrm>
            <a:off x="1752600" y="968375"/>
            <a:ext cx="1371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8" name="Elbow Connector 17"/>
          <p:cNvCxnSpPr>
            <a:cxnSpLocks noChangeShapeType="1"/>
          </p:cNvCxnSpPr>
          <p:nvPr/>
        </p:nvCxnSpPr>
        <p:spPr bwMode="auto">
          <a:xfrm>
            <a:off x="304800" y="663575"/>
            <a:ext cx="2514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838200" y="815975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82575"/>
            <a:ext cx="7115471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892300" y="912812"/>
            <a:ext cx="6629400" cy="795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2" name="Rectangle 6"/>
          <p:cNvSpPr/>
          <p:nvPr/>
        </p:nvSpPr>
        <p:spPr>
          <a:xfrm>
            <a:off x="1892300" y="1976437"/>
            <a:ext cx="6946900" cy="16922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Rectangle 22"/>
          <p:cNvSpPr/>
          <p:nvPr/>
        </p:nvSpPr>
        <p:spPr>
          <a:xfrm>
            <a:off x="0" y="2642939"/>
            <a:ext cx="1295400" cy="8286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0" y="604044"/>
            <a:ext cx="1295400" cy="10334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cxnSp>
        <p:nvCxnSpPr>
          <p:cNvPr id="25" name="Straight Arrow Connector 24"/>
          <p:cNvCxnSpPr>
            <a:stCxn id="23" idx="3"/>
            <a:endCxn id="21" idx="1"/>
          </p:cNvCxnSpPr>
          <p:nvPr/>
        </p:nvCxnSpPr>
        <p:spPr>
          <a:xfrm flipV="1">
            <a:off x="1295400" y="1310481"/>
            <a:ext cx="596900" cy="17467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3"/>
          </p:cNvCxnSpPr>
          <p:nvPr/>
        </p:nvCxnSpPr>
        <p:spPr>
          <a:xfrm>
            <a:off x="1295400" y="1120775"/>
            <a:ext cx="596900" cy="18110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5"/>
          <p:cNvGrpSpPr/>
          <p:nvPr/>
        </p:nvGrpSpPr>
        <p:grpSpPr>
          <a:xfrm>
            <a:off x="720562" y="571901"/>
            <a:ext cx="3217911" cy="530915"/>
            <a:chOff x="1738392" y="1477689"/>
            <a:chExt cx="4290549" cy="707886"/>
          </a:xfrm>
        </p:grpSpPr>
        <p:sp>
          <p:nvSpPr>
            <p:cNvPr id="39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sz="4000" dirty="0" err="1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Bảng</a:t>
              </a:r>
              <a:r>
                <a:rPr lang="en-US" sz="4000" dirty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chọn</a:t>
              </a:r>
              <a:endParaRPr lang="en-US" sz="4000" dirty="0">
                <a:solidFill>
                  <a:srgbClr val="F2927A"/>
                </a:solidFill>
                <a:latin typeface="UTM Cookies" pitchFamily="18" charset="0"/>
                <a:cs typeface="Times New Roman" pitchFamily="18" charset="0"/>
              </a:endParaRPr>
            </a:p>
            <a:p>
              <a:endParaRPr lang="en-US" altLang="zh-CN" sz="4000" u="sng" dirty="0">
                <a:solidFill>
                  <a:srgbClr val="F2927A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2" name="TextBox 9"/>
            <p:cNvSpPr txBox="1">
              <a:spLocks/>
            </p:cNvSpPr>
            <p:nvPr/>
          </p:nvSpPr>
          <p:spPr>
            <a:xfrm>
              <a:off x="2066367" y="1772129"/>
              <a:ext cx="3962574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050" u="sng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3" name="Elbow Connector 13"/>
          <p:cNvCxnSpPr>
            <a:cxnSpLocks noChangeShapeType="1"/>
          </p:cNvCxnSpPr>
          <p:nvPr/>
        </p:nvCxnSpPr>
        <p:spPr bwMode="auto">
          <a:xfrm>
            <a:off x="1676400" y="2057400"/>
            <a:ext cx="1371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7" name="Elbow Connector 17"/>
          <p:cNvCxnSpPr>
            <a:cxnSpLocks noChangeShapeType="1"/>
          </p:cNvCxnSpPr>
          <p:nvPr/>
        </p:nvCxnSpPr>
        <p:spPr bwMode="auto">
          <a:xfrm>
            <a:off x="228600" y="1752600"/>
            <a:ext cx="2514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762000" y="1905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609600" y="24384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0" y="2400300"/>
            <a:ext cx="7720012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Elbow Connector 20"/>
          <p:cNvCxnSpPr>
            <a:cxnSpLocks noChangeShapeType="1"/>
          </p:cNvCxnSpPr>
          <p:nvPr/>
        </p:nvCxnSpPr>
        <p:spPr bwMode="auto">
          <a:xfrm>
            <a:off x="2133600" y="1828800"/>
            <a:ext cx="685800" cy="2286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22" name="Straight Arrow Connector 23"/>
          <p:cNvCxnSpPr>
            <a:cxnSpLocks noChangeShapeType="1"/>
          </p:cNvCxnSpPr>
          <p:nvPr/>
        </p:nvCxnSpPr>
        <p:spPr bwMode="auto">
          <a:xfrm>
            <a:off x="1524000" y="1447800"/>
            <a:ext cx="838200" cy="2286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180856" y="1122543"/>
            <a:ext cx="1623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/>
              <a:t>Hộp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công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cụ</a:t>
            </a:r>
            <a:endParaRPr lang="en-US" altLang="en-US" sz="2000" b="1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236532" y="1122603"/>
            <a:ext cx="1295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/>
              <a:t>Hình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mẫu</a:t>
            </a:r>
            <a:endParaRPr lang="en-US" altLang="en-US" sz="2000" b="1" dirty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65363" y="1162050"/>
            <a:ext cx="95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/>
              <a:t>Nét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vẽ</a:t>
            </a:r>
            <a:endParaRPr lang="en-US" altLang="en-US" sz="2000" b="1" dirty="0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10000" y="1125537"/>
            <a:ext cx="1250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/>
              <a:t>Hộp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màu</a:t>
            </a:r>
            <a:endParaRPr lang="en-US" altLang="en-US" sz="2000" b="1" dirty="0"/>
          </a:p>
        </p:txBody>
      </p: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2744789" y="1525588"/>
            <a:ext cx="2691307" cy="9128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4192588" y="1524000"/>
            <a:ext cx="3187724" cy="9144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H="1">
            <a:off x="2051720" y="1524000"/>
            <a:ext cx="3893468" cy="97574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flipH="1">
            <a:off x="3779912" y="1524000"/>
            <a:ext cx="4070276" cy="97574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63878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2406"/>
            <a:ext cx="8093075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14"/>
          <p:cNvSpPr txBox="1"/>
          <p:nvPr/>
        </p:nvSpPr>
        <p:spPr>
          <a:xfrm>
            <a:off x="2627784" y="2661691"/>
            <a:ext cx="2059096" cy="253902"/>
          </a:xfrm>
          <a:prstGeom prst="rect">
            <a:avLst/>
          </a:prstGeom>
          <a:noFill/>
          <a:ln>
            <a:noFill/>
          </a:ln>
        </p:spPr>
        <p:txBody>
          <a:bodyPr wrap="none" lIns="91422" tIns="45711" rIns="91422" bIns="45711">
            <a:no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1: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Trong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hộp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công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cụ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nháy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21"/>
          <p:cNvGrpSpPr/>
          <p:nvPr/>
        </p:nvGrpSpPr>
        <p:grpSpPr>
          <a:xfrm>
            <a:off x="1528983" y="2580897"/>
            <a:ext cx="251220" cy="252823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15" name="Freeform: Shape 22"/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23"/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24"/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Rectangle 25"/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Rectangle 26"/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Rectangle 27"/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Rectangle 28"/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Rectangle 29"/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Rectangle 30"/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Rectangle 31"/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Rectangle 32"/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Rectangle 33"/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Rectangle 34"/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Rectangle 35"/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55" name="TextBox 6"/>
          <p:cNvSpPr txBox="1"/>
          <p:nvPr/>
        </p:nvSpPr>
        <p:spPr>
          <a:xfrm>
            <a:off x="352668" y="301865"/>
            <a:ext cx="491962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dirty="0" err="1" smtClean="0">
                <a:solidFill>
                  <a:srgbClr val="F2927A"/>
                </a:solidFill>
                <a:latin typeface="UTM Cookies" pitchFamily="18" charset="0"/>
              </a:rPr>
              <a:t>Công</a:t>
            </a:r>
            <a:r>
              <a:rPr lang="en-US" altLang="zh-CN" sz="40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4000" dirty="0" err="1" smtClean="0">
                <a:solidFill>
                  <a:srgbClr val="F2927A"/>
                </a:solidFill>
                <a:latin typeface="UTM Cookies" pitchFamily="18" charset="0"/>
              </a:rPr>
              <a:t>cụ</a:t>
            </a:r>
            <a:r>
              <a:rPr lang="en-US" altLang="zh-CN" sz="40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4000" dirty="0" err="1" smtClean="0">
                <a:solidFill>
                  <a:srgbClr val="F2927A"/>
                </a:solidFill>
                <a:latin typeface="UTM Cookies" pitchFamily="18" charset="0"/>
              </a:rPr>
              <a:t>bút</a:t>
            </a:r>
            <a:r>
              <a:rPr lang="en-US" altLang="zh-CN" sz="40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4000" dirty="0" err="1" smtClean="0">
                <a:solidFill>
                  <a:srgbClr val="F2927A"/>
                </a:solidFill>
                <a:latin typeface="UTM Cookies" pitchFamily="18" charset="0"/>
              </a:rPr>
              <a:t>vẽ</a:t>
            </a:r>
            <a:endParaRPr lang="en-US" altLang="zh-CN" sz="4000" dirty="0">
              <a:solidFill>
                <a:srgbClr val="F2927A"/>
              </a:solidFill>
              <a:latin typeface="UTM Cookies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66" y="2607527"/>
            <a:ext cx="346187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TextBox 14"/>
          <p:cNvSpPr txBox="1"/>
          <p:nvPr/>
        </p:nvSpPr>
        <p:spPr>
          <a:xfrm>
            <a:off x="1773798" y="3263254"/>
            <a:ext cx="4670410" cy="1209279"/>
          </a:xfrm>
          <a:prstGeom prst="rect">
            <a:avLst/>
          </a:prstGeom>
          <a:noFill/>
        </p:spPr>
        <p:txBody>
          <a:bodyPr wrap="none" lIns="91422" tIns="45711" rIns="91422" bIns="45711">
            <a:noAutofit/>
          </a:bodyPr>
          <a:lstStyle/>
          <a:p>
            <a:pPr algn="just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2: Di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chuyển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trỏ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chuột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vùng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trang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con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trỏ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chuột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chuyển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thành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.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Nhấn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giữ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nút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trái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chuột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bất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kì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mà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muốn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rồi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thả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hoàn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thành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thao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tác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1" t="43980" r="53709" b="48187"/>
          <a:stretch/>
        </p:blipFill>
        <p:spPr bwMode="auto">
          <a:xfrm>
            <a:off x="4860033" y="3579862"/>
            <a:ext cx="238909" cy="25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9712" y="1491630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55" grpId="0"/>
      <p:bldP spid="9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77574" y="3363838"/>
            <a:ext cx="3414306" cy="6953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77574" y="2571750"/>
            <a:ext cx="3414306" cy="6953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7574" y="1804370"/>
            <a:ext cx="3414306" cy="6953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844" y="1033007"/>
            <a:ext cx="3414306" cy="6953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5"/>
          <p:cNvGrpSpPr/>
          <p:nvPr/>
        </p:nvGrpSpPr>
        <p:grpSpPr>
          <a:xfrm>
            <a:off x="720562" y="571901"/>
            <a:ext cx="3217911" cy="530915"/>
            <a:chOff x="1738392" y="1477689"/>
            <a:chExt cx="4290549" cy="707886"/>
          </a:xfrm>
        </p:grpSpPr>
        <p:sp>
          <p:nvSpPr>
            <p:cNvPr id="39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Lưu</a:t>
              </a:r>
              <a:r>
                <a:rPr lang="en-US" sz="4000" dirty="0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bài</a:t>
              </a:r>
              <a:r>
                <a:rPr lang="en-US" sz="4000" dirty="0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vẽ</a:t>
              </a:r>
              <a:endParaRPr lang="en-US" sz="4000" dirty="0">
                <a:solidFill>
                  <a:srgbClr val="F2927A"/>
                </a:solidFill>
                <a:latin typeface="UTM Cookies" pitchFamily="18" charset="0"/>
                <a:cs typeface="Times New Roman" pitchFamily="18" charset="0"/>
              </a:endParaRPr>
            </a:p>
            <a:p>
              <a:endParaRPr lang="en-US" altLang="zh-CN" sz="4000" u="sng" dirty="0">
                <a:solidFill>
                  <a:srgbClr val="F2927A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2" name="TextBox 9"/>
            <p:cNvSpPr txBox="1">
              <a:spLocks/>
            </p:cNvSpPr>
            <p:nvPr/>
          </p:nvSpPr>
          <p:spPr>
            <a:xfrm>
              <a:off x="2066367" y="1772129"/>
              <a:ext cx="3962574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050" u="sng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7" name="Elbow Connector 17"/>
          <p:cNvCxnSpPr>
            <a:cxnSpLocks noChangeShapeType="1"/>
          </p:cNvCxnSpPr>
          <p:nvPr/>
        </p:nvCxnSpPr>
        <p:spPr bwMode="auto">
          <a:xfrm>
            <a:off x="228600" y="2345411"/>
            <a:ext cx="2514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79" y="771550"/>
            <a:ext cx="5415205" cy="341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029" y="1033007"/>
            <a:ext cx="3315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Nháy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ở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phía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góc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trái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phần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mềm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Paint,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rồi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sz="16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92838" b="84487"/>
          <a:stretch/>
        </p:blipFill>
        <p:spPr bwMode="auto">
          <a:xfrm>
            <a:off x="1783509" y="1102816"/>
            <a:ext cx="484235" cy="2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94" y="1371823"/>
            <a:ext cx="455856" cy="20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14"/>
          <p:cNvSpPr txBox="1"/>
          <p:nvPr/>
        </p:nvSpPr>
        <p:spPr>
          <a:xfrm>
            <a:off x="78844" y="1728379"/>
            <a:ext cx="2059096" cy="253902"/>
          </a:xfrm>
          <a:prstGeom prst="rect">
            <a:avLst/>
          </a:prstGeom>
          <a:noFill/>
          <a:ln>
            <a:noFill/>
          </a:ln>
        </p:spPr>
        <p:txBody>
          <a:bodyPr wrap="none" lIns="91422" tIns="45711" rIns="91422" bIns="45711">
            <a:noAutofit/>
          </a:bodyPr>
          <a:lstStyle/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Cửa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sổ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Save as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hiện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như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bên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thư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mục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lưu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65029" y="2643758"/>
            <a:ext cx="2059096" cy="253902"/>
          </a:xfrm>
          <a:prstGeom prst="rect">
            <a:avLst/>
          </a:prstGeom>
          <a:noFill/>
          <a:ln>
            <a:noFill/>
          </a:ln>
        </p:spPr>
        <p:txBody>
          <a:bodyPr wrap="none" lIns="91422" tIns="45711" rIns="91422" bIns="45711">
            <a:noAutofit/>
          </a:bodyPr>
          <a:lstStyle/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3: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Đặt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cho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bằng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cách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háy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ô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File name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rồi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gõ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56995" y="3363838"/>
            <a:ext cx="2059096" cy="253902"/>
          </a:xfrm>
          <a:prstGeom prst="rect">
            <a:avLst/>
          </a:prstGeom>
          <a:noFill/>
          <a:ln>
            <a:noFill/>
          </a:ln>
        </p:spPr>
        <p:txBody>
          <a:bodyPr wrap="none" lIns="91422" tIns="45711" rIns="91422" bIns="45711">
            <a:noAutofit/>
          </a:bodyPr>
          <a:lstStyle/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4: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Nháy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Save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lưu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992" y="3363838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524328" y="3867894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42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36" grpId="0" animBg="1"/>
      <p:bldP spid="4" grpId="0" animBg="1"/>
      <p:bldP spid="2" grpId="0"/>
      <p:bldP spid="28" grpId="0"/>
      <p:bldP spid="34" grpId="0"/>
      <p:bldP spid="35" grpId="0"/>
      <p:bldP spid="5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71550"/>
            <a:ext cx="5441942" cy="341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77574" y="3532562"/>
            <a:ext cx="3414306" cy="4433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77574" y="2993474"/>
            <a:ext cx="3414306" cy="4073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87814" y="2054176"/>
            <a:ext cx="3414306" cy="8458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844" y="1033006"/>
            <a:ext cx="3414306" cy="89067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5"/>
          <p:cNvGrpSpPr/>
          <p:nvPr/>
        </p:nvGrpSpPr>
        <p:grpSpPr>
          <a:xfrm>
            <a:off x="720562" y="571901"/>
            <a:ext cx="3217911" cy="530915"/>
            <a:chOff x="1738392" y="1477689"/>
            <a:chExt cx="4290549" cy="707886"/>
          </a:xfrm>
        </p:grpSpPr>
        <p:sp>
          <p:nvSpPr>
            <p:cNvPr id="39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Mở</a:t>
              </a:r>
              <a:r>
                <a:rPr lang="en-US" sz="4000" dirty="0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bài</a:t>
              </a:r>
              <a:r>
                <a:rPr lang="en-US" sz="4000" dirty="0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vẽ</a:t>
              </a:r>
              <a:r>
                <a:rPr lang="en-US" sz="4000" dirty="0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có</a:t>
              </a:r>
              <a:r>
                <a:rPr lang="en-US" sz="4000" dirty="0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2927A"/>
                  </a:solidFill>
                  <a:latin typeface="UTM Cookies" pitchFamily="18" charset="0"/>
                  <a:cs typeface="Times New Roman" pitchFamily="18" charset="0"/>
                </a:rPr>
                <a:t>sẵn</a:t>
              </a:r>
              <a:endParaRPr lang="en-US" sz="4000" dirty="0">
                <a:solidFill>
                  <a:srgbClr val="F2927A"/>
                </a:solidFill>
                <a:latin typeface="UTM Cookies" pitchFamily="18" charset="0"/>
                <a:cs typeface="Times New Roman" pitchFamily="18" charset="0"/>
              </a:endParaRPr>
            </a:p>
            <a:p>
              <a:endParaRPr lang="en-US" altLang="zh-CN" sz="4000" u="sng" dirty="0">
                <a:solidFill>
                  <a:srgbClr val="F2927A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2" name="TextBox 9"/>
            <p:cNvSpPr txBox="1">
              <a:spLocks/>
            </p:cNvSpPr>
            <p:nvPr/>
          </p:nvSpPr>
          <p:spPr>
            <a:xfrm>
              <a:off x="2066367" y="1772129"/>
              <a:ext cx="3962574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050" u="sng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7" name="Elbow Connector 17"/>
          <p:cNvCxnSpPr>
            <a:cxnSpLocks noChangeShapeType="1"/>
          </p:cNvCxnSpPr>
          <p:nvPr/>
        </p:nvCxnSpPr>
        <p:spPr bwMode="auto">
          <a:xfrm>
            <a:off x="238840" y="2595218"/>
            <a:ext cx="2514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55621" y="1020673"/>
            <a:ext cx="3570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Sau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khi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mở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chương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trình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Paint,</a:t>
            </a:r>
          </a:p>
          <a:p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Nháy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ở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phía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góc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trái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Phần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mềm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Paint,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rồi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16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92838" b="84487"/>
          <a:stretch/>
        </p:blipFill>
        <p:spPr bwMode="auto">
          <a:xfrm>
            <a:off x="1094577" y="1324688"/>
            <a:ext cx="484235" cy="2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14"/>
          <p:cNvSpPr txBox="1"/>
          <p:nvPr/>
        </p:nvSpPr>
        <p:spPr>
          <a:xfrm>
            <a:off x="89084" y="2063599"/>
            <a:ext cx="2059096" cy="253902"/>
          </a:xfrm>
          <a:prstGeom prst="rect">
            <a:avLst/>
          </a:prstGeom>
          <a:noFill/>
          <a:ln>
            <a:noFill/>
          </a:ln>
        </p:spPr>
        <p:txBody>
          <a:bodyPr wrap="none" lIns="91422" tIns="45711" rIns="91422" bIns="45711">
            <a:noAutofit/>
          </a:bodyPr>
          <a:lstStyle/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Cửa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sổ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Open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hiện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như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bên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thư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mục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đã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lưu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65029" y="3002896"/>
            <a:ext cx="2059096" cy="253902"/>
          </a:xfrm>
          <a:prstGeom prst="rect">
            <a:avLst/>
          </a:prstGeom>
          <a:noFill/>
          <a:ln>
            <a:noFill/>
          </a:ln>
        </p:spPr>
        <p:txBody>
          <a:bodyPr wrap="none" lIns="91422" tIns="45711" rIns="91422" bIns="45711">
            <a:noAutofit/>
          </a:bodyPr>
          <a:lstStyle/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3: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Nháy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chuột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56995" y="3579862"/>
            <a:ext cx="2059096" cy="253902"/>
          </a:xfrm>
          <a:prstGeom prst="rect">
            <a:avLst/>
          </a:prstGeom>
          <a:noFill/>
          <a:ln>
            <a:noFill/>
          </a:ln>
        </p:spPr>
        <p:txBody>
          <a:bodyPr wrap="none" lIns="91422" tIns="45711" rIns="91422" bIns="45711">
            <a:noAutofit/>
          </a:bodyPr>
          <a:lstStyle/>
          <a:p>
            <a:pPr algn="just"/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4: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Nháy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Open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mở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6176" y="1783866"/>
            <a:ext cx="720080" cy="643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603027" y="3889193"/>
            <a:ext cx="648072" cy="234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3638"/>
            <a:ext cx="4762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688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36" grpId="0" animBg="1"/>
      <p:bldP spid="4" grpId="0" animBg="1"/>
      <p:bldP spid="2" grpId="0"/>
      <p:bldP spid="28" grpId="0"/>
      <p:bldP spid="34" grpId="0"/>
      <p:bldP spid="35" grpId="0"/>
      <p:bldP spid="5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3519158" y="-920894"/>
            <a:ext cx="3264473" cy="5920857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2828842" y="1635646"/>
            <a:ext cx="367240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200" dirty="0" smtClean="0">
                <a:sym typeface="+mn-lt"/>
              </a:rPr>
              <a:t>B. HOẠT ĐỘNG </a:t>
            </a:r>
          </a:p>
          <a:p>
            <a:pPr algn="ctr"/>
            <a:r>
              <a:rPr lang="en-US" altLang="zh-CN" sz="3200" dirty="0" smtClean="0">
                <a:sym typeface="+mn-lt"/>
              </a:rPr>
              <a:t>THỰC HÀNH</a:t>
            </a:r>
            <a:endParaRPr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5846"/>
            <a:ext cx="3024336" cy="14947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614574" y="1943570"/>
            <a:ext cx="5148153" cy="42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4"/>
          <p:cNvSpPr txBox="1"/>
          <p:nvPr/>
        </p:nvSpPr>
        <p:spPr>
          <a:xfrm>
            <a:off x="485862" y="2930380"/>
            <a:ext cx="1061802" cy="253902"/>
          </a:xfrm>
          <a:prstGeom prst="rect">
            <a:avLst/>
          </a:prstGeom>
          <a:noFill/>
        </p:spPr>
        <p:txBody>
          <a:bodyPr wrap="none" lIns="91422" tIns="45711" rIns="91422" bIns="45711">
            <a:noAutofit/>
          </a:bodyPr>
          <a:lstStyle/>
          <a:p>
            <a:pPr algn="ctr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Mở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chương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trình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Paint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21"/>
          <p:cNvGrpSpPr/>
          <p:nvPr/>
        </p:nvGrpSpPr>
        <p:grpSpPr>
          <a:xfrm>
            <a:off x="1707540" y="2322069"/>
            <a:ext cx="251220" cy="252823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15" name="Freeform: Shape 22"/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23"/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24"/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Rectangle 25"/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Rectangle 26"/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Rectangle 27"/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Rectangle 28"/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Rectangle 29"/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Rectangle 30"/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Rectangle 31"/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Rectangle 32"/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Rectangle 33"/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Rectangle 34"/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Rectangle 35"/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55" name="TextBox 6"/>
          <p:cNvSpPr txBox="1"/>
          <p:nvPr/>
        </p:nvSpPr>
        <p:spPr>
          <a:xfrm>
            <a:off x="805490" y="411510"/>
            <a:ext cx="491962" cy="53091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Trao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đổi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với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bạn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rồi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thực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hiện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các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yêu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cầu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400" dirty="0" err="1" smtClean="0">
                <a:solidFill>
                  <a:srgbClr val="F2927A"/>
                </a:solidFill>
                <a:latin typeface="UTM Cookies" pitchFamily="18" charset="0"/>
              </a:rPr>
              <a:t>sau</a:t>
            </a:r>
            <a:r>
              <a:rPr lang="en-US" altLang="zh-CN" sz="2400" dirty="0" smtClean="0">
                <a:solidFill>
                  <a:srgbClr val="F2927A"/>
                </a:solidFill>
                <a:latin typeface="UTM Cookies" pitchFamily="18" charset="0"/>
              </a:rPr>
              <a:t>:</a:t>
            </a:r>
            <a:endParaRPr lang="en-US" altLang="zh-CN" sz="2400" dirty="0">
              <a:solidFill>
                <a:srgbClr val="F2927A"/>
              </a:solidFill>
              <a:latin typeface="UTM Cookies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1025" y="1351010"/>
            <a:ext cx="906639" cy="1554237"/>
            <a:chOff x="1512941" y="1169834"/>
            <a:chExt cx="906639" cy="1554237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93" name="TextBox 6"/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97" name="Group 21"/>
          <p:cNvGrpSpPr/>
          <p:nvPr/>
        </p:nvGrpSpPr>
        <p:grpSpPr>
          <a:xfrm>
            <a:off x="3522806" y="2322069"/>
            <a:ext cx="251220" cy="252823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98" name="Freeform: Shape 22"/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Freeform: Shape 23"/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24"/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Rectangle 25"/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Rectangle 26"/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Rectangle 27"/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Rectangle 28"/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Rectangle 29"/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Rectangle 30"/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Rectangle 31"/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Rectangle 32"/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Rectangle 33"/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Rectangle 34"/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Rectangle 35"/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2873273" y="1305545"/>
            <a:ext cx="906639" cy="1554237"/>
            <a:chOff x="1512941" y="1169834"/>
            <a:chExt cx="906639" cy="1554237"/>
          </a:xfrm>
        </p:grpSpPr>
        <p:pic>
          <p:nvPicPr>
            <p:cNvPr id="165" name="图片 1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166" name="TextBox 6"/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69" name="TextBox 14"/>
          <p:cNvSpPr txBox="1"/>
          <p:nvPr/>
        </p:nvSpPr>
        <p:spPr>
          <a:xfrm>
            <a:off x="5166382" y="3001220"/>
            <a:ext cx="1061802" cy="253902"/>
          </a:xfrm>
          <a:prstGeom prst="rect">
            <a:avLst/>
          </a:prstGeom>
          <a:noFill/>
        </p:spPr>
        <p:txBody>
          <a:bodyPr wrap="none" lIns="91422" tIns="45711" rIns="91422" bIns="45711">
            <a:noAutofit/>
          </a:bodyPr>
          <a:lstStyle/>
          <a:p>
            <a:pPr algn="ctr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Đặt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cho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Bong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hoa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0" name="Group 21"/>
          <p:cNvGrpSpPr/>
          <p:nvPr/>
        </p:nvGrpSpPr>
        <p:grpSpPr>
          <a:xfrm>
            <a:off x="5417462" y="2322069"/>
            <a:ext cx="251220" cy="252823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171" name="Freeform: Shape 22"/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23"/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24"/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Rectangle 25"/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Rectangle 26"/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Rectangle 27"/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Rectangle 28"/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Rectangle 29"/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Rectangle 30"/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Rectangle 31"/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Rectangle 32"/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Rectangle 33"/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Rectangle 34"/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Rectangle 35"/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5177529" y="1305544"/>
            <a:ext cx="906639" cy="1554237"/>
            <a:chOff x="1512941" y="1169834"/>
            <a:chExt cx="906639" cy="1554237"/>
          </a:xfrm>
        </p:grpSpPr>
        <p:pic>
          <p:nvPicPr>
            <p:cNvPr id="186" name="图片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187" name="TextBox 6"/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190" name="TextBox 14"/>
          <p:cNvSpPr txBox="1"/>
          <p:nvPr/>
        </p:nvSpPr>
        <p:spPr>
          <a:xfrm>
            <a:off x="7470638" y="2953233"/>
            <a:ext cx="1061802" cy="253902"/>
          </a:xfrm>
          <a:prstGeom prst="rect">
            <a:avLst/>
          </a:prstGeom>
          <a:noFill/>
        </p:spPr>
        <p:txBody>
          <a:bodyPr wrap="none" lIns="91422" tIns="45711" rIns="91422" bIns="45711">
            <a:noAutofit/>
          </a:bodyPr>
          <a:lstStyle/>
          <a:p>
            <a:pPr algn="ctr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Lưu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thư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mục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màn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nền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6" name="组合 205"/>
          <p:cNvGrpSpPr/>
          <p:nvPr/>
        </p:nvGrpSpPr>
        <p:grpSpPr>
          <a:xfrm>
            <a:off x="7553793" y="1319792"/>
            <a:ext cx="906639" cy="1554237"/>
            <a:chOff x="1512941" y="1169834"/>
            <a:chExt cx="906639" cy="1554237"/>
          </a:xfrm>
        </p:grpSpPr>
        <p:pic>
          <p:nvPicPr>
            <p:cNvPr id="207" name="图片 20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208" name="TextBox 6"/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22514" y="2905247"/>
            <a:ext cx="1661454" cy="349875"/>
            <a:chOff x="3112717" y="2891923"/>
            <a:chExt cx="1661454" cy="349875"/>
          </a:xfrm>
        </p:grpSpPr>
        <p:sp>
          <p:nvSpPr>
            <p:cNvPr id="96" name="TextBox 14"/>
            <p:cNvSpPr txBox="1"/>
            <p:nvPr/>
          </p:nvSpPr>
          <p:spPr>
            <a:xfrm>
              <a:off x="3112717" y="2931791"/>
              <a:ext cx="1061802" cy="253902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noAutofit/>
            </a:bodyPr>
            <a:lstStyle/>
            <a:p>
              <a:pPr algn="ctr"/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Sử</a:t>
              </a:r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dụng </a:t>
              </a:r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công</a:t>
              </a:r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cụ</a:t>
              </a:r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  <a:p>
              <a:pPr algn="ctr"/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để</a:t>
              </a:r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vẽ</a:t>
              </a:r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một</a:t>
              </a:r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bông</a:t>
              </a:r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hoa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891923"/>
              <a:ext cx="346187" cy="34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1786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55" grpId="0"/>
      <p:bldP spid="169" grpId="0"/>
      <p:bldP spid="1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3519158" y="-920894"/>
            <a:ext cx="3264473" cy="5920857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2540810" y="1707654"/>
            <a:ext cx="411942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200" dirty="0" smtClean="0">
                <a:sym typeface="+mn-lt"/>
              </a:rPr>
              <a:t>B. HOẠT ĐỘNG </a:t>
            </a:r>
          </a:p>
          <a:p>
            <a:pPr algn="ctr"/>
            <a:r>
              <a:rPr lang="en-US" altLang="zh-CN" sz="3200" dirty="0" smtClean="0">
                <a:sym typeface="+mn-lt"/>
              </a:rPr>
              <a:t>ỨNG DỤNG, MỞ RỘNG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5846"/>
            <a:ext cx="3024336" cy="14947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614574" y="1943570"/>
            <a:ext cx="5148153" cy="42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97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6F2D9DD4-BB25-4D21-8BC9-54322C712D3D}"/>
              </a:ext>
            </a:extLst>
          </p:cNvPr>
          <p:cNvGrpSpPr/>
          <p:nvPr/>
        </p:nvGrpSpPr>
        <p:grpSpPr>
          <a:xfrm>
            <a:off x="1537075" y="1192143"/>
            <a:ext cx="5627213" cy="1438526"/>
            <a:chOff x="1537075" y="1068514"/>
            <a:chExt cx="5627213" cy="1438526"/>
          </a:xfrm>
        </p:grpSpPr>
        <p:sp>
          <p:nvSpPr>
            <p:cNvPr id="10" name="Freeform: Shape 8"/>
            <p:cNvSpPr>
              <a:spLocks/>
            </p:cNvSpPr>
            <p:nvPr/>
          </p:nvSpPr>
          <p:spPr bwMode="auto">
            <a:xfrm>
              <a:off x="5781556" y="1167594"/>
              <a:ext cx="981035" cy="1798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just"/>
              <a:r>
                <a:rPr lang="en-US" altLang="zh-CN" sz="1400" b="1" dirty="0" smtClean="0">
                  <a:solidFill>
                    <a:srgbClr val="53585F"/>
                  </a:solidFill>
                </a:rPr>
                <a:t>d.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Nhấn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đông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thời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hai</a:t>
              </a:r>
              <a:endParaRPr lang="en-US" altLang="zh-CN" sz="1400" b="1" dirty="0" smtClean="0">
                <a:solidFill>
                  <a:srgbClr val="53585F"/>
                </a:solidFill>
              </a:endParaRPr>
            </a:p>
            <a:p>
              <a:pPr algn="just"/>
              <a:r>
                <a:rPr lang="en-US" altLang="zh-CN" sz="1400" b="1" dirty="0" err="1">
                  <a:solidFill>
                    <a:srgbClr val="53585F"/>
                  </a:solidFill>
                </a:rPr>
                <a:t>p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hím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Ctrl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và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S</a:t>
              </a:r>
              <a:endParaRPr lang="zh-CN" altLang="en-US" sz="1400" b="1" dirty="0">
                <a:solidFill>
                  <a:srgbClr val="53585F"/>
                </a:solidFill>
              </a:endParaRPr>
            </a:p>
          </p:txBody>
        </p:sp>
        <p:sp>
          <p:nvSpPr>
            <p:cNvPr id="12" name="Freeform: Shape 10"/>
            <p:cNvSpPr>
              <a:spLocks/>
            </p:cNvSpPr>
            <p:nvPr/>
          </p:nvSpPr>
          <p:spPr bwMode="auto">
            <a:xfrm>
              <a:off x="1818904" y="1068514"/>
              <a:ext cx="1528932" cy="5492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just"/>
              <a:r>
                <a:rPr lang="en-US" altLang="zh-CN" sz="1400" b="1" dirty="0" smtClean="0">
                  <a:solidFill>
                    <a:srgbClr val="53585F"/>
                  </a:solidFill>
                </a:rPr>
                <a:t>a.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Mở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bài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vẽ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bông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hoa</a:t>
              </a:r>
              <a:endParaRPr lang="en-US" altLang="zh-CN" sz="1400" b="1" dirty="0" smtClean="0">
                <a:solidFill>
                  <a:srgbClr val="53585F"/>
                </a:solidFill>
              </a:endParaRPr>
            </a:p>
            <a:p>
              <a:pPr algn="just"/>
              <a:r>
                <a:rPr lang="en-US" altLang="zh-CN" sz="1400" b="1" dirty="0" err="1" smtClean="0">
                  <a:solidFill>
                    <a:srgbClr val="53585F"/>
                  </a:solidFill>
                </a:rPr>
                <a:t>đã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vẽ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ở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hoạt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động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</a:p>
            <a:p>
              <a:pPr algn="just"/>
              <a:r>
                <a:rPr lang="en-US" altLang="zh-CN" sz="1400" b="1" dirty="0" err="1" smtClean="0">
                  <a:solidFill>
                    <a:srgbClr val="53585F"/>
                  </a:solidFill>
                </a:rPr>
                <a:t>thực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hành</a:t>
              </a:r>
              <a:endParaRPr lang="zh-CN" altLang="en-US" sz="1400" b="1" dirty="0">
                <a:solidFill>
                  <a:srgbClr val="53585F"/>
                </a:solidFill>
              </a:endParaRPr>
            </a:p>
          </p:txBody>
        </p:sp>
        <p:sp>
          <p:nvSpPr>
            <p:cNvPr id="14" name="Freeform: Shape 12"/>
            <p:cNvSpPr>
              <a:spLocks/>
            </p:cNvSpPr>
            <p:nvPr/>
          </p:nvSpPr>
          <p:spPr bwMode="auto">
            <a:xfrm>
              <a:off x="6182700" y="2232097"/>
              <a:ext cx="981588" cy="1803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just"/>
              <a:r>
                <a:rPr lang="en-US" altLang="zh-CN" sz="1400" b="1" dirty="0" smtClean="0">
                  <a:solidFill>
                    <a:srgbClr val="53585F"/>
                  </a:solidFill>
                </a:rPr>
                <a:t>e.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Đặt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tên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cho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bài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vẽ</a:t>
              </a:r>
              <a:endParaRPr lang="en-US" altLang="zh-CN" sz="1400" b="1" dirty="0" smtClean="0">
                <a:solidFill>
                  <a:srgbClr val="53585F"/>
                </a:solidFill>
              </a:endParaRPr>
            </a:p>
            <a:p>
              <a:pPr algn="just"/>
              <a:r>
                <a:rPr lang="en-US" altLang="zh-CN" sz="1400" b="1" dirty="0" err="1">
                  <a:solidFill>
                    <a:srgbClr val="53585F"/>
                  </a:solidFill>
                </a:rPr>
                <a:t>r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ồi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lưu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bài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vẽ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vào</a:t>
              </a:r>
              <a:endParaRPr lang="en-US" altLang="zh-CN" sz="1400" b="1" dirty="0" smtClean="0">
                <a:solidFill>
                  <a:srgbClr val="53585F"/>
                </a:solidFill>
              </a:endParaRPr>
            </a:p>
            <a:p>
              <a:pPr algn="just"/>
              <a:r>
                <a:rPr lang="en-US" altLang="zh-CN" sz="1400" b="1" dirty="0" err="1">
                  <a:solidFill>
                    <a:srgbClr val="53585F"/>
                  </a:solidFill>
                </a:rPr>
                <a:t>t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hư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mục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có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tên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em</a:t>
              </a:r>
              <a:endParaRPr lang="en-US" altLang="zh-CN" sz="1400" b="1" dirty="0" smtClean="0">
                <a:solidFill>
                  <a:srgbClr val="53585F"/>
                </a:solidFill>
              </a:endParaRPr>
            </a:p>
            <a:p>
              <a:pPr algn="just"/>
              <a:r>
                <a:rPr lang="en-US" altLang="zh-CN" sz="1400" b="1" dirty="0" err="1">
                  <a:solidFill>
                    <a:srgbClr val="53585F"/>
                  </a:solidFill>
                </a:rPr>
                <a:t>t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rên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máy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tính</a:t>
              </a:r>
              <a:endParaRPr lang="zh-CN" altLang="en-US" sz="1400" b="1" dirty="0">
                <a:solidFill>
                  <a:srgbClr val="53585F"/>
                </a:solidFill>
              </a:endParaRPr>
            </a:p>
          </p:txBody>
        </p:sp>
        <p:sp>
          <p:nvSpPr>
            <p:cNvPr id="16" name="Freeform: Shape 14"/>
            <p:cNvSpPr>
              <a:spLocks/>
            </p:cNvSpPr>
            <p:nvPr/>
          </p:nvSpPr>
          <p:spPr bwMode="auto">
            <a:xfrm>
              <a:off x="1537075" y="2159026"/>
              <a:ext cx="1872154" cy="3480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just"/>
              <a:r>
                <a:rPr lang="en-US" altLang="zh-CN" sz="1400" b="1" dirty="0" smtClean="0">
                  <a:solidFill>
                    <a:srgbClr val="53585F"/>
                  </a:solidFill>
                </a:rPr>
                <a:t>b.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Nhấn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đồng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thời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hai</a:t>
              </a:r>
              <a:endParaRPr lang="en-US" altLang="zh-CN" sz="1400" b="1" dirty="0" smtClean="0">
                <a:solidFill>
                  <a:srgbClr val="53585F"/>
                </a:solidFill>
              </a:endParaRPr>
            </a:p>
            <a:p>
              <a:pPr algn="just"/>
              <a:r>
                <a:rPr lang="en-US" altLang="zh-CN" sz="1400" b="1" dirty="0" smtClean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phím</a:t>
              </a:r>
              <a:r>
                <a:rPr lang="en-US" altLang="zh-CN" sz="1400" b="1" dirty="0">
                  <a:solidFill>
                    <a:srgbClr val="53585F"/>
                  </a:solidFill>
                </a:rPr>
                <a:t> 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Ctrl </a:t>
              </a:r>
              <a:r>
                <a:rPr lang="en-US" altLang="zh-CN" sz="1400" b="1" dirty="0" err="1" smtClean="0">
                  <a:solidFill>
                    <a:srgbClr val="53585F"/>
                  </a:solidFill>
                </a:rPr>
                <a:t>và</a:t>
              </a:r>
              <a:r>
                <a:rPr lang="en-US" altLang="zh-CN" sz="1400" b="1" dirty="0" smtClean="0">
                  <a:solidFill>
                    <a:srgbClr val="53585F"/>
                  </a:solidFill>
                </a:rPr>
                <a:t> N</a:t>
              </a:r>
              <a:endParaRPr lang="zh-CN" altLang="en-US" sz="1400" b="1" dirty="0">
                <a:solidFill>
                  <a:srgbClr val="53585F"/>
                </a:solidFill>
              </a:endParaRPr>
            </a:p>
          </p:txBody>
        </p:sp>
      </p:grpSp>
      <p:sp>
        <p:nvSpPr>
          <p:cNvPr id="24" name="TextBox 6"/>
          <p:cNvSpPr txBox="1"/>
          <p:nvPr/>
        </p:nvSpPr>
        <p:spPr>
          <a:xfrm>
            <a:off x="827584" y="555526"/>
            <a:ext cx="491962" cy="53091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2800" dirty="0" err="1" smtClean="0">
                <a:solidFill>
                  <a:srgbClr val="F2927A"/>
                </a:solidFill>
                <a:latin typeface="UTM Cookies" pitchFamily="18" charset="0"/>
              </a:rPr>
              <a:t>Em</a:t>
            </a:r>
            <a:r>
              <a:rPr lang="en-US" altLang="zh-CN" sz="28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 smtClean="0">
                <a:solidFill>
                  <a:srgbClr val="F2927A"/>
                </a:solidFill>
                <a:latin typeface="UTM Cookies" pitchFamily="18" charset="0"/>
              </a:rPr>
              <a:t>thực</a:t>
            </a:r>
            <a:r>
              <a:rPr lang="en-US" altLang="zh-CN" sz="28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>
                <a:solidFill>
                  <a:srgbClr val="F2927A"/>
                </a:solidFill>
                <a:latin typeface="UTM Cookies" pitchFamily="18" charset="0"/>
              </a:rPr>
              <a:t>hiện</a:t>
            </a:r>
            <a:r>
              <a:rPr lang="en-US" altLang="zh-CN" sz="2800" dirty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>
                <a:solidFill>
                  <a:srgbClr val="F2927A"/>
                </a:solidFill>
                <a:latin typeface="UTM Cookies" pitchFamily="18" charset="0"/>
              </a:rPr>
              <a:t>các</a:t>
            </a:r>
            <a:r>
              <a:rPr lang="en-US" altLang="zh-CN" sz="2800" dirty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>
                <a:solidFill>
                  <a:srgbClr val="F2927A"/>
                </a:solidFill>
                <a:latin typeface="UTM Cookies" pitchFamily="18" charset="0"/>
              </a:rPr>
              <a:t>yêu</a:t>
            </a:r>
            <a:r>
              <a:rPr lang="en-US" altLang="zh-CN" sz="2800" dirty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>
                <a:solidFill>
                  <a:srgbClr val="F2927A"/>
                </a:solidFill>
                <a:latin typeface="UTM Cookies" pitchFamily="18" charset="0"/>
              </a:rPr>
              <a:t>cầu</a:t>
            </a:r>
            <a:r>
              <a:rPr lang="en-US" altLang="zh-CN" sz="2800" dirty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>
                <a:solidFill>
                  <a:srgbClr val="F2927A"/>
                </a:solidFill>
                <a:latin typeface="UTM Cookies" pitchFamily="18" charset="0"/>
              </a:rPr>
              <a:t>sau</a:t>
            </a:r>
            <a:r>
              <a:rPr lang="en-US" altLang="zh-CN" sz="2800" dirty="0">
                <a:solidFill>
                  <a:srgbClr val="F2927A"/>
                </a:solidFill>
                <a:latin typeface="UTM Cookies" pitchFamily="18" charset="0"/>
              </a:rPr>
              <a:t>:</a:t>
            </a:r>
          </a:p>
          <a:p>
            <a:endParaRPr lang="en-US" altLang="zh-CN" sz="2800" dirty="0">
              <a:solidFill>
                <a:srgbClr val="F2927A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29" y="967219"/>
            <a:ext cx="2348731" cy="2595494"/>
          </a:xfrm>
          <a:prstGeom prst="rect">
            <a:avLst/>
          </a:prstGeom>
        </p:spPr>
      </p:pic>
      <p:sp>
        <p:nvSpPr>
          <p:cNvPr id="19" name="Freeform: Shape 14"/>
          <p:cNvSpPr>
            <a:spLocks/>
          </p:cNvSpPr>
          <p:nvPr/>
        </p:nvSpPr>
        <p:spPr bwMode="auto">
          <a:xfrm>
            <a:off x="1818904" y="3237337"/>
            <a:ext cx="1872154" cy="3480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just"/>
            <a:r>
              <a:rPr lang="en-US" altLang="zh-CN" sz="1400" b="1" dirty="0" smtClean="0">
                <a:solidFill>
                  <a:srgbClr val="53585F"/>
                </a:solidFill>
              </a:rPr>
              <a:t>c.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Vẽ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một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vài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hình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</a:p>
          <a:p>
            <a:pPr algn="just"/>
            <a:r>
              <a:rPr lang="en-US" altLang="zh-CN" sz="1400" b="1" dirty="0" err="1">
                <a:solidFill>
                  <a:srgbClr val="53585F"/>
                </a:solidFill>
              </a:rPr>
              <a:t>m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à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em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thích</a:t>
            </a:r>
            <a:endParaRPr lang="zh-CN" altLang="en-US" sz="1400" b="1" dirty="0">
              <a:solidFill>
                <a:srgbClr val="53585F"/>
              </a:solidFill>
            </a:endParaRPr>
          </a:p>
        </p:txBody>
      </p:sp>
      <p:sp>
        <p:nvSpPr>
          <p:cNvPr id="20" name="Freeform: Shape 14"/>
          <p:cNvSpPr>
            <a:spLocks/>
          </p:cNvSpPr>
          <p:nvPr/>
        </p:nvSpPr>
        <p:spPr bwMode="auto">
          <a:xfrm>
            <a:off x="5940206" y="3219822"/>
            <a:ext cx="1872154" cy="3480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just"/>
            <a:r>
              <a:rPr lang="en-US" altLang="zh-CN" sz="1400" b="1" dirty="0" smtClean="0">
                <a:solidFill>
                  <a:srgbClr val="53585F"/>
                </a:solidFill>
              </a:rPr>
              <a:t>g.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Em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hãy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giải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thích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</a:p>
          <a:p>
            <a:pPr algn="just"/>
            <a:r>
              <a:rPr lang="en-US" altLang="zh-CN" sz="1400" b="1" dirty="0" err="1">
                <a:solidFill>
                  <a:srgbClr val="53585F"/>
                </a:solidFill>
              </a:rPr>
              <a:t>t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hao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tác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ở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các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</a:p>
          <a:p>
            <a:pPr algn="just"/>
            <a:r>
              <a:rPr lang="en-US" altLang="zh-CN" sz="1400" b="1" dirty="0" err="1">
                <a:solidFill>
                  <a:srgbClr val="53585F"/>
                </a:solidFill>
              </a:rPr>
              <a:t>y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êu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cầu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b </a:t>
            </a:r>
            <a:r>
              <a:rPr lang="en-US" altLang="zh-CN" sz="1400" b="1" dirty="0" err="1" smtClean="0">
                <a:solidFill>
                  <a:srgbClr val="53585F"/>
                </a:solidFill>
              </a:rPr>
              <a:t>và</a:t>
            </a:r>
            <a:r>
              <a:rPr lang="en-US" altLang="zh-CN" sz="1400" b="1" dirty="0" smtClean="0">
                <a:solidFill>
                  <a:srgbClr val="53585F"/>
                </a:solidFill>
              </a:rPr>
              <a:t> d</a:t>
            </a:r>
            <a:endParaRPr lang="zh-CN" altLang="en-US" sz="1400" b="1" dirty="0">
              <a:solidFill>
                <a:srgbClr val="53585F"/>
              </a:solidFill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335622" y="3795886"/>
            <a:ext cx="491962" cy="530915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Chú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ý: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Khi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em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nhấn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đồng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thời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hai</a:t>
            </a:r>
            <a:endParaRPr lang="en-US" altLang="zh-CN" sz="1600" dirty="0" smtClean="0">
              <a:solidFill>
                <a:srgbClr val="FF0000"/>
              </a:solidFill>
              <a:latin typeface="UTM Cookies" pitchFamily="18" charset="0"/>
            </a:endParaRPr>
          </a:p>
          <a:p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hoặc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nhiều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phím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cùng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lúc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gọi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là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</a:p>
          <a:p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nhấn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tổ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hợp</a:t>
            </a:r>
            <a:r>
              <a:rPr lang="en-US" altLang="zh-CN" sz="1600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UTM Cookies" pitchFamily="18" charset="0"/>
              </a:rPr>
              <a:t>phím</a:t>
            </a:r>
            <a:endParaRPr lang="en-US" altLang="zh-CN" sz="1600" dirty="0">
              <a:solidFill>
                <a:srgbClr val="FF0000"/>
              </a:solidFill>
              <a:latin typeface="UTM Cooki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9622"/>
            <a:ext cx="2783597" cy="274508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45850" y="0"/>
            <a:ext cx="6390172" cy="4948014"/>
            <a:chOff x="725397" y="588765"/>
            <a:chExt cx="4313366" cy="414432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9" r="44639"/>
            <a:stretch/>
          </p:blipFill>
          <p:spPr>
            <a:xfrm>
              <a:off x="725397" y="588765"/>
              <a:ext cx="4313366" cy="4144323"/>
            </a:xfrm>
            <a:prstGeom prst="rect">
              <a:avLst/>
            </a:prstGeom>
          </p:spPr>
        </p:pic>
        <p:sp>
          <p:nvSpPr>
            <p:cNvPr id="34" name="TextBox 68"/>
            <p:cNvSpPr txBox="1">
              <a:spLocks/>
            </p:cNvSpPr>
            <p:nvPr/>
          </p:nvSpPr>
          <p:spPr>
            <a:xfrm>
              <a:off x="1660384" y="2199986"/>
              <a:ext cx="2568932" cy="2213652"/>
            </a:xfrm>
            <a:prstGeom prst="rect">
              <a:avLst/>
            </a:prstGeom>
          </p:spPr>
          <p:txBody>
            <a:bodyPr vert="horz" wrap="square" lIns="0" tIns="72000" rIns="0" bIns="0" anchor="t" anchorCtr="1">
              <a:normAutofit/>
            </a:bodyPr>
            <a:lstStyle/>
            <a:p>
              <a:pPr marL="171450" indent="-171450" algn="just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Để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khởi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động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phần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mềm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Paint,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nháy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đúp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chuột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vào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biểu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tượng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indent="-171450" algn="just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Sử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dụng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công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cụ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để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vẽ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các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nét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vẽ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đơn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giản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pPr marL="171450" indent="-171450" algn="just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Để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mở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bài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vẽ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sẵn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chọn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chọn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pPr marL="171450" indent="-171450" algn="just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Để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lưu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bài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vẽ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nhấn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tổ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hợp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phím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Ctrl+S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" name="TextBox 6"/>
          <p:cNvSpPr txBox="1"/>
          <p:nvPr/>
        </p:nvSpPr>
        <p:spPr>
          <a:xfrm>
            <a:off x="827584" y="555526"/>
            <a:ext cx="491962" cy="53091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2800" dirty="0" err="1" smtClean="0">
                <a:solidFill>
                  <a:srgbClr val="F2927A"/>
                </a:solidFill>
                <a:latin typeface="UTM Cookies" pitchFamily="18" charset="0"/>
              </a:rPr>
              <a:t>Em</a:t>
            </a:r>
            <a:r>
              <a:rPr lang="en-US" altLang="zh-CN" sz="28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 smtClean="0">
                <a:solidFill>
                  <a:srgbClr val="F2927A"/>
                </a:solidFill>
                <a:latin typeface="UTM Cookies" pitchFamily="18" charset="0"/>
              </a:rPr>
              <a:t>cần</a:t>
            </a:r>
            <a:r>
              <a:rPr lang="en-US" altLang="zh-CN" sz="28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 smtClean="0">
                <a:solidFill>
                  <a:srgbClr val="F2927A"/>
                </a:solidFill>
                <a:latin typeface="UTM Cookies" pitchFamily="18" charset="0"/>
              </a:rPr>
              <a:t>ghi</a:t>
            </a:r>
            <a:r>
              <a:rPr lang="en-US" altLang="zh-CN" sz="2800" dirty="0" smtClean="0">
                <a:solidFill>
                  <a:srgbClr val="F2927A"/>
                </a:solidFill>
                <a:latin typeface="UTM Cookies" pitchFamily="18" charset="0"/>
              </a:rPr>
              <a:t> </a:t>
            </a:r>
            <a:r>
              <a:rPr lang="en-US" altLang="zh-CN" sz="2800" dirty="0" err="1" smtClean="0">
                <a:solidFill>
                  <a:srgbClr val="F2927A"/>
                </a:solidFill>
                <a:latin typeface="UTM Cookies" pitchFamily="18" charset="0"/>
              </a:rPr>
              <a:t>nhớ</a:t>
            </a:r>
            <a:r>
              <a:rPr lang="en-US" altLang="zh-CN" sz="2800" dirty="0" smtClean="0">
                <a:solidFill>
                  <a:srgbClr val="F2927A"/>
                </a:solidFill>
                <a:latin typeface="UTM Cookies" pitchFamily="18" charset="0"/>
              </a:rPr>
              <a:t>:</a:t>
            </a:r>
            <a:endParaRPr lang="en-US" altLang="zh-CN" sz="2800" dirty="0">
              <a:solidFill>
                <a:srgbClr val="F2927A"/>
              </a:solidFill>
              <a:latin typeface="UTM Cookies" pitchFamily="18" charset="0"/>
            </a:endParaRPr>
          </a:p>
          <a:p>
            <a:endParaRPr lang="en-US" altLang="zh-CN" sz="2800" dirty="0">
              <a:solidFill>
                <a:srgbClr val="F2927A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14261" r="38095" b="18883"/>
          <a:stretch/>
        </p:blipFill>
        <p:spPr>
          <a:xfrm>
            <a:off x="6732240" y="2319308"/>
            <a:ext cx="300390" cy="28377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66" y="2591528"/>
            <a:ext cx="298740" cy="30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92838" b="84487"/>
          <a:stretch/>
        </p:blipFill>
        <p:spPr bwMode="auto">
          <a:xfrm>
            <a:off x="7308304" y="3147814"/>
            <a:ext cx="509587" cy="2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99199"/>
            <a:ext cx="616519" cy="22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503281" y="2355726"/>
            <a:ext cx="3672407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endParaRPr lang="en-US" altLang="zh-CN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066800" y="869355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endParaRPr lang="vi-VN" altLang="en-US" sz="2400" b="1">
              <a:solidFill>
                <a:srgbClr val="FF0000"/>
              </a:solidFill>
              <a:latin typeface=".VnTimeH" pitchFamily="34" charset="0"/>
              <a:cs typeface="Arial" charset="0"/>
            </a:endParaRPr>
          </a:p>
        </p:txBody>
      </p:sp>
      <p:pic>
        <p:nvPicPr>
          <p:cNvPr id="6" name="Picture 13" descr="be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420688" y="-84733"/>
            <a:ext cx="11477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746115" y="3807445"/>
            <a:ext cx="22860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7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808038" y="3579862"/>
            <a:ext cx="7269162" cy="850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342900">
              <a:buFont typeface="Arial" charset="0"/>
              <a:buNone/>
            </a:pPr>
            <a:r>
              <a:rPr lang="en-US" altLang="en-US" sz="4400" b="1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alt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cs typeface="Times New Roman" pitchFamily="18" charset="0"/>
              </a:rPr>
              <a:t>án</a:t>
            </a:r>
            <a:r>
              <a:rPr lang="en-US" altLang="en-US" sz="4400" b="1" dirty="0">
                <a:solidFill>
                  <a:srgbClr val="FF0000"/>
                </a:solidFill>
                <a:cs typeface="Times New Roman" pitchFamily="18" charset="0"/>
              </a:rPr>
              <a:t>: D </a:t>
            </a:r>
          </a:p>
        </p:txBody>
      </p:sp>
      <p:sp>
        <p:nvSpPr>
          <p:cNvPr id="10" name="Oval 30"/>
          <p:cNvSpPr>
            <a:spLocks noChangeArrowheads="1"/>
          </p:cNvSpPr>
          <p:nvPr/>
        </p:nvSpPr>
        <p:spPr bwMode="auto">
          <a:xfrm>
            <a:off x="7956550" y="31155"/>
            <a:ext cx="1187450" cy="865187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endParaRPr lang="vi-VN" altLang="en-US" sz="1350">
              <a:solidFill>
                <a:prstClr val="black"/>
              </a:solidFill>
              <a:latin typeface="Tw Cen MT" pitchFamily="34" charset="0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6289040" y="3642345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6198553" y="3651870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6274753" y="3709020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6246178" y="3766170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6350953" y="3775695"/>
            <a:ext cx="10668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6287453" y="3794745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274753" y="3664570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6265228" y="3709020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</a:t>
            </a:r>
          </a:p>
        </p:txBody>
      </p:sp>
      <p:sp>
        <p:nvSpPr>
          <p:cNvPr id="19" name="Oval 32"/>
          <p:cNvSpPr>
            <a:spLocks noChangeArrowheads="1"/>
          </p:cNvSpPr>
          <p:nvPr/>
        </p:nvSpPr>
        <p:spPr bwMode="auto">
          <a:xfrm>
            <a:off x="6308090" y="3737595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</a:t>
            </a:r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6341428" y="3766170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44688" y="-172194"/>
            <a:ext cx="4924425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Blocks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0" descr="tải xuống (1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5606"/>
            <a:ext cx="14874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19622"/>
            <a:ext cx="1157288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19622"/>
            <a:ext cx="111442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001713" y="2859782"/>
            <a:ext cx="352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cs typeface="Times New Roman" pitchFamily="18" charset="0"/>
              </a:rPr>
              <a:t>A</a:t>
            </a: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7767638" y="2787774"/>
            <a:ext cx="528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5661025" y="2787774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413125" y="2787774"/>
            <a:ext cx="539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9" name="Picture 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1419622"/>
            <a:ext cx="8604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8"/>
          <a:stretch/>
        </p:blipFill>
        <p:spPr>
          <a:xfrm>
            <a:off x="0" y="-20538"/>
            <a:ext cx="9144000" cy="51617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3662994"/>
            <a:ext cx="2990892" cy="1478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614574" y="1943570"/>
            <a:ext cx="5148153" cy="4215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127" y="1568829"/>
            <a:ext cx="4321746" cy="99150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400" b="1" dirty="0" smtClean="0">
                <a:solidFill>
                  <a:srgbClr val="2F9B7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Cookies" panose="02040603050506020204" pitchFamily="18" charset="0"/>
                <a:ea typeface="汉仪娃娃篆简" panose="02010604000101010101" pitchFamily="2" charset="-122"/>
              </a:rPr>
              <a:t>THANK YOU!</a:t>
            </a:r>
            <a:endParaRPr lang="en-US" altLang="zh-CN" sz="5400" b="1" dirty="0">
              <a:solidFill>
                <a:srgbClr val="2F9B7C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UTM Cookies" panose="02040603050506020204" pitchFamily="18" charset="0"/>
              <a:ea typeface="汉仪娃娃篆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8"/>
          <a:stretch/>
        </p:blipFill>
        <p:spPr>
          <a:xfrm>
            <a:off x="0" y="-20538"/>
            <a:ext cx="9144000" cy="51617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3662994"/>
            <a:ext cx="2990892" cy="1478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579674" y="1943570"/>
            <a:ext cx="5148153" cy="4215847"/>
          </a:xfrm>
          <a:prstGeom prst="rect">
            <a:avLst/>
          </a:prstGeom>
        </p:spPr>
      </p:pic>
      <p:cxnSp>
        <p:nvCxnSpPr>
          <p:cNvPr id="8" name="Elbow Connector 10"/>
          <p:cNvCxnSpPr>
            <a:cxnSpLocks noChangeShapeType="1"/>
          </p:cNvCxnSpPr>
          <p:nvPr/>
        </p:nvCxnSpPr>
        <p:spPr bwMode="auto">
          <a:xfrm>
            <a:off x="1920405" y="961821"/>
            <a:ext cx="1219200" cy="762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0" name="Elbow Connector 13"/>
          <p:cNvCxnSpPr>
            <a:cxnSpLocks noChangeShapeType="1"/>
          </p:cNvCxnSpPr>
          <p:nvPr/>
        </p:nvCxnSpPr>
        <p:spPr bwMode="auto">
          <a:xfrm>
            <a:off x="1691805" y="1266621"/>
            <a:ext cx="1371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1" name="Elbow Connector 17"/>
          <p:cNvCxnSpPr>
            <a:cxnSpLocks noChangeShapeType="1"/>
          </p:cNvCxnSpPr>
          <p:nvPr/>
        </p:nvCxnSpPr>
        <p:spPr bwMode="auto">
          <a:xfrm>
            <a:off x="244005" y="961821"/>
            <a:ext cx="2514600" cy="304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777405" y="1114221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72" y="580821"/>
            <a:ext cx="73152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02905" y="1211058"/>
            <a:ext cx="6858000" cy="795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6"/>
          <p:cNvSpPr/>
          <p:nvPr/>
        </p:nvSpPr>
        <p:spPr>
          <a:xfrm>
            <a:off x="1539405" y="2274683"/>
            <a:ext cx="7239000" cy="16922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15405" y="580821"/>
            <a:ext cx="1295400" cy="8286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 chọn</a:t>
            </a:r>
          </a:p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/>
          <p:nvPr/>
        </p:nvSpPr>
        <p:spPr>
          <a:xfrm>
            <a:off x="28105" y="2415971"/>
            <a:ext cx="1295400" cy="10334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 trang vẽ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8" name="Straight Arrow Connector 17"/>
          <p:cNvCxnSpPr>
            <a:stCxn id="16" idx="3"/>
            <a:endCxn id="14" idx="1"/>
          </p:cNvCxnSpPr>
          <p:nvPr/>
        </p:nvCxnSpPr>
        <p:spPr>
          <a:xfrm>
            <a:off x="1310805" y="995158"/>
            <a:ext cx="292100" cy="6143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3"/>
          </p:cNvCxnSpPr>
          <p:nvPr/>
        </p:nvCxnSpPr>
        <p:spPr>
          <a:xfrm flipV="1">
            <a:off x="1323505" y="2628696"/>
            <a:ext cx="5969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929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503281" y="2355726"/>
            <a:ext cx="3672407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endParaRPr lang="en-US" altLang="zh-CN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66800" y="975411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endParaRPr lang="vi-VN" altLang="en-US" sz="2400" b="1">
              <a:solidFill>
                <a:srgbClr val="FF0000"/>
              </a:solidFill>
              <a:latin typeface=".VnTimeH" pitchFamily="34" charset="0"/>
              <a:cs typeface="Arial" charset="0"/>
            </a:endParaRPr>
          </a:p>
        </p:txBody>
      </p:sp>
      <p:pic>
        <p:nvPicPr>
          <p:cNvPr id="4" name="Picture 13" descr="be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420688" y="21323"/>
            <a:ext cx="11477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956300" y="4150844"/>
            <a:ext cx="22860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7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564357" y="3939902"/>
            <a:ext cx="7269162" cy="850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342900">
              <a:buFont typeface="Arial" charset="0"/>
              <a:buNone/>
            </a:pPr>
            <a:r>
              <a:rPr lang="en-US" altLang="en-US" sz="4400" b="1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alt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cs typeface="Times New Roman" pitchFamily="18" charset="0"/>
              </a:rPr>
              <a:t>án</a:t>
            </a:r>
            <a:r>
              <a:rPr lang="en-US" altLang="en-US" sz="4400" b="1" dirty="0">
                <a:solidFill>
                  <a:srgbClr val="FF0000"/>
                </a:solidFill>
                <a:cs typeface="Times New Roman" pitchFamily="18" charset="0"/>
              </a:rPr>
              <a:t>: B 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7956550" y="137211"/>
            <a:ext cx="1187450" cy="865187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endParaRPr lang="vi-VN" altLang="en-US" sz="1350">
              <a:solidFill>
                <a:prstClr val="black"/>
              </a:solidFill>
              <a:latin typeface="Tw Cen MT" pitchFamily="34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499225" y="3985744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408738" y="3995269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484938" y="4052419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456363" y="4109569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561138" y="4119094"/>
            <a:ext cx="10668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497638" y="4138144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6484938" y="4007969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6475413" y="4052419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</a:t>
            </a:r>
          </a:p>
        </p:txBody>
      </p:sp>
      <p:sp>
        <p:nvSpPr>
          <p:cNvPr id="16" name="Oval 32"/>
          <p:cNvSpPr>
            <a:spLocks noChangeArrowheads="1"/>
          </p:cNvSpPr>
          <p:nvPr/>
        </p:nvSpPr>
        <p:spPr bwMode="auto">
          <a:xfrm>
            <a:off x="6518275" y="4080994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6551613" y="4109569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830388" y="22911"/>
            <a:ext cx="52546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CC"/>
                </a:solidFill>
                <a:cs typeface="Times New Roman" pitchFamily="18" charset="0"/>
              </a:rPr>
              <a:t>Phần mềm trò chơi Blocks giúp chúng ta: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39887" y="1707654"/>
            <a:ext cx="83399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B.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Rèn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khả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ghi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nhớ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36550" y="987574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A.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Rèn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khả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tìm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kiếm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thông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tin.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60083" y="2427734"/>
            <a:ext cx="8991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C.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Rèn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khả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tạo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thư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mục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61628" y="3109639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D.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Rèn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khả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gõ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10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ngón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129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503281" y="2355726"/>
            <a:ext cx="3672407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endParaRPr lang="en-US" altLang="zh-CN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66800" y="941363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429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endParaRPr lang="vi-VN" altLang="en-US" sz="2400" b="1">
              <a:solidFill>
                <a:srgbClr val="FF0000"/>
              </a:solidFill>
              <a:latin typeface=".VnTimeH" pitchFamily="34" charset="0"/>
              <a:cs typeface="Arial" charset="0"/>
            </a:endParaRPr>
          </a:p>
        </p:txBody>
      </p:sp>
      <p:pic>
        <p:nvPicPr>
          <p:cNvPr id="4" name="Picture 13" descr="be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420688" y="-12725"/>
            <a:ext cx="11477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988943" y="4118726"/>
            <a:ext cx="22860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7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564357" y="3925813"/>
            <a:ext cx="7269162" cy="850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342900">
              <a:buFont typeface="Arial" charset="0"/>
              <a:buNone/>
            </a:pPr>
            <a:r>
              <a:rPr lang="en-US" altLang="en-US" sz="4400" b="1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alt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cs typeface="Times New Roman" pitchFamily="18" charset="0"/>
              </a:rPr>
              <a:t>án</a:t>
            </a:r>
            <a:r>
              <a:rPr lang="en-US" altLang="en-US" sz="4400" b="1" dirty="0">
                <a:solidFill>
                  <a:srgbClr val="FF0000"/>
                </a:solidFill>
                <a:cs typeface="Times New Roman" pitchFamily="18" charset="0"/>
              </a:rPr>
              <a:t>: B 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7956550" y="103163"/>
            <a:ext cx="1187450" cy="865187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endParaRPr lang="vi-VN" altLang="en-US" sz="1350">
              <a:solidFill>
                <a:prstClr val="black"/>
              </a:solidFill>
              <a:latin typeface="Tw Cen MT" pitchFamily="34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531868" y="3953626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441381" y="3963151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517581" y="4020301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489006" y="4077451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593781" y="4086976"/>
            <a:ext cx="10668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530281" y="4106026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6517581" y="3975851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6508056" y="4020301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</a:t>
            </a:r>
          </a:p>
        </p:txBody>
      </p:sp>
      <p:sp>
        <p:nvSpPr>
          <p:cNvPr id="16" name="Oval 32"/>
          <p:cNvSpPr>
            <a:spLocks noChangeArrowheads="1"/>
          </p:cNvSpPr>
          <p:nvPr/>
        </p:nvSpPr>
        <p:spPr bwMode="auto">
          <a:xfrm>
            <a:off x="6550918" y="4048876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6584256" y="4077451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44688" y="-236562"/>
            <a:ext cx="4924425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của phần mềm chúng ta chưa học là: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1171575" y="3178150"/>
            <a:ext cx="352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cs typeface="Times New Roman" pitchFamily="18" charset="0"/>
              </a:rPr>
              <a:t>A</a:t>
            </a: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7596336" y="3219822"/>
            <a:ext cx="528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5661025" y="3254350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3413125" y="3254350"/>
            <a:ext cx="539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3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1707654"/>
            <a:ext cx="12541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611288"/>
            <a:ext cx="1370012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635646"/>
            <a:ext cx="131603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1779662"/>
            <a:ext cx="106521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336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503281" y="2355726"/>
            <a:ext cx="3672407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endParaRPr lang="en-US" altLang="zh-CN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55526"/>
            <a:ext cx="3885824" cy="29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94884"/>
            <a:ext cx="4536504" cy="287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810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503281" y="2355726"/>
            <a:ext cx="3672407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endParaRPr lang="en-US" altLang="zh-CN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9502"/>
            <a:ext cx="2949796" cy="48554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1181" y="555526"/>
            <a:ext cx="5508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2400" b="1" dirty="0">
                <a:solidFill>
                  <a:srgbClr val="339640"/>
                </a:solidFill>
              </a:rPr>
              <a:t>TIN HỌC</a:t>
            </a:r>
            <a:endParaRPr lang="en-US" altLang="en-US" sz="2400" b="1" dirty="0">
              <a:solidFill>
                <a:srgbClr val="339640"/>
              </a:solidFill>
            </a:endParaRPr>
          </a:p>
          <a:p>
            <a:pPr algn="ctr"/>
            <a:r>
              <a:rPr lang="en-US" altLang="en-US" sz="2400" b="1" dirty="0">
                <a:solidFill>
                  <a:srgbClr val="339640"/>
                </a:solidFill>
              </a:rPr>
              <a:t>CHỦ ĐỀ 2: EM TẬP VẼ</a:t>
            </a:r>
            <a:endParaRPr lang="vi-VN" altLang="en-US" sz="2400" b="1" dirty="0">
              <a:solidFill>
                <a:srgbClr val="339640"/>
              </a:solidFill>
            </a:endParaRPr>
          </a:p>
          <a:p>
            <a:pPr algn="ctr"/>
            <a:r>
              <a:rPr lang="vi-VN" altLang="en-US" sz="2400" b="1" dirty="0">
                <a:solidFill>
                  <a:srgbClr val="339640"/>
                </a:solidFill>
              </a:rPr>
              <a:t>Tiết 17: Làm quen với phần mềm học vẽ (tiết 1)</a:t>
            </a:r>
          </a:p>
        </p:txBody>
      </p:sp>
    </p:spTree>
    <p:extLst>
      <p:ext uri="{BB962C8B-B14F-4D97-AF65-F5344CB8AC3E}">
        <p14:creationId xmlns:p14="http://schemas.microsoft.com/office/powerpoint/2010/main" val="250994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95536" y="539150"/>
            <a:ext cx="4750558" cy="2156501"/>
            <a:chOff x="3585423" y="715642"/>
            <a:chExt cx="3911301" cy="21565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462823" y="-161758"/>
              <a:ext cx="2156501" cy="3911301"/>
            </a:xfrm>
            <a:prstGeom prst="rect">
              <a:avLst/>
            </a:prstGeom>
          </p:spPr>
        </p:pic>
        <p:grpSp>
          <p:nvGrpSpPr>
            <p:cNvPr id="8" name="Group 5"/>
            <p:cNvGrpSpPr/>
            <p:nvPr/>
          </p:nvGrpSpPr>
          <p:grpSpPr>
            <a:xfrm rot="21438708">
              <a:off x="3792638" y="1452447"/>
              <a:ext cx="3220434" cy="661117"/>
              <a:chOff x="1719872" y="1714940"/>
              <a:chExt cx="4293913" cy="881487"/>
            </a:xfrm>
          </p:grpSpPr>
          <p:sp>
            <p:nvSpPr>
              <p:cNvPr id="24" name="TextBox 6"/>
              <p:cNvSpPr txBox="1"/>
              <p:nvPr/>
            </p:nvSpPr>
            <p:spPr>
              <a:xfrm>
                <a:off x="1719872" y="1872127"/>
                <a:ext cx="655949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dirty="0">
                    <a:solidFill>
                      <a:srgbClr val="F2927A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991915" y="1714940"/>
                <a:ext cx="4021870" cy="881487"/>
                <a:chOff x="3869382" y="890085"/>
                <a:chExt cx="4021870" cy="881487"/>
              </a:xfrm>
            </p:grpSpPr>
            <p:sp>
              <p:nvSpPr>
                <p:cNvPr id="26" name="TextBox 8"/>
                <p:cNvSpPr txBox="1"/>
                <p:nvPr/>
              </p:nvSpPr>
              <p:spPr>
                <a:xfrm rot="161292">
                  <a:off x="3928676" y="938141"/>
                  <a:ext cx="3962576" cy="833431"/>
                </a:xfrm>
                <a:prstGeom prst="rect">
                  <a:avLst/>
                </a:prstGeom>
                <a:noFill/>
              </p:spPr>
              <p:txBody>
                <a:bodyPr wrap="none" lIns="360000" tIns="0" rIns="0" bIns="0" anchor="b" anchorCtr="0">
                  <a:noAutofit/>
                </a:bodyPr>
                <a:lstStyle/>
                <a:p>
                  <a:r>
                    <a:rPr lang="en-US" altLang="zh-CN" sz="20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Làm</a:t>
                  </a:r>
                  <a:r>
                    <a:rPr lang="en-US" altLang="zh-CN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sz="20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quen</a:t>
                  </a:r>
                  <a:r>
                    <a:rPr lang="en-US" altLang="zh-CN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sz="20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với</a:t>
                  </a:r>
                  <a:r>
                    <a:rPr lang="en-US" altLang="zh-CN" sz="2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sz="20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phần</a:t>
                  </a:r>
                  <a:r>
                    <a:rPr lang="en-US" altLang="zh-CN" sz="2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sz="20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mềm</a:t>
                  </a:r>
                  <a:endPara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  <a:p>
                  <a:r>
                    <a:rPr lang="en-US" altLang="zh-CN" sz="20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học</a:t>
                  </a:r>
                  <a:r>
                    <a:rPr lang="en-US" altLang="zh-CN" sz="2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sz="20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vẽ</a:t>
                  </a:r>
                  <a:r>
                    <a:rPr lang="en-US" altLang="zh-CN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Paint</a:t>
                  </a:r>
                  <a:endPara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7" name="TextBox 9"/>
                <p:cNvSpPr txBox="1">
                  <a:spLocks/>
                </p:cNvSpPr>
                <p:nvPr/>
              </p:nvSpPr>
              <p:spPr>
                <a:xfrm>
                  <a:off x="3869382" y="890085"/>
                  <a:ext cx="3962574" cy="320369"/>
                </a:xfrm>
                <a:prstGeom prst="rect">
                  <a:avLst/>
                </a:prstGeom>
              </p:spPr>
              <p:txBody>
                <a:bodyPr vert="horz" wrap="square" lIns="360000" tIns="0" rIns="0" bIns="0" anchor="ctr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 altLang="zh-CN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33" name="TextBox 8"/>
          <p:cNvSpPr txBox="1"/>
          <p:nvPr/>
        </p:nvSpPr>
        <p:spPr>
          <a:xfrm>
            <a:off x="899592" y="419770"/>
            <a:ext cx="2232248" cy="6429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家书" panose="02010609000101010101" pitchFamily="49" charset="-122"/>
                <a:cs typeface="Times New Roman" pitchFamily="18" charset="0"/>
              </a:rPr>
              <a:t>Mục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家书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家书" panose="02010609000101010101" pitchFamily="49" charset="-122"/>
                <a:cs typeface="Times New Roman" pitchFamily="18" charset="0"/>
              </a:rPr>
              <a:t>tiêu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家书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家书" panose="02010609000101010101" pitchFamily="49" charset="-122"/>
                <a:cs typeface="Times New Roman" pitchFamily="18" charset="0"/>
              </a:rPr>
              <a:t>bài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家书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家书" panose="02010609000101010101" pitchFamily="49" charset="-122"/>
                <a:cs typeface="Times New Roman" pitchFamily="18" charset="0"/>
              </a:rPr>
              <a:t>học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迷你简家书" panose="02010609000101010101" pitchFamily="49" charset="-122"/>
              <a:cs typeface="Times New Roman" pitchFamily="18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4756708" y="512266"/>
            <a:ext cx="4712101" cy="2308775"/>
            <a:chOff x="4011477" y="642534"/>
            <a:chExt cx="2801156" cy="1544421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639844" y="14167"/>
              <a:ext cx="1544421" cy="2801156"/>
            </a:xfrm>
            <a:prstGeom prst="rect">
              <a:avLst/>
            </a:prstGeom>
          </p:spPr>
        </p:pic>
        <p:grpSp>
          <p:nvGrpSpPr>
            <p:cNvPr id="56" name="Group 5"/>
            <p:cNvGrpSpPr/>
            <p:nvPr/>
          </p:nvGrpSpPr>
          <p:grpSpPr>
            <a:xfrm rot="21438708">
              <a:off x="4168240" y="1226727"/>
              <a:ext cx="1885043" cy="560458"/>
              <a:chOff x="2238364" y="1396126"/>
              <a:chExt cx="2513392" cy="747279"/>
            </a:xfrm>
          </p:grpSpPr>
          <p:sp>
            <p:nvSpPr>
              <p:cNvPr id="57" name="TextBox 6"/>
              <p:cNvSpPr txBox="1"/>
              <p:nvPr/>
            </p:nvSpPr>
            <p:spPr>
              <a:xfrm>
                <a:off x="2238364" y="1432366"/>
                <a:ext cx="503940" cy="454087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dirty="0">
                    <a:solidFill>
                      <a:srgbClr val="F2927A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59" name="TextBox 8"/>
              <p:cNvSpPr txBox="1"/>
              <p:nvPr/>
            </p:nvSpPr>
            <p:spPr>
              <a:xfrm rot="161292">
                <a:off x="2468355" y="1396126"/>
                <a:ext cx="2283401" cy="747279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Sử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dụng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được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công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cụ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vẽ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tự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do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để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vẽ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các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nét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đơn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giản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2268113" y="2033373"/>
            <a:ext cx="5472608" cy="2512581"/>
            <a:chOff x="3602033" y="687282"/>
            <a:chExt cx="2801156" cy="1544421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230400" y="58915"/>
              <a:ext cx="1544421" cy="2801156"/>
            </a:xfrm>
            <a:prstGeom prst="rect">
              <a:avLst/>
            </a:prstGeom>
          </p:spPr>
        </p:pic>
        <p:grpSp>
          <p:nvGrpSpPr>
            <p:cNvPr id="63" name="Group 5"/>
            <p:cNvGrpSpPr/>
            <p:nvPr/>
          </p:nvGrpSpPr>
          <p:grpSpPr>
            <a:xfrm rot="21438708">
              <a:off x="3756397" y="1232409"/>
              <a:ext cx="2143150" cy="542056"/>
              <a:chOff x="1689878" y="1386020"/>
              <a:chExt cx="2857534" cy="722741"/>
            </a:xfrm>
          </p:grpSpPr>
          <p:sp>
            <p:nvSpPr>
              <p:cNvPr id="64" name="TextBox 6"/>
              <p:cNvSpPr txBox="1"/>
              <p:nvPr/>
            </p:nvSpPr>
            <p:spPr>
              <a:xfrm>
                <a:off x="1689878" y="1474954"/>
                <a:ext cx="430709" cy="498174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92500" lnSpcReduction="10000"/>
              </a:bodyPr>
              <a:lstStyle/>
              <a:p>
                <a:r>
                  <a:rPr lang="en-US" altLang="zh-CN" sz="4000" dirty="0">
                    <a:solidFill>
                      <a:srgbClr val="F2927A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66" name="TextBox 8"/>
              <p:cNvSpPr txBox="1"/>
              <p:nvPr/>
            </p:nvSpPr>
            <p:spPr>
              <a:xfrm rot="161292">
                <a:off x="1870644" y="1386020"/>
                <a:ext cx="2676768" cy="722741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Thực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hiện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các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thao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tác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lưu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bài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vẽ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vào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thư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mục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máy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tính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endPara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mở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bài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vẽ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đã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có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sẵn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3519158" y="-920894"/>
            <a:ext cx="3264473" cy="5920857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915816" y="1851670"/>
            <a:ext cx="370841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dirty="0" smtClean="0">
                <a:solidFill>
                  <a:srgbClr val="54534D"/>
                </a:solidFill>
                <a:ea typeface="华康雅宋体W9" panose="02020909000000000000" pitchFamily="49" charset="-122"/>
                <a:cs typeface="+mn-ea"/>
                <a:sym typeface="+mn-lt"/>
              </a:rPr>
              <a:t>A. HOẠT ĐỘNG CƠ BẢN</a:t>
            </a:r>
            <a:endParaRPr lang="en-US" altLang="zh-CN" sz="2800" b="1" dirty="0">
              <a:solidFill>
                <a:srgbClr val="54534D"/>
              </a:solidFill>
              <a:ea typeface="华康雅宋体W9" panose="02020909000000000000" pitchFamily="49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5846"/>
            <a:ext cx="3024336" cy="1494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614574" y="1943570"/>
            <a:ext cx="5148153" cy="42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8" y="2139702"/>
            <a:ext cx="2802525" cy="30969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98" y="211086"/>
            <a:ext cx="4882123" cy="48821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15" y="2394764"/>
            <a:ext cx="2773940" cy="1969499"/>
          </a:xfrm>
          <a:prstGeom prst="rect">
            <a:avLst/>
          </a:prstGeom>
        </p:spPr>
      </p:pic>
      <p:sp>
        <p:nvSpPr>
          <p:cNvPr id="43" name="TextBox 6"/>
          <p:cNvSpPr txBox="1"/>
          <p:nvPr/>
        </p:nvSpPr>
        <p:spPr>
          <a:xfrm>
            <a:off x="6460916" y="906563"/>
            <a:ext cx="1536337" cy="530915"/>
          </a:xfrm>
          <a:prstGeom prst="rect">
            <a:avLst/>
          </a:prstGeom>
          <a:noFill/>
        </p:spPr>
        <p:txBody>
          <a:bodyPr wrap="none" anchor="ctr">
            <a:normAutofit fontScale="92500" lnSpcReduction="20000"/>
          </a:bodyPr>
          <a:lstStyle/>
          <a:p>
            <a:pPr algn="ctr"/>
            <a:r>
              <a:rPr lang="en-US" altLang="zh-CN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Biểu</a:t>
            </a:r>
            <a:r>
              <a:rPr lang="en-US" altLang="zh-CN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tượng</a:t>
            </a:r>
            <a:r>
              <a:rPr lang="en-US" altLang="zh-CN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 </a:t>
            </a:r>
          </a:p>
          <a:p>
            <a:pPr algn="ctr"/>
            <a:r>
              <a:rPr lang="en-US" altLang="zh-CN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phần</a:t>
            </a:r>
            <a:r>
              <a:rPr lang="en-US" altLang="zh-CN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mềm</a:t>
            </a:r>
            <a:r>
              <a:rPr lang="en-US" altLang="zh-CN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Cookies" pitchFamily="18" charset="0"/>
              </a:rPr>
              <a:t> Paint</a:t>
            </a: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UTM Cookies" pitchFamily="18" charset="0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1024006" y="295545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F0000"/>
                </a:solidFill>
              </a:rPr>
              <a:t>Phần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mềm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Paint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giúp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em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điều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gì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?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9"/>
          <p:cNvSpPr txBox="1">
            <a:spLocks/>
          </p:cNvSpPr>
          <p:nvPr/>
        </p:nvSpPr>
        <p:spPr>
          <a:xfrm>
            <a:off x="1331640" y="658377"/>
            <a:ext cx="4333271" cy="240276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Phần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mềm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Paint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bức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tranh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máy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tính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1043380" y="1249523"/>
            <a:ext cx="2664524" cy="3141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err="1" smtClean="0">
                <a:solidFill>
                  <a:srgbClr val="FF0000"/>
                </a:solidFill>
              </a:rPr>
              <a:t>Cách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khởi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động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phần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mềm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Paint?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9"/>
          <p:cNvSpPr txBox="1">
            <a:spLocks/>
          </p:cNvSpPr>
          <p:nvPr/>
        </p:nvSpPr>
        <p:spPr>
          <a:xfrm>
            <a:off x="1328146" y="1755410"/>
            <a:ext cx="4513969" cy="240276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Nháy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đúp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chuột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biểu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tượng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phần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mềm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màn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nền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4049</TotalTime>
  <Words>737</Words>
  <Application>Microsoft Office PowerPoint</Application>
  <PresentationFormat>On-screen Show (16:9)</PresentationFormat>
  <Paragraphs>176</Paragraphs>
  <Slides>21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Tuan Anh</cp:lastModifiedBy>
  <cp:revision>321</cp:revision>
  <dcterms:created xsi:type="dcterms:W3CDTF">2015-12-11T17:46:17Z</dcterms:created>
  <dcterms:modified xsi:type="dcterms:W3CDTF">2021-11-14T16:45:29Z</dcterms:modified>
</cp:coreProperties>
</file>