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320" r:id="rId2"/>
    <p:sldId id="316" r:id="rId3"/>
    <p:sldId id="295" r:id="rId4"/>
    <p:sldId id="318" r:id="rId5"/>
    <p:sldId id="321" r:id="rId6"/>
    <p:sldId id="322" r:id="rId7"/>
    <p:sldId id="325" r:id="rId8"/>
    <p:sldId id="323" r:id="rId9"/>
    <p:sldId id="299" r:id="rId10"/>
    <p:sldId id="300" r:id="rId11"/>
    <p:sldId id="301" r:id="rId12"/>
    <p:sldId id="312" r:id="rId13"/>
    <p:sldId id="313" r:id="rId14"/>
    <p:sldId id="319" r:id="rId15"/>
    <p:sldId id="267" r:id="rId16"/>
    <p:sldId id="26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828B3"/>
    <a:srgbClr val="F1E82F"/>
    <a:srgbClr val="663300"/>
    <a:srgbClr val="FF0000"/>
    <a:srgbClr val="0000FF"/>
    <a:srgbClr val="808000"/>
    <a:srgbClr val="D0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0C61-2C8E-4A63-805E-38705B16005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D8A9-683C-4721-9FF4-C56176763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84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3F8A-45D0-4221-9EE3-F9067E52F18E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8FC-7299-42B9-8950-4F1119321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015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176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710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221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5571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541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798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05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198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472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816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3F8A-45D0-4221-9EE3-F9067E52F18E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8FC-7299-42B9-8950-4F1119321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859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956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77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8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8942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629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9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5383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112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01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828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17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012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57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067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491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084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57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88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171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562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435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679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319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32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110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437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7322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5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9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179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208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55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75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9EF08-AFB5-47C6-BD27-3B7D2A4AAD18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99B19-FFCE-4781-A1AE-EF0CAFD83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35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AAE64-2A7C-4699-AB73-3DEE4B3713D7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0EC-BE85-434D-92F2-451AE862F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496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067F9-BB3A-46BE-9DBE-9CB207CDCE50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BE991-239E-49C7-BC46-FC8B5F6F5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805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7F8FF-C8D6-48B4-A891-23BBD37DE313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CCDDA-DD28-4CC4-A5E0-ECC357982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736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659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863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613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70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987D0-DE0E-4E0D-B4A7-D17E6E8C5ABF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606C-2502-4900-BAB9-85AD2A988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10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E2F14-9E5E-4B48-AFC4-051E8472D26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AEBF-C7C1-4F82-8B3B-DE991C97A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407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569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7373B-7542-4D56-8E64-AF0D4768472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2D0DC-3BE4-46DB-80F4-0E7F2D2F3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157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E53B0-390A-4D6F-ACA1-8A6C59A6C2E8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113B-CDF5-4644-BA53-4F238E2C2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907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2809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889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494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85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374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9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970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105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16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59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DEE5E3-D81D-426D-A57A-A29DF867C8B7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AB9FF4-DF39-4D0E-98AC-90EAEE2B61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2" r:id="rId2"/>
    <p:sldLayoutId id="2147483653" r:id="rId3"/>
    <p:sldLayoutId id="2147483718" r:id="rId4"/>
    <p:sldLayoutId id="2147483717" r:id="rId5"/>
    <p:sldLayoutId id="2147483715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5" r:id="rId15"/>
    <p:sldLayoutId id="2147483704" r:id="rId16"/>
    <p:sldLayoutId id="2147483703" r:id="rId17"/>
    <p:sldLayoutId id="2147483701" r:id="rId18"/>
    <p:sldLayoutId id="2147483700" r:id="rId19"/>
    <p:sldLayoutId id="2147483699" r:id="rId20"/>
    <p:sldLayoutId id="2147483698" r:id="rId21"/>
    <p:sldLayoutId id="2147483697" r:id="rId22"/>
    <p:sldLayoutId id="2147483696" r:id="rId23"/>
    <p:sldLayoutId id="2147483695" r:id="rId24"/>
    <p:sldLayoutId id="2147483694" r:id="rId25"/>
    <p:sldLayoutId id="2147483693" r:id="rId26"/>
    <p:sldLayoutId id="2147483692" r:id="rId27"/>
    <p:sldLayoutId id="2147483691" r:id="rId28"/>
    <p:sldLayoutId id="2147483690" r:id="rId29"/>
    <p:sldLayoutId id="2147483689" r:id="rId30"/>
    <p:sldLayoutId id="2147483688" r:id="rId31"/>
    <p:sldLayoutId id="2147483687" r:id="rId32"/>
    <p:sldLayoutId id="2147483686" r:id="rId33"/>
    <p:sldLayoutId id="2147483685" r:id="rId34"/>
    <p:sldLayoutId id="2147483684" r:id="rId35"/>
    <p:sldLayoutId id="2147483683" r:id="rId36"/>
    <p:sldLayoutId id="2147483682" r:id="rId37"/>
    <p:sldLayoutId id="2147483679" r:id="rId38"/>
    <p:sldLayoutId id="2147483677" r:id="rId39"/>
    <p:sldLayoutId id="2147483676" r:id="rId40"/>
    <p:sldLayoutId id="2147483675" r:id="rId41"/>
    <p:sldLayoutId id="2147483674" r:id="rId42"/>
    <p:sldLayoutId id="2147483673" r:id="rId43"/>
    <p:sldLayoutId id="2147483670" r:id="rId44"/>
    <p:sldLayoutId id="2147483668" r:id="rId45"/>
    <p:sldLayoutId id="2147483667" r:id="rId46"/>
    <p:sldLayoutId id="2147483666" r:id="rId47"/>
    <p:sldLayoutId id="2147483665" r:id="rId48"/>
    <p:sldLayoutId id="2147483664" r:id="rId49"/>
    <p:sldLayoutId id="2147483654" r:id="rId50"/>
    <p:sldLayoutId id="2147483655" r:id="rId51"/>
    <p:sldLayoutId id="2147483656" r:id="rId52"/>
    <p:sldLayoutId id="2147483657" r:id="rId53"/>
    <p:sldLayoutId id="2147483658" r:id="rId54"/>
    <p:sldLayoutId id="2147483719" r:id="rId55"/>
    <p:sldLayoutId id="2147483678" r:id="rId56"/>
    <p:sldLayoutId id="2147483669" r:id="rId57"/>
    <p:sldLayoutId id="2147483659" r:id="rId58"/>
    <p:sldLayoutId id="2147483660" r:id="rId59"/>
    <p:sldLayoutId id="2147483661" r:id="rId60"/>
    <p:sldLayoutId id="2147483662" r:id="rId61"/>
    <p:sldLayoutId id="2147483663" r:id="rId62"/>
    <p:sldLayoutId id="2147483716" r:id="rId63"/>
    <p:sldLayoutId id="2147483714" r:id="rId64"/>
    <p:sldLayoutId id="2147483681" r:id="rId65"/>
    <p:sldLayoutId id="2147483680" r:id="rId66"/>
    <p:sldLayoutId id="2147483672" r:id="rId67"/>
    <p:sldLayoutId id="2147483671" r:id="rId68"/>
  </p:sldLayoutIdLst>
  <p:transition spd="slow">
    <p:checker dir="vert"/>
    <p:sndAc>
      <p:stSnd>
        <p:snd r:embed="rId70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092681" cy="513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10" y="228670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521442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894" y="237165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05718" y="3832900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</a:t>
            </a:r>
            <a:r>
              <a:rPr lang="en-US" sz="4050" b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MỪNG </a:t>
            </a:r>
            <a:r>
              <a:rPr lang="en-US" sz="4050" b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  </a:t>
            </a: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3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45695"/>
      </p:ext>
    </p:extLst>
  </p:cSld>
  <p:clrMapOvr>
    <a:masterClrMapping/>
  </p:clrMapOvr>
  <p:transition spd="slow">
    <p:checker dir="vert"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.VnTime" panose="020B7200000000000000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667000" y="2667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anose="020B7200000000000000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63773" y="12768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Bµi 4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: Mét cöa hµng b¸n 13 kg </a:t>
            </a:r>
            <a:r>
              <a:rPr lang="en-US" sz="3200" smtClean="0">
                <a:solidFill>
                  <a:srgbClr val="0000FF"/>
                </a:solidFill>
                <a:latin typeface=".VnTime" panose="020B7200000000000000" pitchFamily="34" charset="0"/>
              </a:rPr>
              <a:t>®­ường 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lo¹i </a:t>
            </a:r>
            <a:r>
              <a:rPr lang="en-US" sz="3200" smtClean="0">
                <a:solidFill>
                  <a:srgbClr val="0000FF"/>
                </a:solidFill>
                <a:latin typeface=".VnTime" panose="020B7200000000000000" pitchFamily="34" charset="0"/>
              </a:rPr>
              <a:t>5200 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®ång mét ki- l«- gam vµ 18 kg </a:t>
            </a:r>
            <a:r>
              <a:rPr lang="en-US" sz="3200" smtClean="0">
                <a:solidFill>
                  <a:srgbClr val="0000FF"/>
                </a:solidFill>
                <a:latin typeface=".VnTime" panose="020B7200000000000000" pitchFamily="34" charset="0"/>
              </a:rPr>
              <a:t>®­ường 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lo¹i </a:t>
            </a:r>
            <a:r>
              <a:rPr lang="en-US" sz="3200" smtClean="0">
                <a:solidFill>
                  <a:srgbClr val="0000FF"/>
                </a:solidFill>
                <a:latin typeface=".VnTime" panose="020B7200000000000000" pitchFamily="34" charset="0"/>
              </a:rPr>
              <a:t>55</a:t>
            </a:r>
            <a:r>
              <a:rPr lang="en-US" sz="3200" smtClean="0">
                <a:solidFill>
                  <a:srgbClr val="0000FF"/>
                </a:solidFill>
                <a:latin typeface=".VnTime" panose="020B7200000000000000" pitchFamily="34" charset="0"/>
              </a:rPr>
              <a:t>00 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®ång mét ki-l«-gam. Hái khi b¸n hÕt hai lo¹i </a:t>
            </a:r>
            <a:r>
              <a:rPr lang="en-US" sz="3200" smtClean="0">
                <a:solidFill>
                  <a:srgbClr val="0000FF"/>
                </a:solidFill>
                <a:latin typeface=".VnTime" panose="020B7200000000000000" pitchFamily="34" charset="0"/>
              </a:rPr>
              <a:t>®­ường 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trªn cöa hµng ®ã thu </a:t>
            </a:r>
            <a:r>
              <a:rPr lang="en-US" sz="3200" smtClean="0">
                <a:solidFill>
                  <a:srgbClr val="0000FF"/>
                </a:solidFill>
                <a:latin typeface=".VnTime" panose="020B7200000000000000" pitchFamily="34" charset="0"/>
              </a:rPr>
              <a:t>®­ược </a:t>
            </a:r>
            <a:r>
              <a:rPr lang="en-US" sz="3200">
                <a:solidFill>
                  <a:srgbClr val="0000FF"/>
                </a:solidFill>
                <a:latin typeface=".VnTime" panose="020B7200000000000000" pitchFamily="34" charset="0"/>
              </a:rPr>
              <a:t>tÊt c¶ bao nhiªu tiÒn?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773" y="262504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Tóm tắt: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69460" y="3236877"/>
            <a:ext cx="4097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Bán 13 kg:……….đồng</a:t>
            </a:r>
          </a:p>
          <a:p>
            <a:r>
              <a:rPr lang="en-US" sz="2400"/>
              <a:t> </a:t>
            </a:r>
            <a:r>
              <a:rPr lang="en-US" sz="2400" smtClean="0"/>
              <a:t>        1 </a:t>
            </a:r>
            <a:r>
              <a:rPr lang="en-US" sz="2400"/>
              <a:t>kg</a:t>
            </a:r>
            <a:r>
              <a:rPr lang="en-US" sz="2400"/>
              <a:t>: </a:t>
            </a:r>
            <a:r>
              <a:rPr lang="en-US" sz="2400" smtClean="0"/>
              <a:t>5 200 </a:t>
            </a:r>
            <a:r>
              <a:rPr lang="en-US" sz="2400"/>
              <a:t>đồng</a:t>
            </a:r>
            <a:endParaRPr lang="en-US" sz="2400" smtClean="0"/>
          </a:p>
          <a:p>
            <a:r>
              <a:rPr lang="en-US" sz="2400" smtClean="0"/>
              <a:t>Bán 18 kg:……….đồng</a:t>
            </a:r>
          </a:p>
          <a:p>
            <a:r>
              <a:rPr lang="en-US" sz="2400" smtClean="0"/>
              <a:t>         </a:t>
            </a:r>
            <a:r>
              <a:rPr lang="en-US" sz="2400"/>
              <a:t>1 kg</a:t>
            </a:r>
            <a:r>
              <a:rPr lang="en-US" sz="2400"/>
              <a:t>: </a:t>
            </a:r>
            <a:r>
              <a:rPr lang="en-US" sz="2400" smtClean="0"/>
              <a:t>5 </a:t>
            </a:r>
            <a:r>
              <a:rPr lang="en-US" sz="2400" smtClean="0"/>
              <a:t>5</a:t>
            </a:r>
            <a:r>
              <a:rPr lang="en-US" sz="2400" smtClean="0"/>
              <a:t>00 đồng</a:t>
            </a:r>
          </a:p>
          <a:p>
            <a:r>
              <a:rPr lang="en-US" sz="2400" smtClean="0"/>
              <a:t>Bán hết 2 loại thu:…..đồng?</a:t>
            </a:r>
            <a:endParaRPr lang="en-US" sz="2400"/>
          </a:p>
          <a:p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4267200" y="2459896"/>
            <a:ext cx="43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Hãy nêu cách giải bài toán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4419600" y="3318113"/>
            <a:ext cx="37338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smtClean="0"/>
              <a:t>Làm vở, trình bày bài</a:t>
            </a:r>
            <a:endParaRPr lang="en-US" sz="2800"/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Bµi gi¶i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Sè tiÒn b¸n 13 kg </a:t>
            </a:r>
            <a:r>
              <a:rPr lang="en-US" sz="3200" smtClean="0">
                <a:solidFill>
                  <a:srgbClr val="FF33CC"/>
                </a:solidFill>
                <a:latin typeface=".VnTime" panose="020B7200000000000000" pitchFamily="34" charset="0"/>
              </a:rPr>
              <a:t>®­ường </a:t>
            </a:r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lo¹i 5 200 ®ång 1 kg lµ: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5 200 x 13 = 67 600  (®ång)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Sè tiÒn b¸n 18 kg </a:t>
            </a:r>
            <a:r>
              <a:rPr lang="en-US" sz="3200" smtClean="0">
                <a:solidFill>
                  <a:srgbClr val="FF33CC"/>
                </a:solidFill>
                <a:latin typeface=".VnTime" panose="020B7200000000000000" pitchFamily="34" charset="0"/>
              </a:rPr>
              <a:t>®­ường </a:t>
            </a:r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lo¹i 5 500 ®ång 1 kg lµ: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5 500 x 18 = 99 000 (®ång)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Sè tiÒn b¸n c¶ 2 lo¹i </a:t>
            </a:r>
            <a:r>
              <a:rPr lang="en-US" sz="3200" smtClean="0">
                <a:solidFill>
                  <a:srgbClr val="FF33CC"/>
                </a:solidFill>
                <a:latin typeface=".VnTime" panose="020B7200000000000000" pitchFamily="34" charset="0"/>
              </a:rPr>
              <a:t>®­ường </a:t>
            </a:r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lµ: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67 600 + 99 000 = 166 600 (®ång)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			</a:t>
            </a:r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Đ</a:t>
            </a:r>
            <a:r>
              <a:rPr lang="en-US" sz="3200" smtClean="0">
                <a:solidFill>
                  <a:srgbClr val="FF33CC"/>
                </a:solidFill>
                <a:latin typeface=".VnTime" panose="020B7200000000000000" pitchFamily="34" charset="0"/>
              </a:rPr>
              <a:t>¸p </a:t>
            </a:r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sè: 166 600 lÇn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36" y="152400"/>
            <a:ext cx="384048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Hoàn thành bài sau tiết zoom</a:t>
            </a:r>
            <a:endParaRPr lang="en-US" sz="2800"/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990600" y="3048000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.VnTime" panose="020B7200000000000000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667000" y="2667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anose="020B7200000000000000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991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Bµi 5</a:t>
            </a:r>
            <a:r>
              <a:rPr lang="en-US" sz="3600">
                <a:solidFill>
                  <a:srgbClr val="0000FF"/>
                </a:solidFill>
                <a:latin typeface=".VnTime" panose="020B7200000000000000" pitchFamily="34" charset="0"/>
              </a:rPr>
              <a:t>: Mét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trường học có 18 lớp, trong đó 12 lớp, mỗi lớp có 30 học sinh và 6 lớp mỗi lớp có 35 học sinh. Hỏi trường đó có tất cả bao nhiêu học sinh?</a:t>
            </a:r>
            <a:r>
              <a:rPr lang="en-US" sz="36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186113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Tóm tắt: </a:t>
            </a:r>
          </a:p>
          <a:p>
            <a:r>
              <a:rPr lang="en-US" sz="2800"/>
              <a:t>1 lớp: </a:t>
            </a:r>
            <a:r>
              <a:rPr lang="en-US" sz="2800"/>
              <a:t>30 </a:t>
            </a:r>
            <a:r>
              <a:rPr lang="en-US" sz="2800" smtClean="0"/>
              <a:t>HS</a:t>
            </a:r>
          </a:p>
          <a:p>
            <a:r>
              <a:rPr lang="en-US" sz="2800" smtClean="0"/>
              <a:t>12 lớp:….HS?</a:t>
            </a:r>
          </a:p>
          <a:p>
            <a:r>
              <a:rPr lang="en-US" sz="2800"/>
              <a:t>1 lớp: </a:t>
            </a:r>
            <a:r>
              <a:rPr lang="en-US" sz="2800"/>
              <a:t>35 </a:t>
            </a:r>
            <a:r>
              <a:rPr lang="en-US" sz="2800" smtClean="0"/>
              <a:t>HS</a:t>
            </a:r>
          </a:p>
          <a:p>
            <a:r>
              <a:rPr lang="en-US" sz="2800" smtClean="0"/>
              <a:t>6 lớp:……HS?</a:t>
            </a:r>
          </a:p>
          <a:p>
            <a:r>
              <a:rPr lang="en-US" sz="2800" smtClean="0"/>
              <a:t>Cả trường có:…..HS?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7006" y="2950537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Con thấy bài toán 5 giống dạng bài nào?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343400" y="418971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ài toán 5 giống dạng bài 4.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419600" y="504350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Hoàn thành sau tiết zoom.</a:t>
            </a:r>
            <a:endParaRPr lang="en-US" sz="2400"/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Bµi gi¶i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12 lớp có số học sinh</a:t>
            </a:r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 lµ: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30 x 12 = 360   (HS)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6</a:t>
            </a:r>
            <a:r>
              <a:rPr lang="en-US" sz="3200" smtClean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lớp có số học sinh là: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35 x </a:t>
            </a:r>
            <a:r>
              <a:rPr lang="en-US" sz="3200" smtClean="0">
                <a:solidFill>
                  <a:srgbClr val="FF33CC"/>
                </a:solidFill>
                <a:latin typeface="Times New Roman" panose="02020603050405020304" pitchFamily="18" charset="0"/>
              </a:rPr>
              <a:t>6 </a:t>
            </a:r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= </a:t>
            </a:r>
            <a:r>
              <a:rPr lang="en-US" sz="3200" smtClean="0">
                <a:solidFill>
                  <a:srgbClr val="FF33CC"/>
                </a:solidFill>
                <a:latin typeface="Times New Roman" panose="02020603050405020304" pitchFamily="18" charset="0"/>
              </a:rPr>
              <a:t>210   </a:t>
            </a:r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(HS)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Trường đó có tất cả số học sinh là: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360 + </a:t>
            </a:r>
            <a:r>
              <a:rPr lang="en-US" sz="3200" smtClean="0">
                <a:solidFill>
                  <a:srgbClr val="FF33CC"/>
                </a:solidFill>
                <a:latin typeface="Times New Roman" panose="02020603050405020304" pitchFamily="18" charset="0"/>
              </a:rPr>
              <a:t>210 </a:t>
            </a:r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=  </a:t>
            </a:r>
            <a:r>
              <a:rPr lang="en-US" sz="3200" smtClean="0">
                <a:solidFill>
                  <a:srgbClr val="FF33CC"/>
                </a:solidFill>
                <a:latin typeface="Times New Roman" panose="02020603050405020304" pitchFamily="18" charset="0"/>
              </a:rPr>
              <a:t>57</a:t>
            </a:r>
            <a:r>
              <a:rPr lang="en-US" sz="3200" smtClean="0">
                <a:solidFill>
                  <a:srgbClr val="FF33CC"/>
                </a:solidFill>
                <a:latin typeface="Times New Roman" panose="02020603050405020304" pitchFamily="18" charset="0"/>
              </a:rPr>
              <a:t>0 </a:t>
            </a:r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( HS)</a:t>
            </a:r>
          </a:p>
          <a:p>
            <a:pPr algn="ctr"/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			</a:t>
            </a:r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Đ</a:t>
            </a:r>
            <a:r>
              <a:rPr lang="en-US" sz="3200" smtClean="0">
                <a:solidFill>
                  <a:srgbClr val="FF33CC"/>
                </a:solidFill>
                <a:latin typeface=".VnTime" panose="020B7200000000000000" pitchFamily="34" charset="0"/>
              </a:rPr>
              <a:t>¸p </a:t>
            </a:r>
            <a:r>
              <a:rPr lang="en-US" sz="3200">
                <a:solidFill>
                  <a:srgbClr val="FF33CC"/>
                </a:solidFill>
                <a:latin typeface=".VnTime" panose="020B7200000000000000" pitchFamily="34" charset="0"/>
              </a:rPr>
              <a:t>sè: </a:t>
            </a:r>
            <a:r>
              <a:rPr lang="en-US" sz="3200" smtClean="0">
                <a:solidFill>
                  <a:srgbClr val="FF33CC"/>
                </a:solidFill>
                <a:latin typeface=".VnTime" panose="020B7200000000000000" pitchFamily="34" charset="0"/>
              </a:rPr>
              <a:t>57</a:t>
            </a:r>
            <a:r>
              <a:rPr lang="en-US" sz="3200" smtClean="0">
                <a:solidFill>
                  <a:srgbClr val="FF33CC"/>
                </a:solidFill>
                <a:latin typeface=".VnTime" panose="020B7200000000000000" pitchFamily="34" charset="0"/>
              </a:rPr>
              <a:t>0 </a:t>
            </a:r>
            <a:r>
              <a:rPr lang="en-US" sz="3200">
                <a:solidFill>
                  <a:srgbClr val="FF33CC"/>
                </a:solidFill>
                <a:latin typeface="Times New Roman" panose="02020603050405020304" pitchFamily="18" charset="0"/>
              </a:rPr>
              <a:t>học sinh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=""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=""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=""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=""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=""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=""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=""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=""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=""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=""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=""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=""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=""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=""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=""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=""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=""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=""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=""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11283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=""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67186" y="2720581"/>
              <a:ext cx="2479775" cy="1125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</a:t>
              </a:r>
            </a:p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 NGHIỆM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276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00600" y="2438400"/>
            <a:ext cx="4343400" cy="4267200"/>
          </a:xfrm>
          <a:prstGeom prst="rect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1. Ôn lại các tính chất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của phép nhân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2. Chuẩn bị: Nhân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nhẩm số có hai chữ số</a:t>
            </a:r>
          </a:p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 với 11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5181600" y="12954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</p:spTree>
  </p:cSld>
  <p:clrMapOvr>
    <a:masterClrMapping/>
  </p:clrMapOvr>
  <p:transition spd="slow" advClick="0" advTm="30000">
    <p:push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533400"/>
            <a:ext cx="3962400" cy="1219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Chuùc caùc em hoïc gioûi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slow">
    <p:diamond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=""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800" y="1752600"/>
            <a:ext cx="4953000" cy="2854811"/>
            <a:chOff x="-2983426" y="1826455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=""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3426" y="1826455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-2027245" y="3126400"/>
              <a:ext cx="252890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-90678"/>
            <a:ext cx="9156700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441" y="137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nhân với số có 2 chữ số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41" y="2356824"/>
            <a:ext cx="6858000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nhân: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Đặt tính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lần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thứ 1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lần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thứ 2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Cộng 2 tích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riêng: được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=""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=""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=""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=""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=""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=""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=""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=""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=""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=""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=""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=""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=""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=""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=""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=""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=""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=""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=""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=""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=""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-16821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=""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799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=""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650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92" y="990600"/>
            <a:ext cx="8229600" cy="1143000"/>
          </a:xfrm>
        </p:spPr>
        <p:txBody>
          <a:bodyPr/>
          <a:lstStyle/>
          <a:p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69)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-90678"/>
            <a:ext cx="9156700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13788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876800" cy="822960"/>
          </a:xfrm>
        </p:spPr>
        <p:txBody>
          <a:bodyPr/>
          <a:lstStyle/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tính rồi tính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609" y="1926722"/>
            <a:ext cx="9144000" cy="58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17 x 86            b, 428 x 39          c, 2057 x 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100010"/>
            <a:ext cx="640080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nháp, 3 HS chữa bài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5570079"/>
            <a:ext cx="914400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Nêu ý nghĩa của phép nhân ở phần a.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4987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 17</a:t>
            </a:r>
          </a:p>
          <a:p>
            <a:r>
              <a:rPr lang="en-US" sz="3200"/>
              <a:t> </a:t>
            </a:r>
            <a:r>
              <a:rPr lang="en-US" sz="3200" smtClean="0"/>
              <a:t>       86</a:t>
            </a:r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626091" y="2896849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26091" y="373277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4982" y="3728770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102</a:t>
            </a:r>
            <a:endParaRPr 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495300" y="4196603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136</a:t>
            </a:r>
            <a:endParaRPr lang="en-US" sz="32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2082" y="4781378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" y="4864547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1462</a:t>
            </a:r>
            <a:endParaRPr lang="en-US" sz="3200"/>
          </a:p>
        </p:txBody>
      </p:sp>
      <p:sp>
        <p:nvSpPr>
          <p:cNvPr id="17" name="TextBox 16"/>
          <p:cNvSpPr txBox="1"/>
          <p:nvPr/>
        </p:nvSpPr>
        <p:spPr>
          <a:xfrm>
            <a:off x="3034351" y="2647256"/>
            <a:ext cx="279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 428</a:t>
            </a:r>
          </a:p>
          <a:p>
            <a:r>
              <a:rPr lang="en-US" sz="3200"/>
              <a:t> </a:t>
            </a:r>
            <a:r>
              <a:rPr lang="en-US" sz="3200" smtClean="0"/>
              <a:t>         39</a:t>
            </a: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3508043" y="2894235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08043" y="3730161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04782" y="3767836"/>
            <a:ext cx="219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r>
              <a:rPr lang="en-US" sz="3200" smtClean="0"/>
              <a:t>     3852</a:t>
            </a:r>
            <a:endParaRPr lang="en-US" sz="3200"/>
          </a:p>
        </p:txBody>
      </p:sp>
      <p:sp>
        <p:nvSpPr>
          <p:cNvPr id="21" name="TextBox 20"/>
          <p:cNvSpPr txBox="1"/>
          <p:nvPr/>
        </p:nvSpPr>
        <p:spPr>
          <a:xfrm>
            <a:off x="2663872" y="4193989"/>
            <a:ext cx="199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r>
              <a:rPr lang="en-US" sz="3200" smtClean="0"/>
              <a:t>      1284</a:t>
            </a:r>
            <a:endParaRPr lang="en-US" sz="320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34034" y="4778764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47765" y="4840183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</a:t>
            </a:r>
            <a:r>
              <a:rPr lang="en-US" sz="3200" smtClean="0"/>
              <a:t>6692</a:t>
            </a:r>
            <a:endParaRPr lang="en-US" sz="3200"/>
          </a:p>
        </p:txBody>
      </p:sp>
      <p:sp>
        <p:nvSpPr>
          <p:cNvPr id="24" name="TextBox 23"/>
          <p:cNvSpPr txBox="1"/>
          <p:nvPr/>
        </p:nvSpPr>
        <p:spPr>
          <a:xfrm>
            <a:off x="5966630" y="2564087"/>
            <a:ext cx="2720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2057 </a:t>
            </a:r>
          </a:p>
          <a:p>
            <a:r>
              <a:rPr lang="en-US" sz="3200"/>
              <a:t> </a:t>
            </a:r>
            <a:r>
              <a:rPr lang="en-US" sz="3200" smtClean="0"/>
              <a:t>          23</a:t>
            </a:r>
            <a:endParaRPr 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6440321" y="2811066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609212" y="364130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75478" y="3600687"/>
            <a:ext cx="22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r>
              <a:rPr lang="en-US" sz="3200" smtClean="0"/>
              <a:t>        6171</a:t>
            </a:r>
            <a:endParaRPr lang="en-US" sz="3200"/>
          </a:p>
        </p:txBody>
      </p:sp>
      <p:sp>
        <p:nvSpPr>
          <p:cNvPr id="28" name="TextBox 27"/>
          <p:cNvSpPr txBox="1"/>
          <p:nvPr/>
        </p:nvSpPr>
        <p:spPr>
          <a:xfrm>
            <a:off x="5572268" y="3999866"/>
            <a:ext cx="227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r>
              <a:rPr lang="en-US" sz="3200" smtClean="0"/>
              <a:t>       4114</a:t>
            </a:r>
            <a:endParaRPr lang="en-US" sz="320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266312" y="469559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97664" y="4644098"/>
            <a:ext cx="301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r>
              <a:rPr lang="en-US" sz="3200" smtClean="0"/>
              <a:t>          47311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02255076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9" grpId="0"/>
      <p:bldP spid="10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9372600" cy="82296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giá trị của biểu thức vào ô trống: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85191"/>
              </p:ext>
            </p:extLst>
          </p:nvPr>
        </p:nvGraphicFramePr>
        <p:xfrm>
          <a:off x="381000" y="1127760"/>
          <a:ext cx="83058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x 78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234</a:t>
            </a:r>
            <a:endParaRPr lang="en-US" sz="2800"/>
          </a:p>
        </p:txBody>
      </p:sp>
      <p:sp>
        <p:nvSpPr>
          <p:cNvPr id="7" name="TextBox 6"/>
          <p:cNvSpPr txBox="1"/>
          <p:nvPr/>
        </p:nvSpPr>
        <p:spPr>
          <a:xfrm>
            <a:off x="38100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2340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54761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1794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70763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17940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703996" y="388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làm nháp, điền KQ trên màn hình zoom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978" y="4658380"/>
            <a:ext cx="8026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này con có cần đặt tính thực hiện cả 4 phép tính không?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57049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34" y="304800"/>
            <a:ext cx="8412708" cy="1463040"/>
          </a:xfrm>
        </p:spPr>
        <p:txBody>
          <a:bodyPr/>
          <a:lstStyle/>
          <a:p>
            <a:pPr algn="l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Tim một người khỏe mạnh bình thường mỗi phút đập khoảng 75 lần. Hãy tính số lần đập của tim người đó trong 24 giờ.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874520"/>
            <a:ext cx="8229600" cy="640080"/>
          </a:xfrm>
        </p:spPr>
        <p:txBody>
          <a:bodyPr/>
          <a:lstStyle/>
          <a:p>
            <a:pPr marL="0" indent="0"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7227" y="2514600"/>
            <a:ext cx="3211773" cy="9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phút: 25 lần đập</a:t>
            </a:r>
          </a:p>
          <a:p>
            <a:pPr marL="0" indent="0"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giờ :….lần đập?</a:t>
            </a:r>
          </a:p>
          <a:p>
            <a:pPr marL="0" indent="0"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53135" y="1630680"/>
            <a:ext cx="4774442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chỉ thời gian trong bài như thế nào?</a:t>
            </a:r>
          </a:p>
          <a:p>
            <a:pPr marL="0" indent="0">
              <a:buFontTx/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00818" y="2531660"/>
            <a:ext cx="4774442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Để giải bài toán, ta cần làm gì?</a:t>
            </a:r>
          </a:p>
          <a:p>
            <a:pPr marL="0" indent="0">
              <a:buFontTx/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00818" y="3200400"/>
            <a:ext cx="4774442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Đổi 24 giờ =                         phút</a:t>
            </a:r>
          </a:p>
          <a:p>
            <a:pPr marL="0" indent="0">
              <a:buFontTx/>
              <a:buNone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276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60 x 24= 1440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18" y="3276827"/>
            <a:ext cx="318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1440 phút:… lần đập?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7284" y="3892344"/>
            <a:ext cx="5486400" cy="563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nháp, chữa trên màn hình zoom</a:t>
            </a:r>
          </a:p>
          <a:p>
            <a:pPr marL="0" indent="0">
              <a:buFontTx/>
              <a:buNone/>
            </a:pPr>
            <a:endParaRPr lang="en-US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36590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43000" y="3822700"/>
            <a:ext cx="7239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.VnTime" panose="020B7200000000000000" pitchFamily="34" charset="0"/>
              </a:rPr>
              <a:t>C¸ch 2: 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24 giê cã sè phót lµ: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60 x 24= 1 440 (phót)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Sè lÇn tim ng­êi ®ã ®Ëp trong 24 giê lµ: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1 440 x 75 = 108 000 (lÇn)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			</a:t>
            </a:r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Đ</a:t>
            </a:r>
            <a:r>
              <a:rPr lang="en-US" sz="2800" smtClean="0">
                <a:solidFill>
                  <a:srgbClr val="FF33CC"/>
                </a:solidFill>
                <a:latin typeface=".VnTime" panose="020B7200000000000000" pitchFamily="34" charset="0"/>
              </a:rPr>
              <a:t>¸p </a:t>
            </a:r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sè: 108 000 lÇn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66800" y="1079500"/>
            <a:ext cx="6858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.VnTime" panose="020B7200000000000000" pitchFamily="34" charset="0"/>
              </a:rPr>
              <a:t>C¸ch 1:</a:t>
            </a:r>
            <a:r>
              <a:rPr lang="en-US" sz="2800" b="1" u="sng">
                <a:solidFill>
                  <a:srgbClr val="FF33CC"/>
                </a:solidFill>
                <a:latin typeface=".VnTime" panose="020B7200000000000000" pitchFamily="34" charset="0"/>
              </a:rPr>
              <a:t> 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Sè lÇn tim ng­êi ®ã ®Ëp trong 1 giê lµ: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75 x 60=4 500 (lÇn)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Sè lÇn tim ng­êi ®ã ®Ëp trong 24 giê lµ: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4 500 x 24 = 108 000 (lÇn)</a:t>
            </a:r>
          </a:p>
          <a:p>
            <a:pPr algn="ctr"/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			</a:t>
            </a:r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Đ</a:t>
            </a:r>
            <a:r>
              <a:rPr lang="en-US" sz="2800" smtClean="0">
                <a:solidFill>
                  <a:srgbClr val="FF33CC"/>
                </a:solidFill>
                <a:latin typeface=".VnTime" panose="020B7200000000000000" pitchFamily="34" charset="0"/>
              </a:rPr>
              <a:t>¸p </a:t>
            </a:r>
            <a:r>
              <a:rPr lang="en-US" sz="2800">
                <a:solidFill>
                  <a:srgbClr val="FF33CC"/>
                </a:solidFill>
                <a:latin typeface=".VnTime" panose="020B7200000000000000" pitchFamily="34" charset="0"/>
              </a:rPr>
              <a:t>sè: 108 000 lÇn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Bµi gi¶i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55723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815</Words>
  <Application>Microsoft Office PowerPoint</Application>
  <PresentationFormat>On-screen Show (4:3)</PresentationFormat>
  <Paragraphs>137</Paragraphs>
  <Slides>16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YaHei</vt:lpstr>
      <vt:lpstr>Microsoft YaHei</vt:lpstr>
      <vt:lpstr>SimSun</vt:lpstr>
      <vt:lpstr>SimSun</vt:lpstr>
      <vt:lpstr>.VnTime</vt:lpstr>
      <vt:lpstr>Arial</vt:lpstr>
      <vt:lpstr>Calibri</vt:lpstr>
      <vt:lpstr>Times New Roman</vt:lpstr>
      <vt:lpstr>VNI-Times</vt:lpstr>
      <vt:lpstr>方正卡通简体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Bài 3: Tim một người khỏe mạnh bình thường mỗi phút đập khoảng 75 lần. Hãy tính số lần đập của tim người đó trong 24 giờ.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Microsoft account</cp:lastModifiedBy>
  <cp:revision>96</cp:revision>
  <dcterms:created xsi:type="dcterms:W3CDTF">2009-11-26T03:11:28Z</dcterms:created>
  <dcterms:modified xsi:type="dcterms:W3CDTF">2021-11-18T15:12:18Z</dcterms:modified>
</cp:coreProperties>
</file>