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5" r:id="rId3"/>
  </p:sldMasterIdLst>
  <p:handoutMasterIdLst>
    <p:handoutMasterId r:id="rId21"/>
  </p:handoutMasterIdLst>
  <p:sldIdLst>
    <p:sldId id="2007577109" r:id="rId4"/>
    <p:sldId id="264" r:id="rId5"/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007577095" r:id="rId14"/>
    <p:sldId id="2007577096" r:id="rId15"/>
    <p:sldId id="2007577099" r:id="rId16"/>
    <p:sldId id="2007577110" r:id="rId17"/>
    <p:sldId id="2007577111" r:id="rId18"/>
    <p:sldId id="2007577105" r:id="rId19"/>
    <p:sldId id="200757709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72" d="100"/>
          <a:sy n="72" d="100"/>
        </p:scale>
        <p:origin x="5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gi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7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xmlns="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xmlns="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xmlns="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xmlns="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xmlns="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xmlns="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xmlns="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xmlns="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xmlns="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xmlns="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xmlns="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xmlns="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xmlns="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xmlns="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xmlns="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xmlns="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xmlns="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6129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xmlns="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xmlns="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xmlns="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xmlns="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xmlns="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xmlns="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xmlns="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xmlns="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xmlns="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xmlns="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xmlns="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xmlns="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xmlns="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xmlns="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xmlns="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xmlns="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xmlns="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xmlns="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xmlns="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xmlns="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xmlns="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xmlns="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xmlns="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xmlns="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xmlns="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xmlns="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xmlns="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xmlns="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xmlns="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xmlns="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xmlns="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xmlns="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xmlns="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xmlns="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xmlns="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xmlns="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xmlns="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xmlns="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xmlns="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xmlns="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xmlns="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xmlns="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xmlns="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xmlns="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xmlns="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xmlns="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xmlns="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xmlns="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xmlns="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xmlns="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xmlns="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xmlns="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xmlns="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xmlns="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xmlns="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xmlns="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xmlns="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xmlns="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xmlns="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xmlns="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xmlns="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xmlns="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xmlns="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xmlns="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xmlns="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xmlns="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xmlns="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xmlns="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xmlns="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xmlns="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xmlns="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xmlns="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xmlns="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xmlns="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xmlns="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xmlns="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xmlns="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xmlns="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xmlns="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xmlns="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xmlns="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xmlns="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xmlns="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xmlns="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xmlns="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xmlns="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xmlns="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xmlns="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xmlns="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xmlns="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xmlns="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xmlns="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xmlns="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xmlns="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xmlns="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xmlns="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xmlns="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xmlns="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xmlns="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xmlns="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xmlns="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xmlns="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xmlns="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xmlns="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xmlns="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xmlns="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xmlns="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xmlns="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xmlns="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xmlns="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xmlns="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xmlns="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xmlns="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xmlns="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xmlns="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xmlns="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xmlns="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xmlns="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xmlns="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xmlns="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xmlns="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0926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6983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014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15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197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735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32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004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446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234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xmlns="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xmlns="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xmlns="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xmlns="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xmlns="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xmlns="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xmlns="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xmlns="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xmlns="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xmlns="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xmlns="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xmlns="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xmlns="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xmlns="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xmlns="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xmlns="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xmlns="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xmlns="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xmlns="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03240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095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1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1710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7182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072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713">
        <p:random/>
      </p:transition>
    </mc:Choice>
    <mc:Fallback xmlns="">
      <p:transition spd="slow" advClick="0" advTm="3713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172425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713">
        <p:random/>
      </p:transition>
    </mc:Choice>
    <mc:Fallback xmlns="">
      <p:transition spd="slow" advClick="0" advTm="3713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3782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8200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2236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210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xmlns="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xmlns="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xmlns="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xmlns="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xmlns="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xmlns="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2148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62544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48613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9515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7126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01405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40198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0560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2021/12/27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xmlns="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xmlns="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xmlns="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xmlns="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xmlns="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xmlns="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xmlns="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xmlns="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xmlns="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xmlns="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xmlns="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xmlns="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xmlns="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4281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xmlns="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xmlns="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3650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xmlns="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xmlns="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xmlns="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xmlns="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xmlns="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xmlns="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xmlns="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5717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xmlns="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xmlns="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xmlns="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xmlns="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xmlns="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xmlns="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xmlns="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xmlns="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8334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xmlns="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xmlns="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xmlns="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xmlns="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xmlns="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xmlns="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xmlns="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xmlns="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158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xmlns="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xmlns="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xmlns="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xmlns="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xmlns="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xmlns="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xmlns="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xmlns="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12630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4278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864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78A31-B58C-4F22-8C52-A961D950D026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834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40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63.png"/><Relationship Id="rId12" Type="http://schemas.microsoft.com/office/2007/relationships/hdphoto" Target="../media/hdphoto4.wdp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microsoft.com/office/2007/relationships/hdphoto" Target="../media/hdphoto19.wdp"/><Relationship Id="rId11" Type="http://schemas.openxmlformats.org/officeDocument/2006/relationships/image" Target="../media/image38.jpeg"/><Relationship Id="rId5" Type="http://schemas.openxmlformats.org/officeDocument/2006/relationships/image" Target="../media/image62.png"/><Relationship Id="rId10" Type="http://schemas.openxmlformats.org/officeDocument/2006/relationships/image" Target="../media/image30.png"/><Relationship Id="rId4" Type="http://schemas.openxmlformats.org/officeDocument/2006/relationships/image" Target="../media/image52.jpeg"/><Relationship Id="rId9" Type="http://schemas.openxmlformats.org/officeDocument/2006/relationships/image" Target="../media/image39.png"/><Relationship Id="rId1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.xml"/><Relationship Id="rId4" Type="http://schemas.microsoft.com/office/2007/relationships/hdphoto" Target="../media/hdphoto2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.xml"/><Relationship Id="rId4" Type="http://schemas.microsoft.com/office/2007/relationships/hdphoto" Target="../media/hdphoto20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3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10" Type="http://schemas.openxmlformats.org/officeDocument/2006/relationships/image" Target="../media/image34.png"/><Relationship Id="rId4" Type="http://schemas.openxmlformats.org/officeDocument/2006/relationships/image" Target="../media/image30.png"/><Relationship Id="rId9" Type="http://schemas.openxmlformats.org/officeDocument/2006/relationships/slide" Target="slide3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30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37.png"/><Relationship Id="rId12" Type="http://schemas.openxmlformats.org/officeDocument/2006/relationships/image" Target="../media/image39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36.png"/><Relationship Id="rId15" Type="http://schemas.openxmlformats.org/officeDocument/2006/relationships/image" Target="../media/image41.png"/><Relationship Id="rId10" Type="http://schemas.openxmlformats.org/officeDocument/2006/relationships/image" Target="../media/image38.jpeg"/><Relationship Id="rId4" Type="http://schemas.openxmlformats.org/officeDocument/2006/relationships/image" Target="../media/image35.png"/><Relationship Id="rId9" Type="http://schemas.openxmlformats.org/officeDocument/2006/relationships/image" Target="../media/image32.png"/><Relationship Id="rId14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30.png"/><Relationship Id="rId3" Type="http://schemas.openxmlformats.org/officeDocument/2006/relationships/slideLayout" Target="../slideLayouts/slideLayout26.xml"/><Relationship Id="rId7" Type="http://schemas.microsoft.com/office/2007/relationships/hdphoto" Target="../media/hdphoto5.wdp"/><Relationship Id="rId12" Type="http://schemas.microsoft.com/office/2007/relationships/hdphoto" Target="../media/hdphoto4.wdp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43.png"/><Relationship Id="rId11" Type="http://schemas.openxmlformats.org/officeDocument/2006/relationships/image" Target="../media/image38.jpeg"/><Relationship Id="rId5" Type="http://schemas.openxmlformats.org/officeDocument/2006/relationships/image" Target="../media/image39.png"/><Relationship Id="rId15" Type="http://schemas.openxmlformats.org/officeDocument/2006/relationships/image" Target="../media/image41.png"/><Relationship Id="rId10" Type="http://schemas.openxmlformats.org/officeDocument/2006/relationships/image" Target="../media/image32.png"/><Relationship Id="rId4" Type="http://schemas.openxmlformats.org/officeDocument/2006/relationships/image" Target="../media/image42.jpeg"/><Relationship Id="rId9" Type="http://schemas.microsoft.com/office/2007/relationships/hdphoto" Target="../media/hdphoto6.wdp"/><Relationship Id="rId14" Type="http://schemas.openxmlformats.org/officeDocument/2006/relationships/image" Target="../media/image40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32.png"/><Relationship Id="rId18" Type="http://schemas.openxmlformats.org/officeDocument/2006/relationships/image" Target="../media/image40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47.png"/><Relationship Id="rId12" Type="http://schemas.microsoft.com/office/2007/relationships/hdphoto" Target="../media/hdphoto10.wdp"/><Relationship Id="rId17" Type="http://schemas.openxmlformats.org/officeDocument/2006/relationships/image" Target="../media/image30.png"/><Relationship Id="rId2" Type="http://schemas.openxmlformats.org/officeDocument/2006/relationships/audio" Target="../media/media2.wav"/><Relationship Id="rId16" Type="http://schemas.openxmlformats.org/officeDocument/2006/relationships/image" Target="../media/image39.png"/><Relationship Id="rId1" Type="http://schemas.microsoft.com/office/2007/relationships/media" Target="../media/media2.wav"/><Relationship Id="rId6" Type="http://schemas.microsoft.com/office/2007/relationships/hdphoto" Target="../media/hdphoto7.wdp"/><Relationship Id="rId11" Type="http://schemas.openxmlformats.org/officeDocument/2006/relationships/image" Target="../media/image49.png"/><Relationship Id="rId5" Type="http://schemas.openxmlformats.org/officeDocument/2006/relationships/image" Target="../media/image46.png"/><Relationship Id="rId15" Type="http://schemas.microsoft.com/office/2007/relationships/hdphoto" Target="../media/hdphoto4.wdp"/><Relationship Id="rId10" Type="http://schemas.microsoft.com/office/2007/relationships/hdphoto" Target="../media/hdphoto9.wdp"/><Relationship Id="rId19" Type="http://schemas.openxmlformats.org/officeDocument/2006/relationships/image" Target="../media/image41.png"/><Relationship Id="rId4" Type="http://schemas.openxmlformats.org/officeDocument/2006/relationships/image" Target="../media/image45.jpeg"/><Relationship Id="rId9" Type="http://schemas.openxmlformats.org/officeDocument/2006/relationships/image" Target="../media/image48.png"/><Relationship Id="rId14" Type="http://schemas.openxmlformats.org/officeDocument/2006/relationships/image" Target="../media/image3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13" Type="http://schemas.openxmlformats.org/officeDocument/2006/relationships/image" Target="../media/image41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32.png"/><Relationship Id="rId12" Type="http://schemas.openxmlformats.org/officeDocument/2006/relationships/image" Target="../media/image40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microsoft.com/office/2007/relationships/hdphoto" Target="../media/hdphoto11.wdp"/><Relationship Id="rId11" Type="http://schemas.openxmlformats.org/officeDocument/2006/relationships/image" Target="../media/image30.png"/><Relationship Id="rId5" Type="http://schemas.openxmlformats.org/officeDocument/2006/relationships/image" Target="../media/image51.png"/><Relationship Id="rId10" Type="http://schemas.openxmlformats.org/officeDocument/2006/relationships/image" Target="../media/image39.png"/><Relationship Id="rId4" Type="http://schemas.openxmlformats.org/officeDocument/2006/relationships/image" Target="../media/image50.jpeg"/><Relationship Id="rId9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13" Type="http://schemas.openxmlformats.org/officeDocument/2006/relationships/image" Target="../media/image30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54.png"/><Relationship Id="rId12" Type="http://schemas.openxmlformats.org/officeDocument/2006/relationships/image" Target="../media/image39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microsoft.com/office/2007/relationships/hdphoto" Target="../media/hdphoto12.wdp"/><Relationship Id="rId11" Type="http://schemas.microsoft.com/office/2007/relationships/hdphoto" Target="../media/hdphoto4.wdp"/><Relationship Id="rId5" Type="http://schemas.openxmlformats.org/officeDocument/2006/relationships/image" Target="../media/image53.png"/><Relationship Id="rId15" Type="http://schemas.openxmlformats.org/officeDocument/2006/relationships/image" Target="../media/image41.png"/><Relationship Id="rId10" Type="http://schemas.openxmlformats.org/officeDocument/2006/relationships/image" Target="../media/image38.jpeg"/><Relationship Id="rId4" Type="http://schemas.openxmlformats.org/officeDocument/2006/relationships/image" Target="../media/image52.jpeg"/><Relationship Id="rId9" Type="http://schemas.openxmlformats.org/officeDocument/2006/relationships/image" Target="../media/image55.png"/><Relationship Id="rId14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13" Type="http://schemas.microsoft.com/office/2007/relationships/hdphoto" Target="../media/hdphoto4.wdp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57.png"/><Relationship Id="rId12" Type="http://schemas.openxmlformats.org/officeDocument/2006/relationships/image" Target="../media/image38.jpeg"/><Relationship Id="rId17" Type="http://schemas.openxmlformats.org/officeDocument/2006/relationships/image" Target="../media/image41.png"/><Relationship Id="rId2" Type="http://schemas.openxmlformats.org/officeDocument/2006/relationships/audio" Target="../media/media2.wav"/><Relationship Id="rId16" Type="http://schemas.openxmlformats.org/officeDocument/2006/relationships/image" Target="../media/image40.png"/><Relationship Id="rId1" Type="http://schemas.microsoft.com/office/2007/relationships/media" Target="../media/media2.wav"/><Relationship Id="rId6" Type="http://schemas.microsoft.com/office/2007/relationships/hdphoto" Target="../media/hdphoto14.wdp"/><Relationship Id="rId11" Type="http://schemas.openxmlformats.org/officeDocument/2006/relationships/image" Target="../media/image55.png"/><Relationship Id="rId5" Type="http://schemas.openxmlformats.org/officeDocument/2006/relationships/image" Target="../media/image56.png"/><Relationship Id="rId15" Type="http://schemas.openxmlformats.org/officeDocument/2006/relationships/image" Target="../media/image30.png"/><Relationship Id="rId10" Type="http://schemas.microsoft.com/office/2007/relationships/hdphoto" Target="../media/hdphoto16.wdp"/><Relationship Id="rId4" Type="http://schemas.openxmlformats.org/officeDocument/2006/relationships/image" Target="../media/image35.png"/><Relationship Id="rId9" Type="http://schemas.openxmlformats.org/officeDocument/2006/relationships/image" Target="../media/image58.png"/><Relationship Id="rId1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microsoft.com/office/2007/relationships/hdphoto" Target="../media/hdphoto4.wdp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60.png"/><Relationship Id="rId12" Type="http://schemas.openxmlformats.org/officeDocument/2006/relationships/image" Target="../media/image38.jpeg"/><Relationship Id="rId2" Type="http://schemas.openxmlformats.org/officeDocument/2006/relationships/audio" Target="../media/media2.wav"/><Relationship Id="rId16" Type="http://schemas.openxmlformats.org/officeDocument/2006/relationships/image" Target="../media/image41.png"/><Relationship Id="rId1" Type="http://schemas.microsoft.com/office/2007/relationships/media" Target="../media/media2.wav"/><Relationship Id="rId6" Type="http://schemas.microsoft.com/office/2007/relationships/hdphoto" Target="../media/hdphoto17.wdp"/><Relationship Id="rId11" Type="http://schemas.openxmlformats.org/officeDocument/2006/relationships/image" Target="../media/image39.png"/><Relationship Id="rId5" Type="http://schemas.openxmlformats.org/officeDocument/2006/relationships/image" Target="../media/image59.png"/><Relationship Id="rId15" Type="http://schemas.openxmlformats.org/officeDocument/2006/relationships/image" Target="../media/image40.png"/><Relationship Id="rId10" Type="http://schemas.openxmlformats.org/officeDocument/2006/relationships/image" Target="../media/image32.png"/><Relationship Id="rId4" Type="http://schemas.openxmlformats.org/officeDocument/2006/relationships/image" Target="../media/image45.jpeg"/><Relationship Id="rId9" Type="http://schemas.microsoft.com/office/2007/relationships/hdphoto" Target="../media/hdphoto18.wdp"/><Relationship Id="rId1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1268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6" name="Picture 14" descr="C:\Users\ADMIN\Desktop\Giai cuu dai duong 2\cartoon__underwater_background_by_slaterdies-d71ppa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344" y="-286186"/>
            <a:ext cx="12242344" cy="7144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Hình ảnh có liên qua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8861" l="0" r="100000">
                        <a14:foregroundMark x1="7500" y1="37722" x2="95400" y2="46709"/>
                        <a14:foregroundMark x1="21700" y1="23544" x2="36700" y2="38228"/>
                        <a14:foregroundMark x1="42900" y1="19747" x2="32900" y2="66203"/>
                        <a14:foregroundMark x1="61300" y1="30886" x2="66700" y2="60886"/>
                        <a14:foregroundMark x1="52900" y1="82532" x2="52900" y2="87342"/>
                        <a14:foregroundMark x1="93800" y1="52532" x2="83800" y2="56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40519">
            <a:off x="7595663" y="4239850"/>
            <a:ext cx="2724103" cy="2152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3" descr="Kết quả hình ảnh cho dory carto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0533" y="4140201"/>
            <a:ext cx="3464984" cy="2065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47335" y="-1920724"/>
            <a:ext cx="9209579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5258" y="5315870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95200" y="8204200"/>
            <a:ext cx="812800" cy="812800"/>
          </a:xfrm>
          <a:prstGeom prst="rect">
            <a:avLst/>
          </a:prstGeom>
        </p:spPr>
      </p:pic>
      <p:pic>
        <p:nvPicPr>
          <p:cNvPr id="18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649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9" name="TextBox 18"/>
          <p:cNvSpPr txBox="1"/>
          <p:nvPr/>
        </p:nvSpPr>
        <p:spPr>
          <a:xfrm>
            <a:off x="3425849" y="1092201"/>
            <a:ext cx="55880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dirty="0">
                <a:solidFill>
                  <a:srgbClr val="0033CC"/>
                </a:solidFill>
                <a:latin typeface="Calibri"/>
              </a:rPr>
              <a:t>55 + 17 = ?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73049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A. </a:t>
            </a:r>
            <a:r>
              <a:rPr lang="en-US" sz="3200">
                <a:solidFill>
                  <a:srgbClr val="0033CC"/>
                </a:solidFill>
                <a:latin typeface="Calibri"/>
              </a:rPr>
              <a:t>73</a:t>
            </a:r>
            <a:endParaRPr lang="en-US" sz="3200" dirty="0">
              <a:solidFill>
                <a:srgbClr val="0033CC"/>
              </a:solidFill>
              <a:latin typeface="Calibri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9115450" y="3006876"/>
            <a:ext cx="287335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D. 82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6067450" y="3022600"/>
            <a:ext cx="276570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C.  62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3019449" y="2971800"/>
            <a:ext cx="27432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B.</a:t>
            </a:r>
            <a:r>
              <a:rPr lang="en-US" sz="2667" dirty="0">
                <a:solidFill>
                  <a:srgbClr val="0033CC"/>
                </a:solidFill>
                <a:latin typeface="Calibri"/>
              </a:rPr>
              <a:t> 72</a:t>
            </a:r>
          </a:p>
        </p:txBody>
      </p:sp>
      <p:pic>
        <p:nvPicPr>
          <p:cNvPr id="15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7" name="Rounded Rectangle 16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5" name="Picture 3" descr="C:\Users\ADMIN\Desktop\Picture2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4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4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5" name="Explosion 2 54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44782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2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2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474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0 L -0.16805 0.00648 " pathEditMode="relative" rAng="0" ptsTypes="AA">
                                      <p:cBhvr>
                                        <p:cTn id="67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03" y="3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55" grpId="0" animBg="1"/>
      <p:bldP spid="55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82023C8-03CC-4ED0-830D-BF606451F86B}"/>
              </a:ext>
            </a:extLst>
          </p:cNvPr>
          <p:cNvSpPr txBox="1"/>
          <p:nvPr/>
        </p:nvSpPr>
        <p:spPr>
          <a:xfrm>
            <a:off x="2396872" y="2799353"/>
            <a:ext cx="7688019" cy="24552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BÀI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33: ÔN TẬP PHÉP CỘNG, PHÉP TRỪ TRONG PHẠM VI 20, 100</a:t>
            </a:r>
            <a:endParaRPr lang="vi-VN" sz="4400" b="1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BCBC260D-FA70-43A2-A5AC-8FAC030EFAE9}"/>
              </a:ext>
            </a:extLst>
          </p:cNvPr>
          <p:cNvGrpSpPr/>
          <p:nvPr/>
        </p:nvGrpSpPr>
        <p:grpSpPr>
          <a:xfrm>
            <a:off x="1750827" y="883455"/>
            <a:ext cx="2163960" cy="1242752"/>
            <a:chOff x="1523997" y="0"/>
            <a:chExt cx="2190752" cy="101532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xmlns="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/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xmlns="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7</a:t>
              </a:r>
              <a:endPara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9308AFA-8573-43EC-992F-FC51DD70C7E8}"/>
              </a:ext>
            </a:extLst>
          </p:cNvPr>
          <p:cNvSpPr txBox="1"/>
          <p:nvPr/>
        </p:nvSpPr>
        <p:spPr>
          <a:xfrm>
            <a:off x="2934587" y="1275064"/>
            <a:ext cx="79425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+mj-lt"/>
              </a:rPr>
              <a:t>ÔN TẬP HỌC KÌ 1</a:t>
            </a:r>
          </a:p>
        </p:txBody>
      </p:sp>
    </p:spTree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86FC1E2-E192-4684-8AC0-52155A0925FB}"/>
              </a:ext>
            </a:extLst>
          </p:cNvPr>
          <p:cNvSpPr txBox="1"/>
          <p:nvPr/>
        </p:nvSpPr>
        <p:spPr>
          <a:xfrm>
            <a:off x="4373697" y="2555913"/>
            <a:ext cx="49796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chemeClr val="bg1"/>
                </a:solidFill>
              </a:rPr>
              <a:t>TIẾT 1</a:t>
            </a:r>
          </a:p>
        </p:txBody>
      </p:sp>
    </p:spTree>
    <p:extLst>
      <p:ext uri="{BB962C8B-B14F-4D97-AF65-F5344CB8AC3E}">
        <p14:creationId xmlns:p14="http://schemas.microsoft.com/office/powerpoint/2010/main" val="330311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8113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xmlns="" id="{7426AE5B-D606-4ECE-A8BA-1A4956260F81}"/>
              </a:ext>
            </a:extLst>
          </p:cNvPr>
          <p:cNvSpPr/>
          <p:nvPr/>
        </p:nvSpPr>
        <p:spPr>
          <a:xfrm>
            <a:off x="721288" y="1442152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E255DC3-146B-48B9-B4C7-7DD3A4A9CA89}"/>
              </a:ext>
            </a:extLst>
          </p:cNvPr>
          <p:cNvSpPr txBox="1"/>
          <p:nvPr/>
        </p:nvSpPr>
        <p:spPr>
          <a:xfrm>
            <a:off x="1173422" y="1442152"/>
            <a:ext cx="17411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Tính nhẩm.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AD5B8F0-18BB-4AC0-9415-970BFE7F0532}"/>
              </a:ext>
            </a:extLst>
          </p:cNvPr>
          <p:cNvSpPr txBox="1"/>
          <p:nvPr/>
        </p:nvSpPr>
        <p:spPr>
          <a:xfrm>
            <a:off x="939949" y="2036569"/>
            <a:ext cx="10046340" cy="168584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  <a:effectLst>
            <a:softEdge rad="63500"/>
          </a:effectLst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dirty="0"/>
              <a:t>  7 + 7 =		  9 + 6 =		  8 + 4 =   		  5 + 7 =     </a:t>
            </a:r>
          </a:p>
          <a:p>
            <a:pPr>
              <a:lnSpc>
                <a:spcPct val="150000"/>
              </a:lnSpc>
            </a:pPr>
            <a:r>
              <a:rPr lang="vi-VN" sz="2400" dirty="0"/>
              <a:t>  6 + 9 =		  4 + 8 =		14 – 5 =		15 – 6 =</a:t>
            </a:r>
          </a:p>
          <a:p>
            <a:pPr>
              <a:lnSpc>
                <a:spcPct val="150000"/>
              </a:lnSpc>
            </a:pPr>
            <a:r>
              <a:rPr lang="vi-VN" sz="2400" dirty="0"/>
              <a:t>12 – 4 =		11 – 7 = 		15 – 9 =		13 – 8 =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868E712-7BEF-436E-907D-4E80C3CC03A5}"/>
              </a:ext>
            </a:extLst>
          </p:cNvPr>
          <p:cNvSpPr txBox="1"/>
          <p:nvPr/>
        </p:nvSpPr>
        <p:spPr>
          <a:xfrm>
            <a:off x="2274685" y="2064581"/>
            <a:ext cx="6399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</a:rPr>
              <a:t>14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E7165A8-CB37-4059-B5C5-F01F1393A4D8}"/>
              </a:ext>
            </a:extLst>
          </p:cNvPr>
          <p:cNvSpPr txBox="1"/>
          <p:nvPr/>
        </p:nvSpPr>
        <p:spPr>
          <a:xfrm>
            <a:off x="4938372" y="2064581"/>
            <a:ext cx="6399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E099915-E75C-470A-8C79-25D433F736CD}"/>
              </a:ext>
            </a:extLst>
          </p:cNvPr>
          <p:cNvSpPr txBox="1"/>
          <p:nvPr/>
        </p:nvSpPr>
        <p:spPr>
          <a:xfrm>
            <a:off x="7682683" y="2064581"/>
            <a:ext cx="6399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58B83F8-109C-48F0-8499-93C8CA562177}"/>
              </a:ext>
            </a:extLst>
          </p:cNvPr>
          <p:cNvSpPr txBox="1"/>
          <p:nvPr/>
        </p:nvSpPr>
        <p:spPr>
          <a:xfrm>
            <a:off x="10346370" y="2064581"/>
            <a:ext cx="6399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D9C17B1-D661-4B8D-9982-93768FFAB04C}"/>
              </a:ext>
            </a:extLst>
          </p:cNvPr>
          <p:cNvSpPr txBox="1"/>
          <p:nvPr/>
        </p:nvSpPr>
        <p:spPr>
          <a:xfrm>
            <a:off x="2274685" y="2588612"/>
            <a:ext cx="6399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8F03B01-F007-467E-B950-1C06EF0A7BB4}"/>
              </a:ext>
            </a:extLst>
          </p:cNvPr>
          <p:cNvSpPr txBox="1"/>
          <p:nvPr/>
        </p:nvSpPr>
        <p:spPr>
          <a:xfrm>
            <a:off x="4938372" y="2588612"/>
            <a:ext cx="6399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37B4A8A-60DA-4798-A77A-88C0952C7AD4}"/>
              </a:ext>
            </a:extLst>
          </p:cNvPr>
          <p:cNvSpPr txBox="1"/>
          <p:nvPr/>
        </p:nvSpPr>
        <p:spPr>
          <a:xfrm>
            <a:off x="7682683" y="2588612"/>
            <a:ext cx="6399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FAE8696-2983-443B-B1AF-220864F1D3B7}"/>
              </a:ext>
            </a:extLst>
          </p:cNvPr>
          <p:cNvSpPr txBox="1"/>
          <p:nvPr/>
        </p:nvSpPr>
        <p:spPr>
          <a:xfrm>
            <a:off x="10346370" y="2588612"/>
            <a:ext cx="6399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5C951342-A8C2-415C-8D09-D2996CC52E65}"/>
              </a:ext>
            </a:extLst>
          </p:cNvPr>
          <p:cNvSpPr txBox="1"/>
          <p:nvPr/>
        </p:nvSpPr>
        <p:spPr>
          <a:xfrm>
            <a:off x="2274685" y="3143766"/>
            <a:ext cx="6399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0CC4651-82C9-43D3-8D98-7658660291AD}"/>
              </a:ext>
            </a:extLst>
          </p:cNvPr>
          <p:cNvSpPr txBox="1"/>
          <p:nvPr/>
        </p:nvSpPr>
        <p:spPr>
          <a:xfrm>
            <a:off x="4938372" y="3143766"/>
            <a:ext cx="6399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CB3D5D8-FD10-4EF8-B10D-41F0728C793E}"/>
              </a:ext>
            </a:extLst>
          </p:cNvPr>
          <p:cNvSpPr txBox="1"/>
          <p:nvPr/>
        </p:nvSpPr>
        <p:spPr>
          <a:xfrm>
            <a:off x="7682683" y="3143766"/>
            <a:ext cx="6399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F0CA1BD8-FA84-4680-A42D-DB66DC467C08}"/>
              </a:ext>
            </a:extLst>
          </p:cNvPr>
          <p:cNvSpPr txBox="1"/>
          <p:nvPr/>
        </p:nvSpPr>
        <p:spPr>
          <a:xfrm>
            <a:off x="10346370" y="3143766"/>
            <a:ext cx="6399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5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4DB0954E-F31F-45C9-A88C-83D115C653FA}"/>
              </a:ext>
            </a:extLst>
          </p:cNvPr>
          <p:cNvSpPr txBox="1"/>
          <p:nvPr/>
        </p:nvSpPr>
        <p:spPr>
          <a:xfrm>
            <a:off x="4182824" y="1032951"/>
            <a:ext cx="356059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err="1" smtClean="0"/>
              <a:t>Toán</a:t>
            </a:r>
            <a:endParaRPr lang="en-US" sz="2000" b="1" dirty="0" smtClean="0"/>
          </a:p>
          <a:p>
            <a:pPr algn="ctr"/>
            <a:r>
              <a:rPr lang="vi-VN" sz="2000" b="1" dirty="0" smtClean="0"/>
              <a:t>Ôn </a:t>
            </a:r>
            <a:r>
              <a:rPr lang="vi-VN" sz="2000" b="1" dirty="0"/>
              <a:t>tập phép cộng, phép trừ</a:t>
            </a:r>
          </a:p>
          <a:p>
            <a:pPr algn="ctr"/>
            <a:r>
              <a:rPr lang="vi-VN" sz="2000" b="1" dirty="0"/>
              <a:t>trong phạm vi 20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CC87ECF4-9DB5-4262-94A2-A365F88B16C4}"/>
              </a:ext>
            </a:extLst>
          </p:cNvPr>
          <p:cNvSpPr/>
          <p:nvPr/>
        </p:nvSpPr>
        <p:spPr>
          <a:xfrm>
            <a:off x="721288" y="4099294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4</a:t>
            </a:r>
            <a:endParaRPr lang="vi-VN" sz="3200" b="1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57933588-2333-44F7-8B86-4F3BF4EE9641}"/>
              </a:ext>
            </a:extLst>
          </p:cNvPr>
          <p:cNvSpPr txBox="1"/>
          <p:nvPr/>
        </p:nvSpPr>
        <p:spPr>
          <a:xfrm>
            <a:off x="1295460" y="4099294"/>
            <a:ext cx="67071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Lớp 2A có 8 bạn học hát. Số bạn học võ nhiều hơn số bạn học hát là 5 bạn. Hỏi lớp 2A có bao nhiêu bạn học võ?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CB929CD9-8702-41CF-8DE4-8C26698F681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02642" y="3879510"/>
            <a:ext cx="3278072" cy="2380294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547182" y="472250"/>
            <a:ext cx="81772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002060"/>
                </a:solidFill>
              </a:rPr>
              <a:t>Học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</a:rPr>
              <a:t>toán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</a:rPr>
              <a:t>trước</a:t>
            </a:r>
            <a:r>
              <a:rPr lang="en-US" b="1" dirty="0" smtClean="0">
                <a:solidFill>
                  <a:srgbClr val="002060"/>
                </a:solidFill>
              </a:rPr>
              <a:t>. Con </a:t>
            </a:r>
            <a:r>
              <a:rPr lang="en-US" b="1" dirty="0" err="1" smtClean="0">
                <a:solidFill>
                  <a:srgbClr val="002060"/>
                </a:solidFill>
              </a:rPr>
              <a:t>ghi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</a:rPr>
              <a:t>tên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</a:rPr>
              <a:t>bài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</a:rPr>
              <a:t>và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</a:rPr>
              <a:t>làm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</a:rPr>
              <a:t>bài</a:t>
            </a:r>
            <a:r>
              <a:rPr lang="en-US" b="1" dirty="0" smtClean="0">
                <a:solidFill>
                  <a:srgbClr val="002060"/>
                </a:solidFill>
              </a:rPr>
              <a:t> 2,3 </a:t>
            </a:r>
            <a:r>
              <a:rPr lang="en-US" b="1" dirty="0" err="1" smtClean="0">
                <a:solidFill>
                  <a:srgbClr val="002060"/>
                </a:solidFill>
              </a:rPr>
              <a:t>vào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</a:rPr>
              <a:t>sách</a:t>
            </a:r>
            <a:r>
              <a:rPr lang="en-US" b="1" dirty="0" smtClean="0">
                <a:solidFill>
                  <a:srgbClr val="002060"/>
                </a:solidFill>
              </a:rPr>
              <a:t>. </a:t>
            </a:r>
          </a:p>
          <a:p>
            <a:r>
              <a:rPr lang="en-US" b="1" dirty="0" err="1" smtClean="0">
                <a:solidFill>
                  <a:srgbClr val="002060"/>
                </a:solidFill>
              </a:rPr>
              <a:t>Bài</a:t>
            </a:r>
            <a:r>
              <a:rPr lang="en-US" b="1" dirty="0" smtClean="0">
                <a:solidFill>
                  <a:srgbClr val="002060"/>
                </a:solidFill>
              </a:rPr>
              <a:t> 1, </a:t>
            </a:r>
            <a:r>
              <a:rPr lang="en-US" b="1" dirty="0" err="1" smtClean="0">
                <a:solidFill>
                  <a:srgbClr val="002060"/>
                </a:solidFill>
              </a:rPr>
              <a:t>bài</a:t>
            </a:r>
            <a:r>
              <a:rPr lang="en-US" b="1" dirty="0" smtClean="0">
                <a:solidFill>
                  <a:srgbClr val="002060"/>
                </a:solidFill>
              </a:rPr>
              <a:t> 4 </a:t>
            </a:r>
            <a:r>
              <a:rPr lang="en-US" b="1" dirty="0" err="1" smtClean="0">
                <a:solidFill>
                  <a:srgbClr val="002060"/>
                </a:solidFill>
              </a:rPr>
              <a:t>làm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</a:rPr>
              <a:t>vở</a:t>
            </a:r>
            <a:r>
              <a:rPr lang="en-US" b="1" dirty="0" smtClean="0">
                <a:solidFill>
                  <a:srgbClr val="002060"/>
                </a:solidFill>
              </a:rPr>
              <a:t> ô </a:t>
            </a:r>
            <a:r>
              <a:rPr lang="en-US" b="1" dirty="0" err="1" smtClean="0">
                <a:solidFill>
                  <a:srgbClr val="002060"/>
                </a:solidFill>
              </a:rPr>
              <a:t>ly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</a:rPr>
              <a:t>toán</a:t>
            </a:r>
            <a:r>
              <a:rPr lang="en-US" b="1" dirty="0" smtClean="0">
                <a:solidFill>
                  <a:srgbClr val="002060"/>
                </a:solidFill>
              </a:rPr>
              <a:t>. </a:t>
            </a:r>
            <a:r>
              <a:rPr lang="en-US" b="1" dirty="0" err="1" smtClean="0">
                <a:solidFill>
                  <a:srgbClr val="002060"/>
                </a:solidFill>
              </a:rPr>
              <a:t>Tính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</a:rPr>
              <a:t>ra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</a:rPr>
              <a:t>nháp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</a:rPr>
              <a:t>cẩn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</a:rPr>
              <a:t>thận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</a:rPr>
              <a:t>trước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</a:rPr>
              <a:t>khi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</a:rPr>
              <a:t>viết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</a:rPr>
              <a:t>vào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</a:rPr>
              <a:t>vở</a:t>
            </a:r>
            <a:r>
              <a:rPr lang="en-US" b="1" dirty="0" smtClean="0">
                <a:solidFill>
                  <a:srgbClr val="002060"/>
                </a:solidFill>
              </a:rPr>
              <a:t>.</a:t>
            </a:r>
            <a:endParaRPr lang="en-US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879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UAN\Downloads\Luyện tập 1.png">
            <a:extLst>
              <a:ext uri="{FF2B5EF4-FFF2-40B4-BE49-F238E27FC236}">
                <a16:creationId xmlns:a16="http://schemas.microsoft.com/office/drawing/2014/main" xmlns="" id="{49C247B5-62C8-4C7C-9AC3-CBB83E7DF5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456" y="769487"/>
            <a:ext cx="2237784" cy="863493"/>
          </a:xfrm>
          <a:prstGeom prst="rect">
            <a:avLst/>
          </a:prstGeom>
          <a:noFill/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xmlns="" id="{66075758-8020-40EE-AEDA-10F4A9F69526}"/>
              </a:ext>
            </a:extLst>
          </p:cNvPr>
          <p:cNvSpPr/>
          <p:nvPr/>
        </p:nvSpPr>
        <p:spPr>
          <a:xfrm>
            <a:off x="1125991" y="1867375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9156292-2D42-477A-9B66-8A5D01E2C31F}"/>
              </a:ext>
            </a:extLst>
          </p:cNvPr>
          <p:cNvSpPr txBox="1"/>
          <p:nvPr/>
        </p:nvSpPr>
        <p:spPr>
          <a:xfrm>
            <a:off x="1563313" y="1867375"/>
            <a:ext cx="41661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Mỗi số 7, 5, 11, 13 là kết quả của những phép tính nào?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FC89C65-304B-4DE9-B312-4DD6C47D1F5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309" t="8978"/>
          <a:stretch/>
        </p:blipFill>
        <p:spPr>
          <a:xfrm>
            <a:off x="5555969" y="1053857"/>
            <a:ext cx="5906648" cy="5631636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xmlns="" id="{DF78489E-A49F-4B1A-9DCF-413B5CB27988}"/>
              </a:ext>
            </a:extLst>
          </p:cNvPr>
          <p:cNvSpPr/>
          <p:nvPr/>
        </p:nvSpPr>
        <p:spPr>
          <a:xfrm>
            <a:off x="8763184" y="3732515"/>
            <a:ext cx="1059180" cy="716280"/>
          </a:xfrm>
          <a:custGeom>
            <a:avLst/>
            <a:gdLst>
              <a:gd name="connsiteX0" fmla="*/ 1059180 w 1059180"/>
              <a:gd name="connsiteY0" fmla="*/ 0 h 716280"/>
              <a:gd name="connsiteX1" fmla="*/ 693420 w 1059180"/>
              <a:gd name="connsiteY1" fmla="*/ 541020 h 716280"/>
              <a:gd name="connsiteX2" fmla="*/ 0 w 1059180"/>
              <a:gd name="connsiteY2" fmla="*/ 716280 h 716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59180" h="716280">
                <a:moveTo>
                  <a:pt x="1059180" y="0"/>
                </a:moveTo>
                <a:cubicBezTo>
                  <a:pt x="964565" y="210820"/>
                  <a:pt x="869950" y="421640"/>
                  <a:pt x="693420" y="541020"/>
                </a:cubicBezTo>
                <a:cubicBezTo>
                  <a:pt x="516890" y="660400"/>
                  <a:pt x="258445" y="688340"/>
                  <a:pt x="0" y="71628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xmlns="" id="{11B00D71-68BE-416E-AC3B-2626E7C7ACD0}"/>
              </a:ext>
            </a:extLst>
          </p:cNvPr>
          <p:cNvSpPr/>
          <p:nvPr/>
        </p:nvSpPr>
        <p:spPr>
          <a:xfrm>
            <a:off x="8786044" y="3412475"/>
            <a:ext cx="861060" cy="967740"/>
          </a:xfrm>
          <a:custGeom>
            <a:avLst/>
            <a:gdLst>
              <a:gd name="connsiteX0" fmla="*/ 861060 w 861060"/>
              <a:gd name="connsiteY0" fmla="*/ 967740 h 967740"/>
              <a:gd name="connsiteX1" fmla="*/ 678180 w 861060"/>
              <a:gd name="connsiteY1" fmla="*/ 167640 h 967740"/>
              <a:gd name="connsiteX2" fmla="*/ 0 w 861060"/>
              <a:gd name="connsiteY2" fmla="*/ 0 h 967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61060" h="967740">
                <a:moveTo>
                  <a:pt x="861060" y="967740"/>
                </a:moveTo>
                <a:cubicBezTo>
                  <a:pt x="841375" y="648335"/>
                  <a:pt x="821690" y="328930"/>
                  <a:pt x="678180" y="167640"/>
                </a:cubicBezTo>
                <a:cubicBezTo>
                  <a:pt x="534670" y="6350"/>
                  <a:pt x="267335" y="3175"/>
                  <a:pt x="0" y="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xmlns="" id="{0F34FAC3-7323-44E9-8D1F-C62758DF1FD9}"/>
              </a:ext>
            </a:extLst>
          </p:cNvPr>
          <p:cNvSpPr/>
          <p:nvPr/>
        </p:nvSpPr>
        <p:spPr>
          <a:xfrm>
            <a:off x="8999404" y="4136375"/>
            <a:ext cx="153707" cy="952500"/>
          </a:xfrm>
          <a:custGeom>
            <a:avLst/>
            <a:gdLst>
              <a:gd name="connsiteX0" fmla="*/ 0 w 153707"/>
              <a:gd name="connsiteY0" fmla="*/ 952500 h 952500"/>
              <a:gd name="connsiteX1" fmla="*/ 152400 w 153707"/>
              <a:gd name="connsiteY1" fmla="*/ 548640 h 952500"/>
              <a:gd name="connsiteX2" fmla="*/ 60960 w 153707"/>
              <a:gd name="connsiteY2" fmla="*/ 0 h 952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3707" h="952500">
                <a:moveTo>
                  <a:pt x="0" y="952500"/>
                </a:moveTo>
                <a:cubicBezTo>
                  <a:pt x="71120" y="829945"/>
                  <a:pt x="142240" y="707390"/>
                  <a:pt x="152400" y="548640"/>
                </a:cubicBezTo>
                <a:cubicBezTo>
                  <a:pt x="162560" y="389890"/>
                  <a:pt x="111760" y="194945"/>
                  <a:pt x="60960" y="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713743DD-FD87-4E7A-BC2E-FCA8324DA6D5}"/>
              </a:ext>
            </a:extLst>
          </p:cNvPr>
          <p:cNvSpPr/>
          <p:nvPr/>
        </p:nvSpPr>
        <p:spPr>
          <a:xfrm>
            <a:off x="7764964" y="4166855"/>
            <a:ext cx="334408" cy="708660"/>
          </a:xfrm>
          <a:custGeom>
            <a:avLst/>
            <a:gdLst>
              <a:gd name="connsiteX0" fmla="*/ 0 w 334408"/>
              <a:gd name="connsiteY0" fmla="*/ 708660 h 708660"/>
              <a:gd name="connsiteX1" fmla="*/ 297180 w 334408"/>
              <a:gd name="connsiteY1" fmla="*/ 327660 h 708660"/>
              <a:gd name="connsiteX2" fmla="*/ 320040 w 334408"/>
              <a:gd name="connsiteY2" fmla="*/ 0 h 708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4408" h="708660">
                <a:moveTo>
                  <a:pt x="0" y="708660"/>
                </a:moveTo>
                <a:cubicBezTo>
                  <a:pt x="121920" y="577215"/>
                  <a:pt x="243840" y="445770"/>
                  <a:pt x="297180" y="327660"/>
                </a:cubicBezTo>
                <a:cubicBezTo>
                  <a:pt x="350520" y="209550"/>
                  <a:pt x="335280" y="104775"/>
                  <a:pt x="320040" y="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B6C838E3-06AF-4067-B8F1-69499599C7CF}"/>
              </a:ext>
            </a:extLst>
          </p:cNvPr>
          <p:cNvSpPr/>
          <p:nvPr/>
        </p:nvSpPr>
        <p:spPr>
          <a:xfrm>
            <a:off x="7208704" y="3949148"/>
            <a:ext cx="676339" cy="72927"/>
          </a:xfrm>
          <a:custGeom>
            <a:avLst/>
            <a:gdLst>
              <a:gd name="connsiteX0" fmla="*/ 0 w 1013460"/>
              <a:gd name="connsiteY0" fmla="*/ 558161 h 558161"/>
              <a:gd name="connsiteX1" fmla="*/ 312420 w 1013460"/>
              <a:gd name="connsiteY1" fmla="*/ 85721 h 558161"/>
              <a:gd name="connsiteX2" fmla="*/ 1013460 w 1013460"/>
              <a:gd name="connsiteY2" fmla="*/ 1901 h 558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13460" h="558161">
                <a:moveTo>
                  <a:pt x="0" y="558161"/>
                </a:moveTo>
                <a:cubicBezTo>
                  <a:pt x="71755" y="368296"/>
                  <a:pt x="143510" y="178431"/>
                  <a:pt x="312420" y="85721"/>
                </a:cubicBezTo>
                <a:cubicBezTo>
                  <a:pt x="481330" y="-6989"/>
                  <a:pt x="747395" y="-2544"/>
                  <a:pt x="1013460" y="1901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xmlns="" id="{AE67789B-577A-43C5-AC17-25415F290369}"/>
              </a:ext>
            </a:extLst>
          </p:cNvPr>
          <p:cNvSpPr/>
          <p:nvPr/>
        </p:nvSpPr>
        <p:spPr>
          <a:xfrm>
            <a:off x="7140124" y="3321035"/>
            <a:ext cx="1104900" cy="1070679"/>
          </a:xfrm>
          <a:custGeom>
            <a:avLst/>
            <a:gdLst>
              <a:gd name="connsiteX0" fmla="*/ 0 w 1104900"/>
              <a:gd name="connsiteY0" fmla="*/ 0 h 1070679"/>
              <a:gd name="connsiteX1" fmla="*/ 327660 w 1104900"/>
              <a:gd name="connsiteY1" fmla="*/ 906780 h 1070679"/>
              <a:gd name="connsiteX2" fmla="*/ 1104900 w 1104900"/>
              <a:gd name="connsiteY2" fmla="*/ 1066800 h 10706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04900" h="1070679">
                <a:moveTo>
                  <a:pt x="0" y="0"/>
                </a:moveTo>
                <a:cubicBezTo>
                  <a:pt x="71755" y="364490"/>
                  <a:pt x="143510" y="728980"/>
                  <a:pt x="327660" y="906780"/>
                </a:cubicBezTo>
                <a:cubicBezTo>
                  <a:pt x="511810" y="1084580"/>
                  <a:pt x="808355" y="1075690"/>
                  <a:pt x="1104900" y="106680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xmlns="" id="{5E212DBD-0EA8-48C2-94F2-79B135DCBD58}"/>
              </a:ext>
            </a:extLst>
          </p:cNvPr>
          <p:cNvSpPr/>
          <p:nvPr/>
        </p:nvSpPr>
        <p:spPr>
          <a:xfrm>
            <a:off x="8191684" y="2635235"/>
            <a:ext cx="899160" cy="1043940"/>
          </a:xfrm>
          <a:custGeom>
            <a:avLst/>
            <a:gdLst>
              <a:gd name="connsiteX0" fmla="*/ 0 w 899160"/>
              <a:gd name="connsiteY0" fmla="*/ 0 h 1043940"/>
              <a:gd name="connsiteX1" fmla="*/ 716280 w 899160"/>
              <a:gd name="connsiteY1" fmla="*/ 335280 h 1043940"/>
              <a:gd name="connsiteX2" fmla="*/ 899160 w 899160"/>
              <a:gd name="connsiteY2" fmla="*/ 1043940 h 1043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99160" h="1043940">
                <a:moveTo>
                  <a:pt x="0" y="0"/>
                </a:moveTo>
                <a:cubicBezTo>
                  <a:pt x="283210" y="80645"/>
                  <a:pt x="566420" y="161290"/>
                  <a:pt x="716280" y="335280"/>
                </a:cubicBezTo>
                <a:cubicBezTo>
                  <a:pt x="866140" y="509270"/>
                  <a:pt x="882650" y="776605"/>
                  <a:pt x="899160" y="104394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48894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UAN\Downloads\Luyện tập 1.png">
            <a:extLst>
              <a:ext uri="{FF2B5EF4-FFF2-40B4-BE49-F238E27FC236}">
                <a16:creationId xmlns:a16="http://schemas.microsoft.com/office/drawing/2014/main" xmlns="" id="{9D9FA0A3-0745-421D-9052-E2EFA15824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4899" y="339829"/>
            <a:ext cx="2237784" cy="863493"/>
          </a:xfrm>
          <a:prstGeom prst="rect">
            <a:avLst/>
          </a:prstGeom>
          <a:noFill/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xmlns="" id="{CC87ECF4-9DB5-4262-94A2-A365F88B16C4}"/>
              </a:ext>
            </a:extLst>
          </p:cNvPr>
          <p:cNvSpPr/>
          <p:nvPr/>
        </p:nvSpPr>
        <p:spPr>
          <a:xfrm>
            <a:off x="813827" y="1241596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4</a:t>
            </a:r>
            <a:endParaRPr lang="vi-VN" sz="3200" b="1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57933588-2333-44F7-8B86-4F3BF4EE9641}"/>
              </a:ext>
            </a:extLst>
          </p:cNvPr>
          <p:cNvSpPr txBox="1"/>
          <p:nvPr/>
        </p:nvSpPr>
        <p:spPr>
          <a:xfrm>
            <a:off x="1251149" y="1103588"/>
            <a:ext cx="67071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Lớp 2A có 8 bạn học hát. Số bạn học võ nhiều hơn số bạn học hát là 5 bạn. Hỏi lớp 2A có bao nhiêu bạn học võ?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CB929CD9-8702-41CF-8DE4-8C26698F681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67446" y="2460813"/>
            <a:ext cx="3673608" cy="2667503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F595765F-94D6-4DD6-9206-F76514217234}"/>
              </a:ext>
            </a:extLst>
          </p:cNvPr>
          <p:cNvSpPr txBox="1"/>
          <p:nvPr/>
        </p:nvSpPr>
        <p:spPr>
          <a:xfrm>
            <a:off x="2998277" y="4047107"/>
            <a:ext cx="15513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i="1" dirty="0"/>
              <a:t>Bài giải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54C2E8C5-A50C-4904-BE6F-C1BB0B8D4E6D}"/>
              </a:ext>
            </a:extLst>
          </p:cNvPr>
          <p:cNvSpPr txBox="1"/>
          <p:nvPr/>
        </p:nvSpPr>
        <p:spPr>
          <a:xfrm>
            <a:off x="870046" y="4547538"/>
            <a:ext cx="62299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</a:rPr>
              <a:t>Lớp 2A có số bạn học võ là: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DA3EE51B-8191-4C3C-BEEA-685A45B9C1D1}"/>
              </a:ext>
            </a:extLst>
          </p:cNvPr>
          <p:cNvSpPr txBox="1"/>
          <p:nvPr/>
        </p:nvSpPr>
        <p:spPr>
          <a:xfrm>
            <a:off x="1358622" y="5128316"/>
            <a:ext cx="5065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</a:rPr>
              <a:t>8 + 5 = 13 (bạn)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54338D87-2F3C-4D4F-93DC-4C16D9D6873D}"/>
              </a:ext>
            </a:extLst>
          </p:cNvPr>
          <p:cNvSpPr txBox="1"/>
          <p:nvPr/>
        </p:nvSpPr>
        <p:spPr>
          <a:xfrm>
            <a:off x="2690303" y="5674517"/>
            <a:ext cx="39313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vi-VN" sz="2800" dirty="0">
                <a:solidFill>
                  <a:srgbClr val="FF0000"/>
                </a:solidFill>
              </a:rPr>
              <a:t>Đáp </a:t>
            </a:r>
            <a:r>
              <a:rPr lang="vi-VN" sz="2800">
                <a:solidFill>
                  <a:srgbClr val="FF0000"/>
                </a:solidFill>
              </a:rPr>
              <a:t>số: 13 bạn học võ.</a:t>
            </a:r>
            <a:endParaRPr lang="vi-VN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113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/>
      <p:bldP spid="31" grpId="0"/>
      <p:bldP spid="32" grpId="0"/>
      <p:bldP spid="33" grpId="0"/>
      <p:bldP spid="3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6E23C01-F1C3-4F4A-A585-43D56DAAB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8108" y="1830197"/>
            <a:ext cx="10515600" cy="1325563"/>
          </a:xfrm>
        </p:spPr>
        <p:txBody>
          <a:bodyPr>
            <a:normAutofit/>
          </a:bodyPr>
          <a:lstStyle/>
          <a:p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Củng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cố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bài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học</a:t>
            </a:r>
            <a:endParaRPr lang="en-US" sz="66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1A7052F-57EE-4025-9847-16EE610FAB80}"/>
              </a:ext>
            </a:extLst>
          </p:cNvPr>
          <p:cNvSpPr txBox="1"/>
          <p:nvPr/>
        </p:nvSpPr>
        <p:spPr>
          <a:xfrm>
            <a:off x="8942603" y="6581001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41199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903200" y="6045200"/>
            <a:ext cx="812800" cy="812800"/>
          </a:xfrm>
          <a:prstGeom prst="rect">
            <a:avLst/>
          </a:prstGeom>
        </p:spPr>
      </p:pic>
      <p:pic>
        <p:nvPicPr>
          <p:cNvPr id="1026" name="Picture 2" descr="C:\Users\ADMIN\Desktop\Giai cuu dai duong 2\Photography-Background-shark-Underwater-backdrop-coral-photography-Backdrops-Cartoon-bubble-Children-Fish-photo-Coral-Studi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09999"/>
            <a:ext cx="121920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93584"/>
            <a:ext cx="7213600" cy="262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00010" y="343615"/>
            <a:ext cx="4224233" cy="17336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sz="5333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CỨU</a:t>
            </a:r>
          </a:p>
          <a:p>
            <a:pPr algn="ctr" defTabSz="1219170"/>
            <a:r>
              <a:rPr lang="en-US" sz="5333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 DƯƠNG</a:t>
            </a:r>
          </a:p>
        </p:txBody>
      </p:sp>
      <p:pic>
        <p:nvPicPr>
          <p:cNvPr id="7" name="Picture 11" descr="C:\Users\ADMIN\Desktop\Tai nguyen thiet ke tro choi\Angry birds epic birds\1505573783630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000449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956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0">
                <p:cTn id="2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Picture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1" y="4726618"/>
            <a:ext cx="1546503" cy="124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Giai cuu dai duong 2\700_FO63651544_20d8d8a83358c7cd2f7a9ac1d485230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9714" y1="9076" x2="26714" y2="21656"/>
                        <a14:foregroundMark x1="19000" y1="9873" x2="34143" y2="1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3641" flipH="1">
            <a:off x="3346790" y="3868876"/>
            <a:ext cx="2808919" cy="2393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799" y="-2565400"/>
            <a:ext cx="7759700" cy="1188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3556000" y="1092201"/>
            <a:ext cx="55880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dirty="0">
                <a:solidFill>
                  <a:srgbClr val="0033CC"/>
                </a:solidFill>
                <a:latin typeface="Calibri"/>
              </a:rPr>
              <a:t>15 + 17 = 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03200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A. 35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3121050" y="3006876"/>
            <a:ext cx="287335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B. 34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276698" y="3022600"/>
            <a:ext cx="276570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C. 33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9347200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D. 32</a:t>
            </a:r>
            <a:endParaRPr lang="en-US" sz="2667" dirty="0">
              <a:solidFill>
                <a:srgbClr val="0033CC"/>
              </a:solidFill>
              <a:latin typeface="Calibri"/>
            </a:endParaRPr>
          </a:p>
        </p:txBody>
      </p:sp>
      <p:pic>
        <p:nvPicPr>
          <p:cNvPr id="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6658" y="50546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4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8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49" name="Rounded Rectangle 4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51" name="Picture 3" descr="C:\Users\ADMIN\Desktop\Picture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5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5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6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7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76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7" name="Explosion 2 76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2109254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93827E-7 L -0.13403 0.02438 " pathEditMode="relative" rAng="0" ptsTypes="AA">
                                      <p:cBhvr>
                                        <p:cTn id="66" dur="3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01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15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5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77" grpId="0" animBg="1"/>
      <p:bldP spid="77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iai cuu dai duong 2\47657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29" y="19050"/>
            <a:ext cx="12198729" cy="6838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9858" y="52197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Giai cuu dai duong 2\2a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32" b="98651" l="571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3886" flipH="1">
            <a:off x="28381" y="2462856"/>
            <a:ext cx="7069012" cy="4601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Giai cuu dai duong 2\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033" y="3797302"/>
            <a:ext cx="3310467" cy="2308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1" y="-3581400"/>
            <a:ext cx="8331201" cy="1351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TextBox 19"/>
          <p:cNvSpPr txBox="1"/>
          <p:nvPr/>
        </p:nvSpPr>
        <p:spPr>
          <a:xfrm>
            <a:off x="3657600" y="1092201"/>
            <a:ext cx="55880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dirty="0">
                <a:solidFill>
                  <a:srgbClr val="0033CC"/>
                </a:solidFill>
                <a:latin typeface="Calibri"/>
              </a:rPr>
              <a:t>75 – 18 = ?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203200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A. 67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9245601" y="3006876"/>
            <a:ext cx="287335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D. 56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6197601" y="3022600"/>
            <a:ext cx="276570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C. 58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3149600" y="3006876"/>
            <a:ext cx="27432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B. 57</a:t>
            </a:r>
            <a:endParaRPr lang="en-US" sz="2667" dirty="0">
              <a:solidFill>
                <a:srgbClr val="0033CC"/>
              </a:solidFill>
              <a:latin typeface="Calibri"/>
            </a:endParaRPr>
          </a:p>
        </p:txBody>
      </p:sp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5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7" name="Rounded Rectangle 16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6" name="Picture 3" descr="C:\Users\ADMIN\Desktop\Picture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2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3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4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4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1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2" name="Explosion 2 51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1127365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58025E-6 L -0.19028 0.07439 " pathEditMode="relative" rAng="0" ptsTypes="AA">
                                      <p:cBhvr>
                                        <p:cTn id="66" dur="3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14" y="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1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0" grpId="0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52" grpId="0" animBg="1"/>
      <p:bldP spid="52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underwater-vector-backgroun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51840"/>
            <a:ext cx="12192000" cy="8143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Giai cuu dai duong 2\3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2222" l="0" r="100000">
                        <a14:backgroundMark x1="17714" y1="32963" x2="18714" y2="71389"/>
                        <a14:backgroundMark x1="91000" y1="21296" x2="87000" y2="80463"/>
                        <a14:backgroundMark x1="9714" y1="8333" x2="2714" y2="77870"/>
                        <a14:backgroundMark x1="29714" y1="34352" x2="22714" y2="81759"/>
                        <a14:backgroundMark x1="6714" y1="84352" x2="44857" y2="70093"/>
                        <a14:backgroundMark x1="14714" y1="3704" x2="31714" y2="8333"/>
                        <a14:backgroundMark x1="87000" y1="5648" x2="98000" y2="18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285" y="4070123"/>
            <a:ext cx="1691716" cy="2610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ounded Rectangle 27"/>
          <p:cNvSpPr/>
          <p:nvPr/>
        </p:nvSpPr>
        <p:spPr>
          <a:xfrm>
            <a:off x="174649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A. 48</a:t>
            </a:r>
          </a:p>
        </p:txBody>
      </p:sp>
      <p:pic>
        <p:nvPicPr>
          <p:cNvPr id="32" name="Picture 3" descr="C:\Users\ADMIN\Desktop\Giai cuu dai duong 2\3c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8333">
                        <a14:foregroundMark x1="62593" y1="12023" x2="73148" y2="84946"/>
                        <a14:foregroundMark x1="49815" y1="18084" x2="43519" y2="28152"/>
                        <a14:foregroundMark x1="41481" y1="16422" x2="49815" y2="26491"/>
                        <a14:foregroundMark x1="63519" y1="12023" x2="76296" y2="21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46400" y="4343400"/>
            <a:ext cx="960059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ounded Rectangle 32"/>
          <p:cNvSpPr/>
          <p:nvPr/>
        </p:nvSpPr>
        <p:spPr>
          <a:xfrm>
            <a:off x="3048001" y="3022600"/>
            <a:ext cx="276570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B. 56</a:t>
            </a:r>
          </a:p>
        </p:txBody>
      </p:sp>
      <p:pic>
        <p:nvPicPr>
          <p:cNvPr id="35" name="Picture 4" descr="C:\Users\ADMIN\Desktop\Giai cuu dai duong 2\3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38702" y1="20433" x2="43750" y2="242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61" y="3688293"/>
            <a:ext cx="2585508" cy="258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" descr="C:\Users\ADMIN\Desktop\Giai cuu dai duong 2\3a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9510" y1="11426" x2="31189" y2="18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3458" y="4737760"/>
            <a:ext cx="1498177" cy="2145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76800" y="-2870200"/>
            <a:ext cx="85344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ounded Rectangle 37"/>
          <p:cNvSpPr/>
          <p:nvPr/>
        </p:nvSpPr>
        <p:spPr>
          <a:xfrm>
            <a:off x="9217050" y="3006876"/>
            <a:ext cx="287335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D. 47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6096000" y="3022600"/>
            <a:ext cx="27432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C. </a:t>
            </a:r>
            <a:r>
              <a:rPr lang="en-US" sz="2667" dirty="0">
                <a:solidFill>
                  <a:srgbClr val="0033CC"/>
                </a:solidFill>
                <a:latin typeface="Calibri"/>
              </a:rPr>
              <a:t>57</a:t>
            </a:r>
          </a:p>
        </p:txBody>
      </p:sp>
      <p:pic>
        <p:nvPicPr>
          <p:cNvPr id="40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849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1" name="TextBox 40"/>
          <p:cNvSpPr txBox="1"/>
          <p:nvPr/>
        </p:nvSpPr>
        <p:spPr>
          <a:xfrm>
            <a:off x="3629049" y="1092201"/>
            <a:ext cx="55880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dirty="0">
                <a:solidFill>
                  <a:srgbClr val="0033CC"/>
                </a:solidFill>
                <a:latin typeface="Calibri"/>
              </a:rPr>
              <a:t>9 + 48 = ?</a:t>
            </a:r>
          </a:p>
        </p:txBody>
      </p:sp>
      <p:pic>
        <p:nvPicPr>
          <p:cNvPr id="4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4801" y="53594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6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8" name="Rounded Rectangle 17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0" name="Picture 3" descr="C:\Users\ADMIN\Desktop\Picture2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2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2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5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6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7" name="Explosion 2 56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4202885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474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9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33333E-6 L 0.18559 0.04444 " pathEditMode="relative" rAng="0" ptsTypes="AA">
                                      <p:cBhvr>
                                        <p:cTn id="94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71" y="2222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22222E-6 L -0.07239 0.00834 " pathEditMode="relative" rAng="0" ptsTypes="AA">
                                      <p:cBhvr>
                                        <p:cTn id="96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8" y="401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59259E-6 L -0.10261 0.13981 " pathEditMode="relative" rAng="0" ptsTypes="AA">
                                      <p:cBhvr>
                                        <p:cTn id="98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39" y="69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2" dur="1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5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33" grpId="0" animBg="1"/>
      <p:bldP spid="33" grpId="1" animBg="1"/>
      <p:bldP spid="38" grpId="0" animBg="1"/>
      <p:bldP spid="38" grpId="1" animBg="1"/>
      <p:bldP spid="39" grpId="0" animBg="1"/>
      <p:bldP spid="39" grpId="1" animBg="1"/>
      <p:bldP spid="41" grpId="0"/>
      <p:bldP spid="57" grpId="0" animBg="1"/>
      <p:bldP spid="5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iai cuu dai duong 2\4742a38d613d97be6200f1154f11a25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28600"/>
            <a:ext cx="12191999" cy="833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Giai cuu dai duong 2\4c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01" y="3232869"/>
            <a:ext cx="8074599" cy="3650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67000"/>
            <a:ext cx="118872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174649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A. 27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3048001" y="3022600"/>
            <a:ext cx="276570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B. 25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9217050" y="3006876"/>
            <a:ext cx="287335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D. 26 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6096000" y="3022600"/>
            <a:ext cx="27432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C. 24</a:t>
            </a:r>
            <a:endParaRPr lang="en-US" sz="2667" dirty="0">
              <a:solidFill>
                <a:srgbClr val="0033CC"/>
              </a:solidFill>
              <a:latin typeface="Calibri"/>
            </a:endParaRPr>
          </a:p>
        </p:txBody>
      </p:sp>
      <p:pic>
        <p:nvPicPr>
          <p:cNvPr id="29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0" name="TextBox 29"/>
          <p:cNvSpPr txBox="1"/>
          <p:nvPr/>
        </p:nvSpPr>
        <p:spPr>
          <a:xfrm>
            <a:off x="3454400" y="1092201"/>
            <a:ext cx="55880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dirty="0">
                <a:solidFill>
                  <a:srgbClr val="0033CC"/>
                </a:solidFill>
                <a:latin typeface="Calibri"/>
              </a:rPr>
              <a:t>15 + 9 = ?</a:t>
            </a:r>
          </a:p>
        </p:txBody>
      </p:sp>
      <p:pic>
        <p:nvPicPr>
          <p:cNvPr id="31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9858" y="52197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3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5" name="Rounded Rectangle 14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7" name="Picture 3" descr="C:\Users\ADMIN\Desktop\Picture2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1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3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0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" name="Explosion 2 50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3985453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474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1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4.32099E-6 L -1.05607 -0.02994 " pathEditMode="relative" rAng="0" ptsTypes="AA">
                                      <p:cBhvr>
                                        <p:cTn id="76" dur="9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795" y="-1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0" dur="1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30" grpId="0"/>
      <p:bldP spid="51" grpId="0" animBg="1"/>
      <p:bldP spid="51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Giai cuu dai duong 2\cartoon__underwater_background_by_slaterdies-d71ppa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Giai cuu dai duong 2\5a.jpe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9828" y1="27216" x2="41202" y2="43711"/>
                        <a14:foregroundMark x1="54506" y1="15052" x2="48283" y2="43711"/>
                        <a14:foregroundMark x1="39914" y1="28247" x2="37983" y2="420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65678">
            <a:off x="7035800" y="3543540"/>
            <a:ext cx="3218403" cy="334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Giai cuu dai duong 2\5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4169" flipH="1">
            <a:off x="665886" y="2824375"/>
            <a:ext cx="4593071" cy="4289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Giai cuu dai duong 2\luoi 2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92376" flipH="1">
            <a:off x="6282644" y="1509516"/>
            <a:ext cx="5535189" cy="691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ounded Rectangle 16"/>
          <p:cNvSpPr/>
          <p:nvPr/>
        </p:nvSpPr>
        <p:spPr>
          <a:xfrm>
            <a:off x="6197600" y="2971800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C. 23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3025498" y="2946400"/>
            <a:ext cx="276570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B.24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9115450" y="2930676"/>
            <a:ext cx="287335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D. 22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73049" y="2921000"/>
            <a:ext cx="27432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A. </a:t>
            </a:r>
            <a:r>
              <a:rPr lang="en-US" sz="2667" dirty="0">
                <a:solidFill>
                  <a:srgbClr val="0033CC"/>
                </a:solidFill>
                <a:latin typeface="Calibri"/>
              </a:rPr>
              <a:t>21</a:t>
            </a:r>
          </a:p>
        </p:txBody>
      </p:sp>
      <p:pic>
        <p:nvPicPr>
          <p:cNvPr id="21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800" y="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2" name="TextBox 21"/>
          <p:cNvSpPr txBox="1"/>
          <p:nvPr/>
        </p:nvSpPr>
        <p:spPr>
          <a:xfrm>
            <a:off x="3302000" y="1016001"/>
            <a:ext cx="55880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dirty="0">
                <a:solidFill>
                  <a:srgbClr val="0033CC"/>
                </a:solidFill>
                <a:latin typeface="Calibri"/>
              </a:rPr>
              <a:t>8 + 7 + 6 = ?</a:t>
            </a:r>
          </a:p>
        </p:txBody>
      </p:sp>
      <p:pic>
        <p:nvPicPr>
          <p:cNvPr id="28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4801" y="5116750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4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6" name="Rounded Rectangle 15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4" name="Picture 3" descr="C:\Users\ADMIN\Desktop\Picture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2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3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0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" name="Explosion 2 50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299469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3000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3000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82" dur="5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1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2" grpId="0"/>
      <p:bldP spid="51" grpId="0" animBg="1"/>
      <p:bldP spid="51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Giai cuu dai duong 2\Picture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Giai cuu dai duong 2\6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3500" y1="32647" x2="44000" y2="37647"/>
                        <a14:foregroundMark x1="61125" y1="35882" x2="57375" y2="463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8401" y="4830374"/>
            <a:ext cx="2133600" cy="1814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Giai cuu dai duong 2\6b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42444" y1="51821" x2="23556" y2="57423"/>
                        <a14:foregroundMark x1="21333" y1="63305" x2="10000" y2="71989"/>
                        <a14:foregroundMark x1="10667" y1="71989" x2="7111" y2="84594"/>
                        <a14:foregroundMark x1="22889" y1="65546" x2="17111" y2="77311"/>
                        <a14:foregroundMark x1="59556" y1="68347" x2="64444" y2="78151"/>
                        <a14:foregroundMark x1="15982" y1="78448" x2="17580" y2="89655"/>
                        <a14:foregroundMark x1="26712" y1="70402" x2="22603" y2="82184"/>
                        <a14:foregroundMark x1="64384" y1="70115" x2="71005" y2="75862"/>
                        <a14:foregroundMark x1="73744" y1="71839" x2="78767" y2="75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39604">
            <a:off x="2786877" y="4684192"/>
            <a:ext cx="2432328" cy="1929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Giai cuu dai duong 2\6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006" l="0" r="98923">
                        <a14:foregroundMark x1="33231" y1="37575" x2="37692" y2="48907"/>
                        <a14:foregroundMark x1="62462" y1="35785" x2="56769" y2="532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1" y="4875475"/>
            <a:ext cx="2235200" cy="1729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5" descr="C:\Users\ADMIN\Desktop\Giai cuu dai duong 2\luoi 2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49716" flipH="1">
            <a:off x="5243460" y="3193963"/>
            <a:ext cx="5535189" cy="5316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174649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A. 13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3048001" y="3022600"/>
            <a:ext cx="276570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B.5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9217050" y="3006876"/>
            <a:ext cx="287335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D. 4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6096000" y="3022600"/>
            <a:ext cx="27432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C. 3</a:t>
            </a:r>
            <a:endParaRPr lang="en-US" sz="2667" dirty="0">
              <a:solidFill>
                <a:srgbClr val="0033CC"/>
              </a:solidFill>
              <a:latin typeface="Calibri"/>
            </a:endParaRPr>
          </a:p>
        </p:txBody>
      </p:sp>
      <p:pic>
        <p:nvPicPr>
          <p:cNvPr id="29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0" name="TextBox 29"/>
          <p:cNvSpPr txBox="1"/>
          <p:nvPr/>
        </p:nvSpPr>
        <p:spPr>
          <a:xfrm>
            <a:off x="3454400" y="1092201"/>
            <a:ext cx="55880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dirty="0">
                <a:solidFill>
                  <a:srgbClr val="0033CC"/>
                </a:solidFill>
                <a:latin typeface="Calibri"/>
              </a:rPr>
              <a:t> 21 – 19 = ?</a:t>
            </a:r>
          </a:p>
        </p:txBody>
      </p:sp>
      <p:pic>
        <p:nvPicPr>
          <p:cNvPr id="31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6658" y="50673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5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7" name="Rounded Rectangle 16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9" name="Picture 3" descr="C:\Users\ADMIN\Desktop\Picture2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2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3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4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4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2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3" name="Explosion 2 52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3308322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474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50942E-6 L 0.05782 0.0068 " pathEditMode="relative" rAng="0" ptsTypes="AA">
                                      <p:cBhvr>
                                        <p:cTn id="88" dur="5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2" y="3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2" dur="1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30" grpId="0"/>
      <p:bldP spid="53" grpId="0" animBg="1"/>
      <p:bldP spid="53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iai cuu dai duong 2\underwater-vector-backgroun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28598"/>
            <a:ext cx="12191999" cy="7518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Giai cuu dai duong 2\7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0125" y1="41900" x2="54125" y2="65286"/>
                        <a14:foregroundMark x1="63500" y1="34227" x2="50500" y2="52497"/>
                        <a14:foregroundMark x1="58375" y1="26675" x2="58375" y2="37272"/>
                        <a14:foregroundMark x1="46375" y1="24117" x2="40125" y2="39342"/>
                        <a14:foregroundMark x1="54545" y1="35106" x2="57091" y2="48723"/>
                        <a14:foregroundMark x1="48000" y1="28298" x2="40364" y2="472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30400" y="3732918"/>
            <a:ext cx="3048000" cy="2606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Giai cuu dai duong 2\7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1" y="4343400"/>
            <a:ext cx="1744116" cy="1743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DMIN\Desktop\Giai cuu dai duong 2\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89231" l="0" r="100000">
                        <a14:backgroundMark x1="93800" y1="36410" x2="88600" y2="78462"/>
                        <a14:backgroundMark x1="38800" y1="64103" x2="30400" y2="81026"/>
                        <a14:backgroundMark x1="10400" y1="11795" x2="35200" y2="6923"/>
                        <a14:backgroundMark x1="64400" y1="1795" x2="69800" y2="3846"/>
                        <a14:backgroundMark x1="76800" y1="3846" x2="95200" y2="2308"/>
                        <a14:backgroundMark x1="48800" y1="73590" x2="46200" y2="76154"/>
                        <a14:backgroundMark x1="36000" y1="30000" x2="36800" y2="32564"/>
                        <a14:backgroundMark x1="96714" y1="23724" x2="84507" y2="81381"/>
                        <a14:backgroundMark x1="84507" y1="76577" x2="59155" y2="86486"/>
                        <a14:backgroundMark x1="59624" y1="69670" x2="58685" y2="82282"/>
                        <a14:backgroundMark x1="30751" y1="82282" x2="2113" y2="82282"/>
                        <a14:backgroundMark x1="3286" y1="48348" x2="10329" y2="82282"/>
                        <a14:backgroundMark x1="7512" y1="46246" x2="23709" y2="49249"/>
                        <a14:backgroundMark x1="26995" y1="33033" x2="30047" y2="35435"/>
                        <a14:backgroundMark x1="2582" y1="31231" x2="10094" y2="354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0" y="4860610"/>
            <a:ext cx="2362201" cy="1842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72001" y="-1346200"/>
            <a:ext cx="8369991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4801" y="51562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-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TextBox 20"/>
          <p:cNvSpPr txBox="1"/>
          <p:nvPr/>
        </p:nvSpPr>
        <p:spPr>
          <a:xfrm>
            <a:off x="3556000" y="939801"/>
            <a:ext cx="55880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dirty="0">
                <a:solidFill>
                  <a:srgbClr val="0033CC"/>
                </a:solidFill>
                <a:latin typeface="Calibri"/>
              </a:rPr>
              <a:t> 29 + 48 = ?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203200" y="28544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A. 78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3121050" y="2854476"/>
            <a:ext cx="287335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B. 76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6276698" y="2870200"/>
            <a:ext cx="276570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C. 75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9347200" y="28544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D.</a:t>
            </a:r>
            <a:r>
              <a:rPr lang="en-US" sz="2667" dirty="0">
                <a:solidFill>
                  <a:srgbClr val="0033CC"/>
                </a:solidFill>
                <a:latin typeface="Calibri"/>
              </a:rPr>
              <a:t> </a:t>
            </a:r>
            <a:r>
              <a:rPr lang="en-US" sz="3200" dirty="0">
                <a:solidFill>
                  <a:srgbClr val="0033CC"/>
                </a:solidFill>
                <a:latin typeface="Calibri"/>
              </a:rPr>
              <a:t>77</a:t>
            </a:r>
            <a:endParaRPr lang="en-US" sz="2667" dirty="0">
              <a:solidFill>
                <a:srgbClr val="0033CC"/>
              </a:solidFill>
              <a:latin typeface="Calibri"/>
            </a:endParaRPr>
          </a:p>
        </p:txBody>
      </p:sp>
      <p:pic>
        <p:nvPicPr>
          <p:cNvPr id="14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5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7" name="Rounded Rectangle 16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Rounded Rectangle 25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7" name="Picture 3" descr="C:\Users\ADMIN\Desktop\Picture2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2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3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4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4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2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3" name="Explosion 2 52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2872537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474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7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87705E-6 L -0.11979 0.0275 " pathEditMode="relative" rAng="0" ptsTypes="AA">
                                      <p:cBhvr>
                                        <p:cTn id="72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90" y="1359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4.25394E-6 L -0.1882 4.25394E-6 " pathEditMode="relative" rAng="0" ptsTypes="AA">
                                      <p:cBhvr>
                                        <p:cTn id="74" dur="3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1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4" dur="1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53" grpId="0" animBg="1"/>
      <p:bldP spid="53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387</TotalTime>
  <Words>396</Words>
  <Application>Microsoft Office PowerPoint</Application>
  <PresentationFormat>Widescreen</PresentationFormat>
  <Paragraphs>96</Paragraphs>
  <Slides>17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Microsoft YaHei</vt:lpstr>
      <vt:lpstr>Arial</vt:lpstr>
      <vt:lpstr>Arial-Rounded</vt:lpstr>
      <vt:lpstr>Calibri</vt:lpstr>
      <vt:lpstr>UTM Avo</vt:lpstr>
      <vt:lpstr>等线</vt:lpstr>
      <vt:lpstr>Office Theme</vt:lpstr>
      <vt:lpstr>5_Office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 bài học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OANH</cp:lastModifiedBy>
  <cp:revision>19</cp:revision>
  <dcterms:created xsi:type="dcterms:W3CDTF">2021-07-24T01:07:49Z</dcterms:created>
  <dcterms:modified xsi:type="dcterms:W3CDTF">2021-12-27T01:49:31Z</dcterms:modified>
</cp:coreProperties>
</file>