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notesSlides/notesSlide2.xml" ContentType="application/vnd.openxmlformats-officedocument.presentationml.notesSlide+xml"/>
  <Override PartName="/ppt/tags/tag4.xml" ContentType="application/vnd.openxmlformats-officedocument.presentationml.tags+xml"/>
  <Override PartName="/ppt/notesSlides/notesSlide3.xml" ContentType="application/vnd.openxmlformats-officedocument.presentationml.notesSlide+xml"/>
  <Override PartName="/ppt/tags/tag5.xml" ContentType="application/vnd.openxmlformats-officedocument.presentationml.tag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256" r:id="rId2"/>
    <p:sldId id="274" r:id="rId3"/>
    <p:sldId id="259" r:id="rId4"/>
    <p:sldId id="271" r:id="rId5"/>
    <p:sldId id="272" r:id="rId6"/>
    <p:sldId id="275" r:id="rId7"/>
    <p:sldId id="273" r:id="rId8"/>
    <p:sldId id="269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99"/>
    <a:srgbClr val="CCFFFF"/>
    <a:srgbClr val="CCFF66"/>
    <a:srgbClr val="FFCCFF"/>
    <a:srgbClr val="CC99FF"/>
    <a:srgbClr val="FF6699"/>
    <a:srgbClr val="66FFFF"/>
    <a:srgbClr val="FF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65" d="100"/>
          <a:sy n="65" d="100"/>
        </p:scale>
        <p:origin x="724" y="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03095C-47BB-43C1-A319-4C2270CC3C70}" type="datetimeFigureOut">
              <a:rPr lang="en-US" smtClean="0"/>
              <a:t>10/13/2021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3BC781D-1172-45E7-99A1-2C5299EE52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63898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D33800-9EF5-458B-9C8B-85636545FB54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5925931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99F35F-143C-4FE0-AF2C-6FA71B598433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068527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Click</a:t>
            </a:r>
            <a:r>
              <a:rPr lang="en-US" baseline="0" dirty="0"/>
              <a:t> </a:t>
            </a:r>
            <a:r>
              <a:rPr lang="en-US" baseline="0" dirty="0" err="1"/>
              <a:t>chuột</a:t>
            </a:r>
            <a:r>
              <a:rPr lang="en-US" baseline="0" dirty="0"/>
              <a:t> </a:t>
            </a:r>
            <a:r>
              <a:rPr lang="en-US" baseline="0" dirty="0" err="1"/>
              <a:t>lần</a:t>
            </a:r>
            <a:r>
              <a:rPr lang="en-US" baseline="0" dirty="0"/>
              <a:t> 1 </a:t>
            </a:r>
            <a:r>
              <a:rPr lang="en-US" baseline="0" dirty="0" err="1"/>
              <a:t>ra</a:t>
            </a:r>
            <a:r>
              <a:rPr lang="en-US" baseline="0" dirty="0"/>
              <a:t> </a:t>
            </a:r>
            <a:r>
              <a:rPr lang="en-US" baseline="0" dirty="0" err="1"/>
              <a:t>bài</a:t>
            </a:r>
            <a:r>
              <a:rPr lang="en-US" baseline="0" dirty="0"/>
              <a:t>, </a:t>
            </a:r>
            <a:r>
              <a:rPr lang="en-US" baseline="0" dirty="0" err="1"/>
              <a:t>lần</a:t>
            </a:r>
            <a:r>
              <a:rPr lang="en-US" baseline="0" dirty="0"/>
              <a:t> 2 </a:t>
            </a:r>
            <a:r>
              <a:rPr lang="en-US" baseline="0" dirty="0" err="1"/>
              <a:t>ra</a:t>
            </a:r>
            <a:r>
              <a:rPr lang="en-US" baseline="0" dirty="0"/>
              <a:t> </a:t>
            </a:r>
            <a:r>
              <a:rPr lang="en-US" baseline="0" dirty="0" err="1"/>
              <a:t>đám</a:t>
            </a:r>
            <a:r>
              <a:rPr lang="en-US" baseline="0" dirty="0"/>
              <a:t> </a:t>
            </a:r>
            <a:r>
              <a:rPr lang="en-US" baseline="0" dirty="0" err="1"/>
              <a:t>mây</a:t>
            </a:r>
            <a:r>
              <a:rPr lang="en-US" baseline="0" dirty="0"/>
              <a:t>, </a:t>
            </a:r>
            <a:r>
              <a:rPr lang="en-US" baseline="0" dirty="0" err="1"/>
              <a:t>ấn</a:t>
            </a:r>
            <a:r>
              <a:rPr lang="en-US" baseline="0" dirty="0"/>
              <a:t> </a:t>
            </a:r>
            <a:r>
              <a:rPr lang="en-US" baseline="0" dirty="0" err="1"/>
              <a:t>chuột</a:t>
            </a:r>
            <a:r>
              <a:rPr lang="en-US" baseline="0" dirty="0"/>
              <a:t> </a:t>
            </a:r>
            <a:r>
              <a:rPr lang="en-US" baseline="0" dirty="0" err="1"/>
              <a:t>vào</a:t>
            </a:r>
            <a:r>
              <a:rPr lang="en-US" baseline="0" dirty="0"/>
              <a:t> </a:t>
            </a:r>
            <a:r>
              <a:rPr lang="en-US" baseline="0" dirty="0" err="1"/>
              <a:t>máy</a:t>
            </a:r>
            <a:r>
              <a:rPr lang="en-US" baseline="0" dirty="0"/>
              <a:t> bay </a:t>
            </a:r>
            <a:r>
              <a:rPr lang="en-US" baseline="0" dirty="0" err="1"/>
              <a:t>để</a:t>
            </a:r>
            <a:r>
              <a:rPr lang="en-US" baseline="0" dirty="0"/>
              <a:t> bay </a:t>
            </a:r>
            <a:r>
              <a:rPr lang="en-US" baseline="0" dirty="0" err="1"/>
              <a:t>về</a:t>
            </a:r>
            <a:r>
              <a:rPr lang="en-US" baseline="0" dirty="0"/>
              <a:t> </a:t>
            </a:r>
            <a:r>
              <a:rPr lang="en-US" baseline="0" dirty="0" err="1"/>
              <a:t>đám</a:t>
            </a:r>
            <a:r>
              <a:rPr lang="en-US" baseline="0" dirty="0"/>
              <a:t> </a:t>
            </a:r>
            <a:r>
              <a:rPr lang="en-US" baseline="0" dirty="0" err="1"/>
              <a:t>mây</a:t>
            </a:r>
            <a:r>
              <a:rPr lang="en-US" baseline="0" dirty="0"/>
              <a:t> </a:t>
            </a:r>
            <a:r>
              <a:rPr lang="en-US" baseline="0" dirty="0" err="1"/>
              <a:t>có</a:t>
            </a:r>
            <a:r>
              <a:rPr lang="en-US" baseline="0" dirty="0"/>
              <a:t> </a:t>
            </a:r>
            <a:r>
              <a:rPr lang="en-US" baseline="0" dirty="0" err="1"/>
              <a:t>kết</a:t>
            </a:r>
            <a:r>
              <a:rPr lang="en-US" baseline="0" dirty="0"/>
              <a:t> </a:t>
            </a:r>
            <a:r>
              <a:rPr lang="en-US" baseline="0" dirty="0" err="1"/>
              <a:t>quả</a:t>
            </a:r>
            <a:r>
              <a:rPr lang="en-US" baseline="0" dirty="0"/>
              <a:t> </a:t>
            </a:r>
            <a:r>
              <a:rPr lang="en-US" baseline="0" dirty="0" err="1"/>
              <a:t>đúng</a:t>
            </a:r>
            <a:r>
              <a:rPr lang="en-US" baseline="0" dirty="0"/>
              <a:t>. </a:t>
            </a:r>
            <a:r>
              <a:rPr lang="en-US" baseline="0" dirty="0" err="1"/>
              <a:t>Ấn</a:t>
            </a:r>
            <a:r>
              <a:rPr lang="en-US" baseline="0" dirty="0"/>
              <a:t> </a:t>
            </a:r>
            <a:r>
              <a:rPr lang="en-US" baseline="0" dirty="0" err="1"/>
              <a:t>chuột</a:t>
            </a:r>
            <a:r>
              <a:rPr lang="en-US" baseline="0" dirty="0"/>
              <a:t> </a:t>
            </a:r>
            <a:r>
              <a:rPr lang="en-US" baseline="0" dirty="0" err="1"/>
              <a:t>lần</a:t>
            </a:r>
            <a:r>
              <a:rPr lang="en-US" baseline="0" dirty="0"/>
              <a:t> 3 </a:t>
            </a:r>
            <a:r>
              <a:rPr lang="en-US" baseline="0" dirty="0" err="1"/>
              <a:t>để</a:t>
            </a:r>
            <a:r>
              <a:rPr lang="en-US" baseline="0" dirty="0"/>
              <a:t> </a:t>
            </a:r>
            <a:r>
              <a:rPr lang="en-US" baseline="0" dirty="0" err="1"/>
              <a:t>ra</a:t>
            </a:r>
            <a:r>
              <a:rPr lang="en-US" baseline="0" dirty="0"/>
              <a:t> </a:t>
            </a:r>
            <a:r>
              <a:rPr lang="en-US" baseline="0" dirty="0" err="1"/>
              <a:t>hình</a:t>
            </a:r>
            <a:r>
              <a:rPr lang="en-US" baseline="0" dirty="0"/>
              <a:t> </a:t>
            </a:r>
            <a:r>
              <a:rPr lang="en-US" baseline="0" dirty="0" err="1"/>
              <a:t>chúc</a:t>
            </a:r>
            <a:r>
              <a:rPr lang="en-US" baseline="0" dirty="0"/>
              <a:t> </a:t>
            </a:r>
            <a:r>
              <a:rPr lang="en-US" baseline="0" dirty="0" err="1"/>
              <a:t>mừng</a:t>
            </a:r>
            <a:endParaRPr lang="en-US" baseline="0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BC781D-1172-45E7-99A1-2C5299EE52C6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130362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en-US" dirty="0"/>
              <a:t>GV </a:t>
            </a:r>
            <a:r>
              <a:rPr lang="en-US" dirty="0" err="1"/>
              <a:t>đưa</a:t>
            </a:r>
            <a:r>
              <a:rPr lang="en-US" baseline="0" dirty="0"/>
              <a:t> </a:t>
            </a:r>
            <a:r>
              <a:rPr lang="en-US" baseline="0" dirty="0" err="1"/>
              <a:t>tranh</a:t>
            </a:r>
            <a:r>
              <a:rPr lang="en-US" baseline="0" dirty="0"/>
              <a:t>, </a:t>
            </a:r>
            <a:r>
              <a:rPr lang="en-US" baseline="0" dirty="0" err="1"/>
              <a:t>yêu</a:t>
            </a:r>
            <a:r>
              <a:rPr lang="en-US" baseline="0" dirty="0"/>
              <a:t> </a:t>
            </a:r>
            <a:r>
              <a:rPr lang="en-US" baseline="0" dirty="0" err="1"/>
              <a:t>cầu</a:t>
            </a:r>
            <a:r>
              <a:rPr lang="en-US" baseline="0" dirty="0"/>
              <a:t> HS </a:t>
            </a:r>
            <a:r>
              <a:rPr lang="en-US" baseline="0" dirty="0" err="1"/>
              <a:t>nêu</a:t>
            </a:r>
            <a:r>
              <a:rPr lang="en-US" baseline="0" dirty="0"/>
              <a:t> </a:t>
            </a:r>
            <a:r>
              <a:rPr lang="en-US" baseline="0" dirty="0" err="1"/>
              <a:t>tình</a:t>
            </a:r>
            <a:r>
              <a:rPr lang="en-US" baseline="0" dirty="0"/>
              <a:t> </a:t>
            </a:r>
            <a:r>
              <a:rPr lang="en-US" baseline="0" dirty="0" err="1"/>
              <a:t>huống</a:t>
            </a:r>
            <a:r>
              <a:rPr lang="en-US" baseline="0" dirty="0"/>
              <a:t> (</a:t>
            </a:r>
            <a:r>
              <a:rPr lang="en-US" baseline="0" dirty="0" err="1"/>
              <a:t>bài</a:t>
            </a:r>
            <a:r>
              <a:rPr lang="en-US" baseline="0" dirty="0"/>
              <a:t> </a:t>
            </a:r>
            <a:r>
              <a:rPr lang="en-US" baseline="0" dirty="0" err="1"/>
              <a:t>toán</a:t>
            </a:r>
            <a:r>
              <a:rPr lang="en-US" baseline="0" dirty="0"/>
              <a:t>)</a:t>
            </a:r>
          </a:p>
          <a:p>
            <a:pPr marL="171450" indent="-171450">
              <a:buFontTx/>
              <a:buChar char="-"/>
            </a:pPr>
            <a:r>
              <a:rPr lang="en-US" baseline="0" dirty="0" err="1"/>
              <a:t>Khi</a:t>
            </a:r>
            <a:r>
              <a:rPr lang="en-US" baseline="0" dirty="0"/>
              <a:t> </a:t>
            </a:r>
            <a:r>
              <a:rPr lang="en-US" baseline="0" dirty="0" err="1"/>
              <a:t>nhận</a:t>
            </a:r>
            <a:r>
              <a:rPr lang="en-US" baseline="0" dirty="0"/>
              <a:t> </a:t>
            </a:r>
            <a:r>
              <a:rPr lang="en-US" baseline="0" dirty="0" err="1"/>
              <a:t>đc</a:t>
            </a:r>
            <a:r>
              <a:rPr lang="en-US" baseline="0" dirty="0"/>
              <a:t> </a:t>
            </a:r>
            <a:r>
              <a:rPr lang="en-US" baseline="0" dirty="0" err="1"/>
              <a:t>quà</a:t>
            </a:r>
            <a:r>
              <a:rPr lang="en-US" baseline="0" dirty="0"/>
              <a:t> </a:t>
            </a:r>
            <a:r>
              <a:rPr lang="en-US" baseline="0" dirty="0" err="1"/>
              <a:t>từ</a:t>
            </a:r>
            <a:r>
              <a:rPr lang="en-US" baseline="0" dirty="0"/>
              <a:t> </a:t>
            </a:r>
            <a:r>
              <a:rPr lang="en-US" baseline="0" dirty="0" err="1"/>
              <a:t>người</a:t>
            </a:r>
            <a:r>
              <a:rPr lang="en-US" baseline="0" dirty="0"/>
              <a:t> </a:t>
            </a:r>
            <a:r>
              <a:rPr lang="en-US" baseline="0" dirty="0" err="1"/>
              <a:t>lớn</a:t>
            </a:r>
            <a:r>
              <a:rPr lang="en-US" baseline="0" dirty="0"/>
              <a:t> </a:t>
            </a:r>
            <a:r>
              <a:rPr lang="en-US" baseline="0" dirty="0" err="1"/>
              <a:t>cần</a:t>
            </a:r>
            <a:r>
              <a:rPr lang="en-US" baseline="0" dirty="0"/>
              <a:t> </a:t>
            </a:r>
            <a:r>
              <a:rPr lang="en-US" baseline="0" dirty="0" err="1"/>
              <a:t>làm</a:t>
            </a:r>
            <a:r>
              <a:rPr lang="en-US" baseline="0" dirty="0"/>
              <a:t> </a:t>
            </a:r>
            <a:r>
              <a:rPr lang="en-US" baseline="0" dirty="0" err="1"/>
              <a:t>gì</a:t>
            </a:r>
            <a:r>
              <a:rPr lang="en-US" baseline="0" dirty="0"/>
              <a:t>? – </a:t>
            </a:r>
            <a:r>
              <a:rPr lang="en-US" baseline="0" dirty="0" err="1"/>
              <a:t>Nói</a:t>
            </a:r>
            <a:r>
              <a:rPr lang="en-US" baseline="0" dirty="0"/>
              <a:t> </a:t>
            </a:r>
            <a:r>
              <a:rPr lang="en-US" baseline="0" dirty="0" err="1"/>
              <a:t>cảm</a:t>
            </a:r>
            <a:r>
              <a:rPr lang="en-US" baseline="0" dirty="0"/>
              <a:t> </a:t>
            </a:r>
            <a:r>
              <a:rPr lang="en-US" baseline="0" dirty="0" err="1"/>
              <a:t>ơn</a:t>
            </a:r>
            <a:r>
              <a:rPr lang="en-US" baseline="0" dirty="0"/>
              <a:t>.</a:t>
            </a:r>
          </a:p>
          <a:p>
            <a:pPr marL="171450" indent="-171450">
              <a:buFontTx/>
              <a:buChar char="-"/>
            </a:pPr>
            <a:r>
              <a:rPr lang="en-US" baseline="0" dirty="0"/>
              <a:t>GV </a:t>
            </a:r>
            <a:r>
              <a:rPr lang="en-US" baseline="0" dirty="0" err="1"/>
              <a:t>chiếu</a:t>
            </a:r>
            <a:r>
              <a:rPr lang="en-US" baseline="0" dirty="0"/>
              <a:t> </a:t>
            </a:r>
            <a:r>
              <a:rPr lang="en-US" baseline="0" dirty="0" err="1"/>
              <a:t>bài</a:t>
            </a:r>
            <a:r>
              <a:rPr lang="en-US" baseline="0" dirty="0"/>
              <a:t> </a:t>
            </a:r>
            <a:r>
              <a:rPr lang="en-US" baseline="0" dirty="0" err="1"/>
              <a:t>toán</a:t>
            </a:r>
            <a:endParaRPr lang="en-US" baseline="0" dirty="0"/>
          </a:p>
          <a:p>
            <a:pPr marL="171450" indent="-171450">
              <a:buFontTx/>
              <a:buChar char="-"/>
            </a:pPr>
            <a:r>
              <a:rPr lang="en-US" baseline="0" dirty="0"/>
              <a:t>- GV </a:t>
            </a:r>
            <a:r>
              <a:rPr lang="en-US" baseline="0" dirty="0" err="1"/>
              <a:t>chiếu</a:t>
            </a:r>
            <a:r>
              <a:rPr lang="en-US" baseline="0" dirty="0"/>
              <a:t> </a:t>
            </a:r>
            <a:r>
              <a:rPr lang="en-US" baseline="0" dirty="0" err="1"/>
              <a:t>bài</a:t>
            </a:r>
            <a:r>
              <a:rPr lang="en-US" baseline="0" dirty="0"/>
              <a:t> </a:t>
            </a:r>
            <a:r>
              <a:rPr lang="en-US" baseline="0" dirty="0" err="1"/>
              <a:t>giải</a:t>
            </a:r>
            <a:r>
              <a:rPr lang="en-US" baseline="0" dirty="0"/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BC781D-1172-45E7-99A1-2C5299EE52C6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822808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D33800-9EF5-458B-9C8B-85636545FB54}" type="slidenum">
              <a:rPr lang="zh-CN" altLang="en-US" smtClean="0"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630304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E8A298-E6A9-40C9-A386-68C1FA649167}" type="datetimeFigureOut">
              <a:rPr lang="en-US" smtClean="0"/>
              <a:t>10/13/2021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56D92D-750D-4359-9B9E-1A906D18A5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55554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E8A298-E6A9-40C9-A386-68C1FA649167}" type="datetimeFigureOut">
              <a:rPr lang="en-US" smtClean="0"/>
              <a:t>10/13/2021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56D92D-750D-4359-9B9E-1A906D18A5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53908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E8A298-E6A9-40C9-A386-68C1FA649167}" type="datetimeFigureOut">
              <a:rPr lang="en-US" smtClean="0"/>
              <a:t>10/13/2021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56D92D-750D-4359-9B9E-1A906D18A5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889275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 userDrawn="1"/>
        </p:nvSpPr>
        <p:spPr>
          <a:xfrm>
            <a:off x="0" y="1"/>
            <a:ext cx="12192000" cy="5758149"/>
          </a:xfrm>
          <a:prstGeom prst="rect">
            <a:avLst/>
          </a:prstGeom>
          <a:solidFill>
            <a:srgbClr val="B1DEE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399"/>
          </a:p>
        </p:txBody>
      </p:sp>
      <p:sp>
        <p:nvSpPr>
          <p:cNvPr id="7" name="矩形 6"/>
          <p:cNvSpPr/>
          <p:nvPr userDrawn="1"/>
        </p:nvSpPr>
        <p:spPr>
          <a:xfrm>
            <a:off x="0" y="3349128"/>
            <a:ext cx="12192000" cy="2305624"/>
          </a:xfrm>
          <a:prstGeom prst="rect">
            <a:avLst/>
          </a:prstGeom>
          <a:solidFill>
            <a:srgbClr val="7FCDE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399"/>
          </a:p>
        </p:txBody>
      </p:sp>
      <p:pic>
        <p:nvPicPr>
          <p:cNvPr id="8" name="图片 7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08641" y="3676180"/>
            <a:ext cx="1367967" cy="818475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28827" y="2907955"/>
            <a:ext cx="2435276" cy="1457061"/>
          </a:xfrm>
          <a:prstGeom prst="rect">
            <a:avLst/>
          </a:prstGeom>
        </p:spPr>
      </p:pic>
      <p:sp>
        <p:nvSpPr>
          <p:cNvPr id="10" name="矩形 9"/>
          <p:cNvSpPr/>
          <p:nvPr userDrawn="1"/>
        </p:nvSpPr>
        <p:spPr>
          <a:xfrm>
            <a:off x="0" y="5654752"/>
            <a:ext cx="12192000" cy="1203248"/>
          </a:xfrm>
          <a:prstGeom prst="rect">
            <a:avLst/>
          </a:prstGeom>
          <a:solidFill>
            <a:srgbClr val="CED6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399"/>
          </a:p>
        </p:txBody>
      </p:sp>
      <p:sp>
        <p:nvSpPr>
          <p:cNvPr id="11" name="矩形 10"/>
          <p:cNvSpPr/>
          <p:nvPr userDrawn="1"/>
        </p:nvSpPr>
        <p:spPr>
          <a:xfrm>
            <a:off x="0" y="5372101"/>
            <a:ext cx="12192000" cy="532941"/>
          </a:xfrm>
          <a:prstGeom prst="rect">
            <a:avLst/>
          </a:prstGeom>
          <a:solidFill>
            <a:srgbClr val="80BB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399"/>
          </a:p>
        </p:txBody>
      </p:sp>
      <p:pic>
        <p:nvPicPr>
          <p:cNvPr id="12" name="图片 11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92626" y="220338"/>
            <a:ext cx="7725907" cy="6037244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8800" y="5654755"/>
            <a:ext cx="3727652" cy="719113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70361" y="5654754"/>
            <a:ext cx="3727652" cy="719113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3145" y="448795"/>
            <a:ext cx="2665930" cy="1595064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 userDrawn="1"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40400" y="5377066"/>
            <a:ext cx="1977089" cy="1327611"/>
          </a:xfrm>
          <a:prstGeom prst="rect">
            <a:avLst/>
          </a:prstGeom>
        </p:spPr>
      </p:pic>
      <p:pic>
        <p:nvPicPr>
          <p:cNvPr id="17" name="图片 16"/>
          <p:cNvPicPr>
            <a:picLocks noChangeAspect="1"/>
          </p:cNvPicPr>
          <p:nvPr userDrawn="1"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464050" y="4648051"/>
            <a:ext cx="932800" cy="1916023"/>
          </a:xfrm>
          <a:prstGeom prst="rect">
            <a:avLst/>
          </a:prstGeom>
        </p:spPr>
      </p:pic>
      <p:pic>
        <p:nvPicPr>
          <p:cNvPr id="18" name="图片 17"/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74631" y="4523516"/>
            <a:ext cx="1533823" cy="2175240"/>
          </a:xfrm>
          <a:prstGeom prst="rect">
            <a:avLst/>
          </a:prstGeom>
        </p:spPr>
      </p:pic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2BF15E-3D69-4198-ACBA-4CF21DCC890D}" type="datetimeFigureOut">
              <a:rPr lang="zh-CN" altLang="en-US" smtClean="0"/>
              <a:t>2021/10/13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4F8E3B-1BA1-4539-B149-7B70547C67F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231455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E8A298-E6A9-40C9-A386-68C1FA649167}" type="datetimeFigureOut">
              <a:rPr lang="en-US" smtClean="0"/>
              <a:t>10/13/2021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56D92D-750D-4359-9B9E-1A906D18A5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64971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E8A298-E6A9-40C9-A386-68C1FA649167}" type="datetimeFigureOut">
              <a:rPr lang="en-US" smtClean="0"/>
              <a:t>10/13/2021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56D92D-750D-4359-9B9E-1A906D18A5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02882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E8A298-E6A9-40C9-A386-68C1FA649167}" type="datetimeFigureOut">
              <a:rPr lang="en-US" smtClean="0"/>
              <a:t>10/13/2021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56D92D-750D-4359-9B9E-1A906D18A5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09195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E8A298-E6A9-40C9-A386-68C1FA649167}" type="datetimeFigureOut">
              <a:rPr lang="en-US" smtClean="0"/>
              <a:t>10/13/2021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56D92D-750D-4359-9B9E-1A906D18A5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84253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E8A298-E6A9-40C9-A386-68C1FA649167}" type="datetimeFigureOut">
              <a:rPr lang="en-US" smtClean="0"/>
              <a:t>10/13/2021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56D92D-750D-4359-9B9E-1A906D18A5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15259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E8A298-E6A9-40C9-A386-68C1FA649167}" type="datetimeFigureOut">
              <a:rPr lang="en-US" smtClean="0"/>
              <a:t>10/13/2021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56D92D-750D-4359-9B9E-1A906D18A5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93258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E8A298-E6A9-40C9-A386-68C1FA649167}" type="datetimeFigureOut">
              <a:rPr lang="en-US" smtClean="0"/>
              <a:t>10/13/2021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56D92D-750D-4359-9B9E-1A906D18A5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97659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E8A298-E6A9-40C9-A386-68C1FA649167}" type="datetimeFigureOut">
              <a:rPr lang="en-US" smtClean="0"/>
              <a:t>10/13/2021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56D92D-750D-4359-9B9E-1A906D18A5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55694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E8A298-E6A9-40C9-A386-68C1FA649167}" type="datetimeFigureOut">
              <a:rPr lang="en-US" smtClean="0"/>
              <a:t>10/13/2021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56D92D-750D-4359-9B9E-1A906D18A5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67088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Relationship Id="rId9" Type="http://schemas.openxmlformats.org/officeDocument/2006/relationships/image" Target="../media/image20.png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notesSlide" Target="../notesSlides/notesSlide2.xml"/><Relationship Id="rId7" Type="http://schemas.openxmlformats.org/officeDocument/2006/relationships/image" Target="../media/image23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Relationship Id="rId6" Type="http://schemas.openxmlformats.org/officeDocument/2006/relationships/image" Target="../media/image10.emf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13" Type="http://schemas.openxmlformats.org/officeDocument/2006/relationships/image" Target="../media/image31.gif"/><Relationship Id="rId3" Type="http://schemas.openxmlformats.org/officeDocument/2006/relationships/notesSlide" Target="../notesSlides/notesSlide3.xml"/><Relationship Id="rId7" Type="http://schemas.openxmlformats.org/officeDocument/2006/relationships/image" Target="../media/image25.png"/><Relationship Id="rId12" Type="http://schemas.openxmlformats.org/officeDocument/2006/relationships/image" Target="../media/image30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Relationship Id="rId6" Type="http://schemas.microsoft.com/office/2007/relationships/hdphoto" Target="../media/hdphoto2.wdp"/><Relationship Id="rId11" Type="http://schemas.openxmlformats.org/officeDocument/2006/relationships/image" Target="../media/image29.png"/><Relationship Id="rId5" Type="http://schemas.openxmlformats.org/officeDocument/2006/relationships/image" Target="../media/image24.png"/><Relationship Id="rId10" Type="http://schemas.openxmlformats.org/officeDocument/2006/relationships/image" Target="../media/image28.png"/><Relationship Id="rId4" Type="http://schemas.openxmlformats.org/officeDocument/2006/relationships/audio" Target="../media/audio1.wav"/><Relationship Id="rId9" Type="http://schemas.openxmlformats.org/officeDocument/2006/relationships/image" Target="../media/image2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Relationship Id="rId5" Type="http://schemas.microsoft.com/office/2007/relationships/hdphoto" Target="../media/hdphoto3.wdp"/><Relationship Id="rId4" Type="http://schemas.openxmlformats.org/officeDocument/2006/relationships/image" Target="../media/image3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7" Type="http://schemas.openxmlformats.org/officeDocument/2006/relationships/image" Target="../media/image3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6.png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98515"/>
            <a:ext cx="12192000" cy="844714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703662" y="549888"/>
            <a:ext cx="803563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rgbClr val="0070C0"/>
                </a:solidFill>
                <a:latin typeface="iCiel Pony" panose="02000000000000000000" pitchFamily="2" charset="0"/>
              </a:rPr>
              <a:t>CHỦ ĐỀ 2: PHÉP CỘNG, PHÉP TRỪ TRONG PHẠM VI 20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952062" y="2044534"/>
            <a:ext cx="62992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>
                <a:solidFill>
                  <a:srgbClr val="FF0000"/>
                </a:solidFill>
                <a:latin typeface="iCiel Cadena" panose="02000503000000020004" pitchFamily="2" charset="0"/>
                <a:cs typeface="iCiel Cucho" pitchFamily="50" charset="0"/>
              </a:rPr>
              <a:t>Bài</a:t>
            </a:r>
            <a:r>
              <a:rPr lang="en-US" sz="4000" b="1" dirty="0">
                <a:solidFill>
                  <a:srgbClr val="FF0000"/>
                </a:solidFill>
                <a:latin typeface="iCiel Cadena" panose="02000503000000020004" pitchFamily="2" charset="0"/>
                <a:cs typeface="iCiel Cucho" pitchFamily="50" charset="0"/>
              </a:rPr>
              <a:t> 1: </a:t>
            </a:r>
            <a:r>
              <a:rPr lang="en-US" sz="4000" b="1" dirty="0" err="1">
                <a:solidFill>
                  <a:srgbClr val="FF0000"/>
                </a:solidFill>
                <a:latin typeface="iCiel Cadena" panose="02000503000000020004" pitchFamily="2" charset="0"/>
                <a:cs typeface="iCiel Cucho" pitchFamily="50" charset="0"/>
              </a:rPr>
              <a:t>Phép</a:t>
            </a:r>
            <a:r>
              <a:rPr lang="en-US" sz="4000" b="1" dirty="0">
                <a:solidFill>
                  <a:srgbClr val="FF0000"/>
                </a:solidFill>
                <a:latin typeface="iCiel Cadena" panose="02000503000000020004" pitchFamily="2" charset="0"/>
                <a:cs typeface="iCiel Cucho" pitchFamily="50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iCiel Cadena" panose="02000503000000020004" pitchFamily="2" charset="0"/>
                <a:cs typeface="iCiel Cucho" pitchFamily="50" charset="0"/>
              </a:rPr>
              <a:t>trừ</a:t>
            </a:r>
            <a:r>
              <a:rPr lang="en-US" sz="4000" b="1" dirty="0">
                <a:solidFill>
                  <a:srgbClr val="FF0000"/>
                </a:solidFill>
                <a:latin typeface="iCiel Cadena" panose="02000503000000020004" pitchFamily="2" charset="0"/>
                <a:cs typeface="iCiel Cucho" pitchFamily="50" charset="0"/>
              </a:rPr>
              <a:t> (qua 10) </a:t>
            </a:r>
            <a:r>
              <a:rPr lang="en-US" sz="4000" b="1" dirty="0" err="1">
                <a:solidFill>
                  <a:srgbClr val="FF0000"/>
                </a:solidFill>
                <a:latin typeface="iCiel Cadena" panose="02000503000000020004" pitchFamily="2" charset="0"/>
                <a:cs typeface="iCiel Cucho" pitchFamily="50" charset="0"/>
              </a:rPr>
              <a:t>trong</a:t>
            </a:r>
            <a:r>
              <a:rPr lang="en-US" sz="4000" b="1" dirty="0">
                <a:solidFill>
                  <a:srgbClr val="FF0000"/>
                </a:solidFill>
                <a:latin typeface="iCiel Cadena" panose="02000503000000020004" pitchFamily="2" charset="0"/>
                <a:cs typeface="iCiel Cucho" pitchFamily="50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iCiel Cadena" panose="02000503000000020004" pitchFamily="2" charset="0"/>
                <a:cs typeface="iCiel Cucho" pitchFamily="50" charset="0"/>
              </a:rPr>
              <a:t>phạm</a:t>
            </a:r>
            <a:r>
              <a:rPr lang="en-US" sz="4000" b="1" dirty="0">
                <a:solidFill>
                  <a:srgbClr val="FF0000"/>
                </a:solidFill>
                <a:latin typeface="iCiel Cadena" panose="02000503000000020004" pitchFamily="2" charset="0"/>
                <a:cs typeface="iCiel Cucho" pitchFamily="50" charset="0"/>
              </a:rPr>
              <a:t> vi 20 (</a:t>
            </a:r>
            <a:r>
              <a:rPr lang="en-US" sz="4000" b="1" dirty="0" err="1">
                <a:solidFill>
                  <a:srgbClr val="FF0000"/>
                </a:solidFill>
                <a:latin typeface="iCiel Cadena" panose="02000503000000020004" pitchFamily="2" charset="0"/>
                <a:cs typeface="iCiel Cucho" pitchFamily="50" charset="0"/>
              </a:rPr>
              <a:t>Tiết</a:t>
            </a:r>
            <a:r>
              <a:rPr lang="en-US" sz="4000" b="1" dirty="0">
                <a:solidFill>
                  <a:srgbClr val="FF0000"/>
                </a:solidFill>
                <a:latin typeface="iCiel Cadena" panose="02000503000000020004" pitchFamily="2" charset="0"/>
                <a:cs typeface="iCiel Cucho" pitchFamily="50" charset="0"/>
              </a:rPr>
              <a:t> 3)</a:t>
            </a:r>
          </a:p>
        </p:txBody>
      </p:sp>
    </p:spTree>
    <p:extLst>
      <p:ext uri="{BB962C8B-B14F-4D97-AF65-F5344CB8AC3E}">
        <p14:creationId xmlns:p14="http://schemas.microsoft.com/office/powerpoint/2010/main" val="24060469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13883" y="2738765"/>
            <a:ext cx="501119" cy="448915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5000625" y="2257674"/>
            <a:ext cx="23431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solidFill>
                  <a:schemeClr val="accent2">
                    <a:lumMod val="75000"/>
                  </a:schemeClr>
                </a:solidFill>
                <a:latin typeface="iCiel Pony" panose="02000000000000000000" pitchFamily="2" charset="0"/>
              </a:rPr>
              <a:t>Mục</a:t>
            </a:r>
            <a:r>
              <a:rPr lang="en-US" sz="3200" dirty="0">
                <a:solidFill>
                  <a:schemeClr val="accent2">
                    <a:lumMod val="75000"/>
                  </a:schemeClr>
                </a:solidFill>
                <a:latin typeface="iCiel Pony" panose="02000000000000000000" pitchFamily="2" charset="0"/>
              </a:rPr>
              <a:t> </a:t>
            </a:r>
            <a:r>
              <a:rPr lang="en-US" sz="3200" dirty="0" err="1">
                <a:solidFill>
                  <a:schemeClr val="accent2">
                    <a:lumMod val="75000"/>
                  </a:schemeClr>
                </a:solidFill>
                <a:latin typeface="iCiel Pony" panose="02000000000000000000" pitchFamily="2" charset="0"/>
              </a:rPr>
              <a:t>tiêu</a:t>
            </a:r>
            <a:endParaRPr lang="en-US" sz="3200" dirty="0">
              <a:solidFill>
                <a:schemeClr val="accent2">
                  <a:lumMod val="75000"/>
                </a:schemeClr>
              </a:solidFill>
              <a:latin typeface="iCiel Pony" panose="02000000000000000000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556888" y="2780512"/>
            <a:ext cx="576260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>
                <a:solidFill>
                  <a:srgbClr val="FFC000"/>
                </a:solidFill>
                <a:latin typeface="iCiel Nabila" pitchFamily="2" charset="0"/>
                <a:cs typeface="Arial" panose="020B0604020202020204" pitchFamily="34" charset="0"/>
              </a:rPr>
              <a:t>Thực</a:t>
            </a:r>
            <a:r>
              <a:rPr lang="en-US" dirty="0">
                <a:solidFill>
                  <a:srgbClr val="FFC000"/>
                </a:solidFill>
                <a:latin typeface="iCiel Nabila" pitchFamily="2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FFC000"/>
                </a:solidFill>
                <a:latin typeface="iCiel Nabila" pitchFamily="2" charset="0"/>
                <a:cs typeface="Arial" panose="020B0604020202020204" pitchFamily="34" charset="0"/>
              </a:rPr>
              <a:t>hiện</a:t>
            </a:r>
            <a:r>
              <a:rPr lang="en-US" dirty="0">
                <a:solidFill>
                  <a:srgbClr val="FFC000"/>
                </a:solidFill>
                <a:latin typeface="iCiel Nabila" pitchFamily="2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FFC000"/>
                </a:solidFill>
                <a:latin typeface="iCiel Nabila" pitchFamily="2" charset="0"/>
                <a:cs typeface="Arial" panose="020B0604020202020204" pitchFamily="34" charset="0"/>
              </a:rPr>
              <a:t>được</a:t>
            </a:r>
            <a:r>
              <a:rPr lang="en-US" dirty="0">
                <a:solidFill>
                  <a:srgbClr val="FFC000"/>
                </a:solidFill>
                <a:latin typeface="iCiel Nabila" pitchFamily="2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FFC000"/>
                </a:solidFill>
                <a:latin typeface="iCiel Nabila" pitchFamily="2" charset="0"/>
                <a:cs typeface="Arial" panose="020B0604020202020204" pitchFamily="34" charset="0"/>
              </a:rPr>
              <a:t>các</a:t>
            </a:r>
            <a:r>
              <a:rPr lang="en-US" dirty="0">
                <a:solidFill>
                  <a:srgbClr val="FFC000"/>
                </a:solidFill>
                <a:latin typeface="iCiel Nabila" pitchFamily="2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FFC000"/>
                </a:solidFill>
                <a:latin typeface="iCiel Nabila" pitchFamily="2" charset="0"/>
                <a:cs typeface="Arial" panose="020B0604020202020204" pitchFamily="34" charset="0"/>
              </a:rPr>
              <a:t>phép</a:t>
            </a:r>
            <a:r>
              <a:rPr lang="en-US" dirty="0">
                <a:solidFill>
                  <a:srgbClr val="FFC000"/>
                </a:solidFill>
                <a:latin typeface="iCiel Nabila" pitchFamily="2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FFC000"/>
                </a:solidFill>
                <a:latin typeface="iCiel Nabila" pitchFamily="2" charset="0"/>
                <a:cs typeface="Arial" panose="020B0604020202020204" pitchFamily="34" charset="0"/>
              </a:rPr>
              <a:t>tính</a:t>
            </a:r>
            <a:r>
              <a:rPr lang="en-US" dirty="0">
                <a:solidFill>
                  <a:srgbClr val="FFC000"/>
                </a:solidFill>
                <a:latin typeface="iCiel Nabila" pitchFamily="2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FFC000"/>
                </a:solidFill>
                <a:latin typeface="iCiel Nabila" pitchFamily="2" charset="0"/>
                <a:cs typeface="Arial" panose="020B0604020202020204" pitchFamily="34" charset="0"/>
              </a:rPr>
              <a:t>trừ</a:t>
            </a:r>
            <a:r>
              <a:rPr lang="en-US" dirty="0">
                <a:solidFill>
                  <a:srgbClr val="FFC000"/>
                </a:solidFill>
                <a:latin typeface="iCiel Nabila" pitchFamily="2" charset="0"/>
                <a:cs typeface="Arial" panose="020B0604020202020204" pitchFamily="34" charset="0"/>
              </a:rPr>
              <a:t> (qua 10) </a:t>
            </a:r>
            <a:r>
              <a:rPr lang="en-US" dirty="0" err="1">
                <a:solidFill>
                  <a:srgbClr val="FFC000"/>
                </a:solidFill>
                <a:latin typeface="iCiel Nabila" pitchFamily="2" charset="0"/>
                <a:cs typeface="Arial" panose="020B0604020202020204" pitchFamily="34" charset="0"/>
              </a:rPr>
              <a:t>bằng</a:t>
            </a:r>
            <a:r>
              <a:rPr lang="en-US" dirty="0">
                <a:solidFill>
                  <a:srgbClr val="FFC000"/>
                </a:solidFill>
                <a:latin typeface="iCiel Nabila" pitchFamily="2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FFC000"/>
                </a:solidFill>
                <a:latin typeface="iCiel Nabila" pitchFamily="2" charset="0"/>
                <a:cs typeface="Arial" panose="020B0604020202020204" pitchFamily="34" charset="0"/>
              </a:rPr>
              <a:t>cách</a:t>
            </a:r>
            <a:r>
              <a:rPr lang="en-US" dirty="0">
                <a:solidFill>
                  <a:srgbClr val="FFC000"/>
                </a:solidFill>
                <a:latin typeface="iCiel Nabila" pitchFamily="2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FFC000"/>
                </a:solidFill>
                <a:latin typeface="iCiel Nabila" pitchFamily="2" charset="0"/>
                <a:cs typeface="Arial" panose="020B0604020202020204" pitchFamily="34" charset="0"/>
              </a:rPr>
              <a:t>tách</a:t>
            </a:r>
            <a:r>
              <a:rPr lang="en-US" dirty="0">
                <a:solidFill>
                  <a:srgbClr val="FFC000"/>
                </a:solidFill>
                <a:latin typeface="iCiel Nabila" pitchFamily="2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FFC000"/>
                </a:solidFill>
                <a:latin typeface="iCiel Nabila" pitchFamily="2" charset="0"/>
                <a:cs typeface="Arial" panose="020B0604020202020204" pitchFamily="34" charset="0"/>
              </a:rPr>
              <a:t>số</a:t>
            </a:r>
            <a:r>
              <a:rPr lang="en-US" dirty="0">
                <a:solidFill>
                  <a:srgbClr val="FFC000"/>
                </a:solidFill>
                <a:latin typeface="iCiel Nabila" pitchFamily="2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3556888" y="3513993"/>
            <a:ext cx="54670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>
                <a:solidFill>
                  <a:srgbClr val="00B050"/>
                </a:solidFill>
                <a:latin typeface="iCiel Nabila" pitchFamily="2" charset="0"/>
                <a:cs typeface="Arial" panose="020B0604020202020204" pitchFamily="34" charset="0"/>
              </a:rPr>
              <a:t>Hình</a:t>
            </a:r>
            <a:r>
              <a:rPr lang="en-US" dirty="0">
                <a:solidFill>
                  <a:srgbClr val="00B050"/>
                </a:solidFill>
                <a:latin typeface="iCiel Nabila" pitchFamily="2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00B050"/>
                </a:solidFill>
                <a:latin typeface="iCiel Nabila" pitchFamily="2" charset="0"/>
                <a:cs typeface="Arial" panose="020B0604020202020204" pitchFamily="34" charset="0"/>
              </a:rPr>
              <a:t>thành</a:t>
            </a:r>
            <a:r>
              <a:rPr lang="en-US" dirty="0">
                <a:solidFill>
                  <a:srgbClr val="00B050"/>
                </a:solidFill>
                <a:latin typeface="iCiel Nabila" pitchFamily="2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00B050"/>
                </a:solidFill>
                <a:latin typeface="iCiel Nabila" pitchFamily="2" charset="0"/>
                <a:cs typeface="Arial" panose="020B0604020202020204" pitchFamily="34" charset="0"/>
              </a:rPr>
              <a:t>được</a:t>
            </a:r>
            <a:r>
              <a:rPr lang="en-US" dirty="0">
                <a:solidFill>
                  <a:srgbClr val="00B050"/>
                </a:solidFill>
                <a:latin typeface="iCiel Nabila" pitchFamily="2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00B050"/>
                </a:solidFill>
                <a:latin typeface="iCiel Nabila" pitchFamily="2" charset="0"/>
                <a:cs typeface="Arial" panose="020B0604020202020204" pitchFamily="34" charset="0"/>
              </a:rPr>
              <a:t>bảng</a:t>
            </a:r>
            <a:r>
              <a:rPr lang="en-US" dirty="0">
                <a:solidFill>
                  <a:srgbClr val="00B050"/>
                </a:solidFill>
                <a:latin typeface="iCiel Nabila" pitchFamily="2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00B050"/>
                </a:solidFill>
                <a:latin typeface="iCiel Nabila" pitchFamily="2" charset="0"/>
                <a:cs typeface="Arial" panose="020B0604020202020204" pitchFamily="34" charset="0"/>
              </a:rPr>
              <a:t>trừ</a:t>
            </a:r>
            <a:endParaRPr lang="en-US" dirty="0">
              <a:solidFill>
                <a:srgbClr val="00B050"/>
              </a:solidFill>
              <a:latin typeface="iCiel Nabila" pitchFamily="2" charset="0"/>
              <a:cs typeface="Arial" panose="020B0604020202020204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426284" y="4081864"/>
            <a:ext cx="63082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>
                <a:solidFill>
                  <a:srgbClr val="FF0000"/>
                </a:solidFill>
                <a:latin typeface="iCiel Nabila" pitchFamily="2" charset="0"/>
                <a:cs typeface="Arial" panose="020B0604020202020204" pitchFamily="34" charset="0"/>
              </a:rPr>
              <a:t>Phát</a:t>
            </a:r>
            <a:r>
              <a:rPr lang="en-US" dirty="0">
                <a:solidFill>
                  <a:srgbClr val="FF0000"/>
                </a:solidFill>
                <a:latin typeface="iCiel Nabila" pitchFamily="2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iCiel Nabila" pitchFamily="2" charset="0"/>
                <a:cs typeface="Arial" panose="020B0604020202020204" pitchFamily="34" charset="0"/>
              </a:rPr>
              <a:t>triển</a:t>
            </a:r>
            <a:r>
              <a:rPr lang="en-US" dirty="0">
                <a:solidFill>
                  <a:srgbClr val="FF0000"/>
                </a:solidFill>
                <a:latin typeface="iCiel Nabila" pitchFamily="2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iCiel Nabila" pitchFamily="2" charset="0"/>
                <a:cs typeface="Arial" panose="020B0604020202020204" pitchFamily="34" charset="0"/>
              </a:rPr>
              <a:t>năng</a:t>
            </a:r>
            <a:r>
              <a:rPr lang="en-US" dirty="0">
                <a:solidFill>
                  <a:srgbClr val="FF0000"/>
                </a:solidFill>
                <a:latin typeface="iCiel Nabila" pitchFamily="2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iCiel Nabila" pitchFamily="2" charset="0"/>
                <a:cs typeface="Arial" panose="020B0604020202020204" pitchFamily="34" charset="0"/>
              </a:rPr>
              <a:t>lực</a:t>
            </a:r>
            <a:r>
              <a:rPr lang="en-US" dirty="0">
                <a:solidFill>
                  <a:srgbClr val="FF0000"/>
                </a:solidFill>
                <a:latin typeface="iCiel Nabila" pitchFamily="2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iCiel Nabila" pitchFamily="2" charset="0"/>
                <a:cs typeface="Arial" panose="020B0604020202020204" pitchFamily="34" charset="0"/>
              </a:rPr>
              <a:t>tư</a:t>
            </a:r>
            <a:r>
              <a:rPr lang="en-US" dirty="0">
                <a:solidFill>
                  <a:srgbClr val="FF0000"/>
                </a:solidFill>
                <a:latin typeface="iCiel Nabila" pitchFamily="2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iCiel Nabila" pitchFamily="2" charset="0"/>
                <a:cs typeface="Arial" panose="020B0604020202020204" pitchFamily="34" charset="0"/>
              </a:rPr>
              <a:t>duy</a:t>
            </a:r>
            <a:r>
              <a:rPr lang="en-US" dirty="0">
                <a:solidFill>
                  <a:srgbClr val="FF0000"/>
                </a:solidFill>
                <a:latin typeface="iCiel Nabila" pitchFamily="2" charset="0"/>
                <a:cs typeface="Arial" panose="020B0604020202020204" pitchFamily="34" charset="0"/>
              </a:rPr>
              <a:t>, </a:t>
            </a:r>
            <a:r>
              <a:rPr lang="en-US" dirty="0" err="1">
                <a:solidFill>
                  <a:srgbClr val="FF0000"/>
                </a:solidFill>
                <a:latin typeface="iCiel Nabila" pitchFamily="2" charset="0"/>
                <a:cs typeface="Arial" panose="020B0604020202020204" pitchFamily="34" charset="0"/>
              </a:rPr>
              <a:t>lập</a:t>
            </a:r>
            <a:r>
              <a:rPr lang="en-US" dirty="0">
                <a:solidFill>
                  <a:srgbClr val="FF0000"/>
                </a:solidFill>
                <a:latin typeface="iCiel Nabila" pitchFamily="2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iCiel Nabila" pitchFamily="2" charset="0"/>
                <a:cs typeface="Arial" panose="020B0604020202020204" pitchFamily="34" charset="0"/>
              </a:rPr>
              <a:t>luận</a:t>
            </a:r>
            <a:r>
              <a:rPr lang="en-US" dirty="0">
                <a:solidFill>
                  <a:srgbClr val="FF0000"/>
                </a:solidFill>
                <a:latin typeface="iCiel Nabila" pitchFamily="2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iCiel Nabila" pitchFamily="2" charset="0"/>
                <a:cs typeface="Arial" panose="020B0604020202020204" pitchFamily="34" charset="0"/>
              </a:rPr>
              <a:t>toán</a:t>
            </a:r>
            <a:r>
              <a:rPr lang="en-US" dirty="0">
                <a:solidFill>
                  <a:srgbClr val="FF0000"/>
                </a:solidFill>
                <a:latin typeface="iCiel Nabila" pitchFamily="2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iCiel Nabila" pitchFamily="2" charset="0"/>
                <a:cs typeface="Arial" panose="020B0604020202020204" pitchFamily="34" charset="0"/>
              </a:rPr>
              <a:t>học</a:t>
            </a:r>
            <a:r>
              <a:rPr lang="en-US" dirty="0">
                <a:solidFill>
                  <a:srgbClr val="FF0000"/>
                </a:solidFill>
                <a:latin typeface="iCiel Nabila" pitchFamily="2" charset="0"/>
                <a:cs typeface="Arial" panose="020B0604020202020204" pitchFamily="34" charset="0"/>
              </a:rPr>
              <a:t>.</a:t>
            </a:r>
          </a:p>
        </p:txBody>
      </p:sp>
      <p:pic>
        <p:nvPicPr>
          <p:cNvPr id="14" name="图片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25165" y="3455787"/>
            <a:ext cx="501119" cy="448915"/>
          </a:xfrm>
          <a:prstGeom prst="rect">
            <a:avLst/>
          </a:prstGeom>
        </p:spPr>
      </p:pic>
      <p:pic>
        <p:nvPicPr>
          <p:cNvPr id="15" name="图片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13884" y="4042072"/>
            <a:ext cx="501119" cy="4489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59711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3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4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5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  <p:bldP spid="1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H_Other_2">
            <a:extLst>
              <a:ext uri="{FF2B5EF4-FFF2-40B4-BE49-F238E27FC236}">
                <a16:creationId xmlns:a16="http://schemas.microsoft.com/office/drawing/2014/main" id="{6C38B6A4-EF08-49E1-B809-9812D148BB20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348461" y="1667201"/>
            <a:ext cx="614754" cy="614828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>
            <a:noAutofit/>
          </a:bodyPr>
          <a:lstStyle/>
          <a:p>
            <a:pPr algn="ctr">
              <a:defRPr/>
            </a:pPr>
            <a:r>
              <a:rPr lang="en-US" altLang="zh-CN" sz="3200" b="1" dirty="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1</a:t>
            </a:r>
            <a:endParaRPr lang="zh-CN" altLang="en-US" sz="3200" b="1" dirty="0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graphicFrame>
        <p:nvGraphicFramePr>
          <p:cNvPr id="36" name="Table 3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85585083"/>
              </p:ext>
            </p:extLst>
          </p:nvPr>
        </p:nvGraphicFramePr>
        <p:xfrm>
          <a:off x="1425960" y="1813381"/>
          <a:ext cx="9306558" cy="374752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653279">
                  <a:extLst>
                    <a:ext uri="{9D8B030D-6E8A-4147-A177-3AD203B41FA5}">
                      <a16:colId xmlns:a16="http://schemas.microsoft.com/office/drawing/2014/main" val="3538814585"/>
                    </a:ext>
                  </a:extLst>
                </a:gridCol>
                <a:gridCol w="4653279">
                  <a:extLst>
                    <a:ext uri="{9D8B030D-6E8A-4147-A177-3AD203B41FA5}">
                      <a16:colId xmlns:a16="http://schemas.microsoft.com/office/drawing/2014/main" val="81308283"/>
                    </a:ext>
                  </a:extLst>
                </a:gridCol>
              </a:tblGrid>
              <a:tr h="3747529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CC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55135416"/>
                  </a:ext>
                </a:extLst>
              </a:tr>
            </a:tbl>
          </a:graphicData>
        </a:graphic>
      </p:graphicFrame>
      <p:sp>
        <p:nvSpPr>
          <p:cNvPr id="37" name="TextBox 36"/>
          <p:cNvSpPr txBox="1"/>
          <p:nvPr/>
        </p:nvSpPr>
        <p:spPr>
          <a:xfrm>
            <a:off x="1746067" y="1922376"/>
            <a:ext cx="2226020" cy="523220"/>
          </a:xfrm>
          <a:prstGeom prst="rect">
            <a:avLst/>
          </a:prstGeom>
          <a:solidFill>
            <a:srgbClr val="FFFF99"/>
          </a:solidFill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Tính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14 - 5</a:t>
            </a:r>
          </a:p>
        </p:txBody>
      </p:sp>
      <p:grpSp>
        <p:nvGrpSpPr>
          <p:cNvPr id="52" name="Group 51"/>
          <p:cNvGrpSpPr/>
          <p:nvPr/>
        </p:nvGrpSpPr>
        <p:grpSpPr>
          <a:xfrm>
            <a:off x="2238566" y="2633113"/>
            <a:ext cx="3731474" cy="2690577"/>
            <a:chOff x="2282368" y="3301930"/>
            <a:chExt cx="3642340" cy="2640476"/>
          </a:xfrm>
        </p:grpSpPr>
        <p:sp>
          <p:nvSpPr>
            <p:cNvPr id="38" name="TextBox 37"/>
            <p:cNvSpPr txBox="1"/>
            <p:nvPr/>
          </p:nvSpPr>
          <p:spPr>
            <a:xfrm>
              <a:off x="2282368" y="3301930"/>
              <a:ext cx="3642340" cy="24918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85750" indent="-285750">
                <a:lnSpc>
                  <a:spcPct val="150000"/>
                </a:lnSpc>
                <a:buFont typeface="Arial" panose="020B0604020202020204" pitchFamily="34" charset="0"/>
                <a:buChar char="•"/>
              </a:pPr>
              <a:r>
                <a:rPr lang="en-US" sz="2800" dirty="0" err="1">
                  <a:latin typeface="Arial" panose="020B0604020202020204" pitchFamily="34" charset="0"/>
                  <a:cs typeface="Arial" panose="020B0604020202020204" pitchFamily="34" charset="0"/>
                </a:rPr>
                <a:t>Tách</a:t>
              </a:r>
              <a:r>
                <a:rPr lang="en-US" sz="2800" dirty="0">
                  <a:latin typeface="Arial" panose="020B0604020202020204" pitchFamily="34" charset="0"/>
                  <a:cs typeface="Arial" panose="020B0604020202020204" pitchFamily="34" charset="0"/>
                </a:rPr>
                <a:t>: 14 = 10 + 4 </a:t>
              </a:r>
            </a:p>
            <a:p>
              <a:pPr marL="285750" indent="-285750">
                <a:lnSpc>
                  <a:spcPct val="150000"/>
                </a:lnSpc>
                <a:buFont typeface="Arial" panose="020B0604020202020204" pitchFamily="34" charset="0"/>
                <a:buChar char="•"/>
              </a:pPr>
              <a:r>
                <a:rPr lang="en-US" sz="2800" dirty="0">
                  <a:latin typeface="Arial" panose="020B0604020202020204" pitchFamily="34" charset="0"/>
                  <a:cs typeface="Arial" panose="020B0604020202020204" pitchFamily="34" charset="0"/>
                </a:rPr>
                <a:t>10 -  5  =  	       </a:t>
              </a:r>
            </a:p>
            <a:p>
              <a:pPr marL="285750" indent="-285750">
                <a:lnSpc>
                  <a:spcPct val="150000"/>
                </a:lnSpc>
                <a:buFont typeface="Arial" panose="020B0604020202020204" pitchFamily="34" charset="0"/>
                <a:buChar char="•"/>
              </a:pPr>
              <a:r>
                <a:rPr lang="en-US" sz="2800" dirty="0">
                  <a:latin typeface="Arial" panose="020B0604020202020204" pitchFamily="34" charset="0"/>
                  <a:cs typeface="Arial" panose="020B0604020202020204" pitchFamily="34" charset="0"/>
                </a:rPr>
                <a:t>     + 4  =</a:t>
              </a:r>
            </a:p>
            <a:p>
              <a:pPr>
                <a:lnSpc>
                  <a:spcPct val="150000"/>
                </a:lnSpc>
              </a:pPr>
              <a:r>
                <a:rPr lang="en-US" sz="2200" dirty="0">
                  <a:latin typeface="Arial" panose="020B0604020202020204" pitchFamily="34" charset="0"/>
                  <a:cs typeface="Arial" panose="020B0604020202020204" pitchFamily="34" charset="0"/>
                </a:rPr>
                <a:t>   </a:t>
              </a:r>
            </a:p>
          </p:txBody>
        </p:sp>
        <p:sp>
          <p:nvSpPr>
            <p:cNvPr id="45" name="Rounded Rectangle 44"/>
            <p:cNvSpPr/>
            <p:nvPr/>
          </p:nvSpPr>
          <p:spPr>
            <a:xfrm>
              <a:off x="4165035" y="4098737"/>
              <a:ext cx="514477" cy="508765"/>
            </a:xfrm>
            <a:prstGeom prst="roundRect">
              <a:avLst/>
            </a:prstGeom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400" dirty="0">
                  <a:latin typeface="Arial" panose="020B0604020202020204" pitchFamily="34" charset="0"/>
                  <a:cs typeface="Arial" panose="020B0604020202020204" pitchFamily="34" charset="0"/>
                </a:rPr>
                <a:t>?</a:t>
              </a:r>
            </a:p>
          </p:txBody>
        </p:sp>
        <p:sp>
          <p:nvSpPr>
            <p:cNvPr id="48" name="Rounded Rectangle 47"/>
            <p:cNvSpPr/>
            <p:nvPr/>
          </p:nvSpPr>
          <p:spPr>
            <a:xfrm>
              <a:off x="4122532" y="4694898"/>
              <a:ext cx="579026" cy="491499"/>
            </a:xfrm>
            <a:prstGeom prst="roundRect">
              <a:avLst/>
            </a:prstGeom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400" dirty="0">
                  <a:latin typeface="Arial" panose="020B0604020202020204" pitchFamily="34" charset="0"/>
                  <a:cs typeface="Arial" panose="020B0604020202020204" pitchFamily="34" charset="0"/>
                </a:rPr>
                <a:t>?</a:t>
              </a:r>
            </a:p>
          </p:txBody>
        </p:sp>
        <p:sp>
          <p:nvSpPr>
            <p:cNvPr id="51" name="TextBox 50"/>
            <p:cNvSpPr txBox="1"/>
            <p:nvPr/>
          </p:nvSpPr>
          <p:spPr>
            <a:xfrm>
              <a:off x="2539510" y="5489338"/>
              <a:ext cx="2277688" cy="453068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latin typeface="Arial" panose="020B0604020202020204" pitchFamily="34" charset="0"/>
                  <a:cs typeface="Arial" panose="020B0604020202020204" pitchFamily="34" charset="0"/>
                </a:rPr>
                <a:t>14 - 5 =  ?</a:t>
              </a:r>
            </a:p>
          </p:txBody>
        </p:sp>
        <p:sp>
          <p:nvSpPr>
            <p:cNvPr id="34" name="Rounded Rectangle 33"/>
            <p:cNvSpPr/>
            <p:nvPr/>
          </p:nvSpPr>
          <p:spPr>
            <a:xfrm>
              <a:off x="2540153" y="4671895"/>
              <a:ext cx="579026" cy="491499"/>
            </a:xfrm>
            <a:prstGeom prst="roundRect">
              <a:avLst/>
            </a:prstGeom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400" dirty="0">
                  <a:latin typeface="Arial" panose="020B0604020202020204" pitchFamily="34" charset="0"/>
                  <a:cs typeface="Arial" panose="020B0604020202020204" pitchFamily="34" charset="0"/>
                </a:rPr>
                <a:t>?    </a:t>
              </a:r>
            </a:p>
          </p:txBody>
        </p:sp>
      </p:grpSp>
      <p:sp>
        <p:nvSpPr>
          <p:cNvPr id="40" name="Rounded Rectangle 39"/>
          <p:cNvSpPr/>
          <p:nvPr/>
        </p:nvSpPr>
        <p:spPr>
          <a:xfrm>
            <a:off x="4169216" y="3424471"/>
            <a:ext cx="593644" cy="540217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</a:p>
        </p:txBody>
      </p:sp>
      <p:sp>
        <p:nvSpPr>
          <p:cNvPr id="49" name="Rounded Rectangle 48"/>
          <p:cNvSpPr/>
          <p:nvPr/>
        </p:nvSpPr>
        <p:spPr>
          <a:xfrm>
            <a:off x="4124734" y="4065379"/>
            <a:ext cx="593644" cy="507849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9</a:t>
            </a:r>
          </a:p>
        </p:txBody>
      </p:sp>
      <p:sp>
        <p:nvSpPr>
          <p:cNvPr id="41" name="Rounded Rectangle 40"/>
          <p:cNvSpPr/>
          <p:nvPr/>
        </p:nvSpPr>
        <p:spPr>
          <a:xfrm>
            <a:off x="3690673" y="4785215"/>
            <a:ext cx="562828" cy="532401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9</a:t>
            </a:r>
          </a:p>
        </p:txBody>
      </p:sp>
      <p:grpSp>
        <p:nvGrpSpPr>
          <p:cNvPr id="53" name="Group 52"/>
          <p:cNvGrpSpPr/>
          <p:nvPr/>
        </p:nvGrpSpPr>
        <p:grpSpPr>
          <a:xfrm>
            <a:off x="6897689" y="2725560"/>
            <a:ext cx="3512719" cy="2677656"/>
            <a:chOff x="2295521" y="3454113"/>
            <a:chExt cx="3512719" cy="2677656"/>
          </a:xfrm>
        </p:grpSpPr>
        <p:sp>
          <p:nvSpPr>
            <p:cNvPr id="54" name="TextBox 53"/>
            <p:cNvSpPr txBox="1"/>
            <p:nvPr/>
          </p:nvSpPr>
          <p:spPr>
            <a:xfrm>
              <a:off x="2295521" y="3454113"/>
              <a:ext cx="3512719" cy="267765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85750" indent="-285750">
                <a:lnSpc>
                  <a:spcPct val="150000"/>
                </a:lnSpc>
                <a:buFont typeface="Arial" panose="020B0604020202020204" pitchFamily="34" charset="0"/>
                <a:buChar char="•"/>
              </a:pPr>
              <a:r>
                <a:rPr lang="en-US" sz="2800" dirty="0" err="1">
                  <a:latin typeface="Arial" panose="020B0604020202020204" pitchFamily="34" charset="0"/>
                  <a:cs typeface="Arial" panose="020B0604020202020204" pitchFamily="34" charset="0"/>
                </a:rPr>
                <a:t>Tách</a:t>
              </a:r>
              <a:r>
                <a:rPr lang="en-US" sz="2800" dirty="0">
                  <a:latin typeface="Arial" panose="020B0604020202020204" pitchFamily="34" charset="0"/>
                  <a:cs typeface="Arial" panose="020B0604020202020204" pitchFamily="34" charset="0"/>
                </a:rPr>
                <a:t>: 15 = 10 + 3</a:t>
              </a:r>
            </a:p>
            <a:p>
              <a:pPr marL="285750" indent="-285750">
                <a:lnSpc>
                  <a:spcPct val="150000"/>
                </a:lnSpc>
                <a:buFont typeface="Arial" panose="020B0604020202020204" pitchFamily="34" charset="0"/>
                <a:buChar char="•"/>
              </a:pPr>
              <a:r>
                <a:rPr lang="en-US" sz="2800" dirty="0">
                  <a:latin typeface="Arial" panose="020B0604020202020204" pitchFamily="34" charset="0"/>
                  <a:cs typeface="Arial" panose="020B0604020202020204" pitchFamily="34" charset="0"/>
                </a:rPr>
                <a:t>10 -         = </a:t>
              </a:r>
            </a:p>
            <a:p>
              <a:pPr marL="285750" indent="-285750">
                <a:lnSpc>
                  <a:spcPct val="150000"/>
                </a:lnSpc>
                <a:buFont typeface="Arial" panose="020B0604020202020204" pitchFamily="34" charset="0"/>
                <a:buChar char="•"/>
              </a:pPr>
              <a:r>
                <a:rPr lang="en-US" sz="2800" dirty="0">
                  <a:latin typeface="Arial" panose="020B0604020202020204" pitchFamily="34" charset="0"/>
                  <a:cs typeface="Arial" panose="020B0604020202020204" pitchFamily="34" charset="0"/>
                </a:rPr>
                <a:t>       +      =</a:t>
              </a:r>
            </a:p>
            <a:p>
              <a:pPr>
                <a:lnSpc>
                  <a:spcPct val="150000"/>
                </a:lnSpc>
              </a:pPr>
              <a:r>
                <a:rPr lang="en-US" sz="2800" dirty="0">
                  <a:latin typeface="Arial" panose="020B0604020202020204" pitchFamily="34" charset="0"/>
                  <a:cs typeface="Arial" panose="020B0604020202020204" pitchFamily="34" charset="0"/>
                </a:rPr>
                <a:t>   </a:t>
              </a:r>
            </a:p>
          </p:txBody>
        </p:sp>
        <p:sp>
          <p:nvSpPr>
            <p:cNvPr id="59" name="TextBox 58"/>
            <p:cNvSpPr txBox="1"/>
            <p:nvPr/>
          </p:nvSpPr>
          <p:spPr>
            <a:xfrm>
              <a:off x="2842515" y="5492661"/>
              <a:ext cx="1936451" cy="461665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latin typeface="Arial" panose="020B0604020202020204" pitchFamily="34" charset="0"/>
                  <a:cs typeface="Arial" panose="020B0604020202020204" pitchFamily="34" charset="0"/>
                </a:rPr>
                <a:t>15 - 7 = ? </a:t>
              </a:r>
            </a:p>
          </p:txBody>
        </p:sp>
      </p:grpSp>
      <p:sp>
        <p:nvSpPr>
          <p:cNvPr id="61" name="TextBox 60"/>
          <p:cNvSpPr txBox="1"/>
          <p:nvPr/>
        </p:nvSpPr>
        <p:spPr>
          <a:xfrm>
            <a:off x="6366448" y="1974615"/>
            <a:ext cx="2226020" cy="523220"/>
          </a:xfrm>
          <a:prstGeom prst="rect">
            <a:avLst/>
          </a:prstGeom>
          <a:solidFill>
            <a:srgbClr val="CCFFFF"/>
          </a:solidFill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Tính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15 - 7</a:t>
            </a:r>
          </a:p>
        </p:txBody>
      </p:sp>
      <p:sp>
        <p:nvSpPr>
          <p:cNvPr id="62" name="Rounded Rectangle 61"/>
          <p:cNvSpPr/>
          <p:nvPr/>
        </p:nvSpPr>
        <p:spPr>
          <a:xfrm>
            <a:off x="8004469" y="3523940"/>
            <a:ext cx="542001" cy="494499"/>
          </a:xfrm>
          <a:prstGeom prst="round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grpSp>
        <p:nvGrpSpPr>
          <p:cNvPr id="72" name="组合 23"/>
          <p:cNvGrpSpPr/>
          <p:nvPr/>
        </p:nvGrpSpPr>
        <p:grpSpPr>
          <a:xfrm>
            <a:off x="-13656" y="5748427"/>
            <a:ext cx="12203723" cy="1123362"/>
            <a:chOff x="-17585" y="5729324"/>
            <a:chExt cx="12203723" cy="1123362"/>
          </a:xfrm>
        </p:grpSpPr>
        <p:pic>
          <p:nvPicPr>
            <p:cNvPr id="74" name="图片 25"/>
            <p:cNvPicPr>
              <a:picLocks noChangeAspect="1"/>
            </p:cNvPicPr>
            <p:nvPr/>
          </p:nvPicPr>
          <p:blipFill rotWithShape="1">
            <a:blip r:embed="rId3"/>
            <a:srcRect r="21459"/>
            <a:stretch/>
          </p:blipFill>
          <p:spPr>
            <a:xfrm>
              <a:off x="5398477" y="5729324"/>
              <a:ext cx="6787661" cy="1123362"/>
            </a:xfrm>
            <a:prstGeom prst="rect">
              <a:avLst/>
            </a:prstGeom>
          </p:spPr>
        </p:pic>
        <p:pic>
          <p:nvPicPr>
            <p:cNvPr id="73" name="图片 24"/>
            <p:cNvPicPr>
              <a:picLocks noChangeAspect="1"/>
            </p:cNvPicPr>
            <p:nvPr/>
          </p:nvPicPr>
          <p:blipFill rotWithShape="1">
            <a:blip r:embed="rId3"/>
            <a:srcRect l="1990"/>
            <a:stretch/>
          </p:blipFill>
          <p:spPr>
            <a:xfrm>
              <a:off x="-17585" y="5729324"/>
              <a:ext cx="8659753" cy="1123362"/>
            </a:xfrm>
            <a:prstGeom prst="rect">
              <a:avLst/>
            </a:prstGeom>
          </p:spPr>
        </p:pic>
      </p:grpSp>
      <p:pic>
        <p:nvPicPr>
          <p:cNvPr id="75" name="图片 17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200941" y="-254346"/>
            <a:ext cx="2289840" cy="2289840"/>
          </a:xfrm>
          <a:prstGeom prst="rect">
            <a:avLst/>
          </a:prstGeom>
        </p:spPr>
      </p:pic>
      <p:pic>
        <p:nvPicPr>
          <p:cNvPr id="76" name="图片 18">
            <a:extLst>
              <a:ext uri="{FF2B5EF4-FFF2-40B4-BE49-F238E27FC236}">
                <a16:creationId xmlns:a16="http://schemas.microsoft.com/office/drawing/2014/main" id="{414701C5-B57D-43E9-9B2F-45D581C3315E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14300" y="4751588"/>
            <a:ext cx="1865116" cy="1697256"/>
          </a:xfrm>
          <a:prstGeom prst="rect">
            <a:avLst/>
          </a:prstGeom>
        </p:spPr>
      </p:pic>
      <p:sp>
        <p:nvSpPr>
          <p:cNvPr id="77" name="Rounded Rectangle 76"/>
          <p:cNvSpPr/>
          <p:nvPr/>
        </p:nvSpPr>
        <p:spPr>
          <a:xfrm>
            <a:off x="9021039" y="3499484"/>
            <a:ext cx="542001" cy="494499"/>
          </a:xfrm>
          <a:prstGeom prst="round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78" name="Rounded Rectangle 77"/>
          <p:cNvSpPr/>
          <p:nvPr/>
        </p:nvSpPr>
        <p:spPr>
          <a:xfrm>
            <a:off x="7312543" y="4111915"/>
            <a:ext cx="542001" cy="494499"/>
          </a:xfrm>
          <a:prstGeom prst="round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79" name="Rounded Rectangle 78"/>
          <p:cNvSpPr/>
          <p:nvPr/>
        </p:nvSpPr>
        <p:spPr>
          <a:xfrm>
            <a:off x="9039960" y="4087304"/>
            <a:ext cx="542001" cy="494499"/>
          </a:xfrm>
          <a:prstGeom prst="round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80" name="Rounded Rectangle 79"/>
          <p:cNvSpPr/>
          <p:nvPr/>
        </p:nvSpPr>
        <p:spPr>
          <a:xfrm>
            <a:off x="7962889" y="3501472"/>
            <a:ext cx="629579" cy="546097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</a:p>
        </p:txBody>
      </p:sp>
      <p:sp>
        <p:nvSpPr>
          <p:cNvPr id="81" name="Rounded Rectangle 80"/>
          <p:cNvSpPr/>
          <p:nvPr/>
        </p:nvSpPr>
        <p:spPr>
          <a:xfrm>
            <a:off x="9021039" y="3485699"/>
            <a:ext cx="629579" cy="546097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</p:txBody>
      </p:sp>
      <p:sp>
        <p:nvSpPr>
          <p:cNvPr id="82" name="Rounded Rectangle 81"/>
          <p:cNvSpPr/>
          <p:nvPr/>
        </p:nvSpPr>
        <p:spPr>
          <a:xfrm>
            <a:off x="7248268" y="4111937"/>
            <a:ext cx="629579" cy="546097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</p:txBody>
      </p:sp>
      <p:sp>
        <p:nvSpPr>
          <p:cNvPr id="83" name="Rounded Rectangle 82"/>
          <p:cNvSpPr/>
          <p:nvPr/>
        </p:nvSpPr>
        <p:spPr>
          <a:xfrm>
            <a:off x="8610843" y="4725772"/>
            <a:ext cx="582937" cy="500001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8</a:t>
            </a:r>
          </a:p>
        </p:txBody>
      </p:sp>
      <p:sp>
        <p:nvSpPr>
          <p:cNvPr id="85" name="Rounded Rectangle 84"/>
          <p:cNvSpPr/>
          <p:nvPr/>
        </p:nvSpPr>
        <p:spPr>
          <a:xfrm>
            <a:off x="8996170" y="4077052"/>
            <a:ext cx="629579" cy="546097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8</a:t>
            </a:r>
          </a:p>
        </p:txBody>
      </p:sp>
      <p:pic>
        <p:nvPicPr>
          <p:cNvPr id="33" name="Picture 3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2566876" cy="1149125"/>
          </a:xfrm>
          <a:prstGeom prst="rect">
            <a:avLst/>
          </a:prstGeom>
        </p:spPr>
      </p:pic>
      <p:sp>
        <p:nvSpPr>
          <p:cNvPr id="35" name="Rounded Rectangle 34"/>
          <p:cNvSpPr/>
          <p:nvPr/>
        </p:nvSpPr>
        <p:spPr>
          <a:xfrm>
            <a:off x="2479598" y="3993983"/>
            <a:ext cx="594532" cy="524623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</a:p>
        </p:txBody>
      </p:sp>
      <p:sp>
        <p:nvSpPr>
          <p:cNvPr id="39" name="Rounded Rectangle 38"/>
          <p:cNvSpPr/>
          <p:nvPr/>
        </p:nvSpPr>
        <p:spPr>
          <a:xfrm>
            <a:off x="9793703" y="2862095"/>
            <a:ext cx="542001" cy="494499"/>
          </a:xfrm>
          <a:prstGeom prst="round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42" name="Rounded Rectangle 41"/>
          <p:cNvSpPr/>
          <p:nvPr/>
        </p:nvSpPr>
        <p:spPr>
          <a:xfrm>
            <a:off x="9780829" y="2862095"/>
            <a:ext cx="629579" cy="546097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</a:p>
        </p:txBody>
      </p:sp>
      <p:sp>
        <p:nvSpPr>
          <p:cNvPr id="43" name="Rounded Rectangle 42"/>
          <p:cNvSpPr/>
          <p:nvPr/>
        </p:nvSpPr>
        <p:spPr>
          <a:xfrm>
            <a:off x="8175917" y="4131763"/>
            <a:ext cx="542001" cy="494499"/>
          </a:xfrm>
          <a:prstGeom prst="round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44" name="Rounded Rectangle 43"/>
          <p:cNvSpPr/>
          <p:nvPr/>
        </p:nvSpPr>
        <p:spPr>
          <a:xfrm>
            <a:off x="8160231" y="4111915"/>
            <a:ext cx="557619" cy="538330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41281018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4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94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9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4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9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4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9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4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9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4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37" grpId="0" animBg="1"/>
      <p:bldP spid="40" grpId="0" animBg="1"/>
      <p:bldP spid="49" grpId="0" animBg="1"/>
      <p:bldP spid="41" grpId="0" animBg="1"/>
      <p:bldP spid="61" grpId="0" animBg="1"/>
      <p:bldP spid="62" grpId="0" animBg="1"/>
      <p:bldP spid="77" grpId="0" animBg="1"/>
      <p:bldP spid="78" grpId="0" animBg="1"/>
      <p:bldP spid="79" grpId="0" animBg="1"/>
      <p:bldP spid="80" grpId="0" animBg="1"/>
      <p:bldP spid="81" grpId="0" animBg="1"/>
      <p:bldP spid="82" grpId="0" animBg="1"/>
      <p:bldP spid="83" grpId="0" animBg="1"/>
      <p:bldP spid="85" grpId="0" animBg="1"/>
      <p:bldP spid="35" grpId="0" animBg="1"/>
      <p:bldP spid="39" grpId="0" animBg="1"/>
      <p:bldP spid="42" grpId="0" animBg="1"/>
      <p:bldP spid="43" grpId="0" animBg="1"/>
      <p:bldP spid="4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Rounded Rectangle 33"/>
          <p:cNvSpPr/>
          <p:nvPr/>
        </p:nvSpPr>
        <p:spPr>
          <a:xfrm>
            <a:off x="1434188" y="800093"/>
            <a:ext cx="8688121" cy="2732124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5" name="图片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208" b="10907"/>
          <a:stretch/>
        </p:blipFill>
        <p:spPr>
          <a:xfrm>
            <a:off x="-123291" y="4212177"/>
            <a:ext cx="11668975" cy="2767946"/>
          </a:xfrm>
          <a:prstGeom prst="rect">
            <a:avLst/>
          </a:prstGeom>
        </p:spPr>
      </p:pic>
      <p:pic>
        <p:nvPicPr>
          <p:cNvPr id="26" name="图片 6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800" t="40296"/>
          <a:stretch/>
        </p:blipFill>
        <p:spPr>
          <a:xfrm>
            <a:off x="7402408" y="3776273"/>
            <a:ext cx="4671317" cy="3070860"/>
          </a:xfrm>
          <a:prstGeom prst="rect">
            <a:avLst/>
          </a:prstGeom>
        </p:spPr>
      </p:pic>
      <p:pic>
        <p:nvPicPr>
          <p:cNvPr id="27" name="图片 3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988" t="21865" r="34023" b="21941"/>
          <a:stretch/>
        </p:blipFill>
        <p:spPr>
          <a:xfrm rot="11458889">
            <a:off x="-180026" y="3145958"/>
            <a:ext cx="2225490" cy="2132439"/>
          </a:xfrm>
          <a:prstGeom prst="rect">
            <a:avLst/>
          </a:prstGeom>
        </p:spPr>
      </p:pic>
      <p:sp>
        <p:nvSpPr>
          <p:cNvPr id="14" name="MH_Other_2">
            <a:extLst>
              <a:ext uri="{FF2B5EF4-FFF2-40B4-BE49-F238E27FC236}">
                <a16:creationId xmlns:a16="http://schemas.microsoft.com/office/drawing/2014/main" id="{6C38B6A4-EF08-49E1-B809-9812D148BB20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625342" y="3994565"/>
            <a:ext cx="614754" cy="614828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>
            <a:noAutofit/>
          </a:bodyPr>
          <a:lstStyle/>
          <a:p>
            <a:pPr algn="ctr">
              <a:defRPr/>
            </a:pPr>
            <a:r>
              <a:rPr lang="en-US" altLang="zh-CN" sz="3200" b="1" dirty="0">
                <a:solidFill>
                  <a:srgbClr val="FF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2</a:t>
            </a:r>
            <a:endParaRPr lang="zh-CN" altLang="en-US" sz="3200" b="1" dirty="0">
              <a:solidFill>
                <a:srgbClr val="FF0000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53630" y="209862"/>
            <a:ext cx="22260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Tính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nhẩm</a:t>
            </a:r>
            <a:endParaRPr lang="en-U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3" name="图片 10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457" t="3512" r="13457" b="64444"/>
          <a:stretch/>
        </p:blipFill>
        <p:spPr>
          <a:xfrm>
            <a:off x="9843978" y="82073"/>
            <a:ext cx="2111023" cy="1648178"/>
          </a:xfrm>
          <a:prstGeom prst="rect">
            <a:avLst/>
          </a:prstGeom>
        </p:spPr>
      </p:pic>
      <p:pic>
        <p:nvPicPr>
          <p:cNvPr id="30" name="图片 9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309" t="24362" r="8263" b="45350"/>
          <a:stretch/>
        </p:blipFill>
        <p:spPr>
          <a:xfrm flipH="1">
            <a:off x="10502937" y="1370445"/>
            <a:ext cx="1646218" cy="1707220"/>
          </a:xfrm>
          <a:prstGeom prst="rect">
            <a:avLst/>
          </a:prstGeom>
        </p:spPr>
      </p:pic>
      <p:pic>
        <p:nvPicPr>
          <p:cNvPr id="31" name="图片 8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111" t="21947" r="28344" b="32798"/>
          <a:stretch/>
        </p:blipFill>
        <p:spPr>
          <a:xfrm flipH="1">
            <a:off x="9369192" y="2615583"/>
            <a:ext cx="1928956" cy="2390030"/>
          </a:xfrm>
          <a:prstGeom prst="rect">
            <a:avLst/>
          </a:prstGeom>
        </p:spPr>
      </p:pic>
      <p:pic>
        <p:nvPicPr>
          <p:cNvPr id="32" name="图片 7"/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148" t="47407" r="16173" b="4087"/>
          <a:stretch/>
        </p:blipFill>
        <p:spPr>
          <a:xfrm rot="19999882">
            <a:off x="7569605" y="3781049"/>
            <a:ext cx="2153727" cy="2288334"/>
          </a:xfrm>
          <a:prstGeom prst="rect">
            <a:avLst/>
          </a:prstGeom>
        </p:spPr>
      </p:pic>
      <p:sp>
        <p:nvSpPr>
          <p:cNvPr id="35" name="TextBox 34"/>
          <p:cNvSpPr txBox="1"/>
          <p:nvPr/>
        </p:nvSpPr>
        <p:spPr>
          <a:xfrm>
            <a:off x="1929771" y="1220954"/>
            <a:ext cx="165737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15 – 5 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4446941" y="1214578"/>
            <a:ext cx="165737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15 – 6 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7182599" y="1177784"/>
            <a:ext cx="165737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15 – 7 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1868905" y="2197505"/>
            <a:ext cx="165737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15 – 8 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4408291" y="2180970"/>
            <a:ext cx="165737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15 – 9 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7052695" y="2188562"/>
            <a:ext cx="165737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15 – 10 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2987507" y="1273588"/>
            <a:ext cx="49706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=</a:t>
            </a:r>
          </a:p>
        </p:txBody>
      </p:sp>
      <p:sp>
        <p:nvSpPr>
          <p:cNvPr id="44" name="Oval 43"/>
          <p:cNvSpPr/>
          <p:nvPr/>
        </p:nvSpPr>
        <p:spPr>
          <a:xfrm>
            <a:off x="3262668" y="1218340"/>
            <a:ext cx="743620" cy="578468"/>
          </a:xfrm>
          <a:prstGeom prst="ellipse">
            <a:avLst/>
          </a:prstGeom>
          <a:solidFill>
            <a:srgbClr val="92D050"/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10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5519735" y="1229082"/>
            <a:ext cx="49706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=</a:t>
            </a:r>
          </a:p>
        </p:txBody>
      </p:sp>
      <p:sp>
        <p:nvSpPr>
          <p:cNvPr id="46" name="Oval 45"/>
          <p:cNvSpPr/>
          <p:nvPr/>
        </p:nvSpPr>
        <p:spPr>
          <a:xfrm>
            <a:off x="5924138" y="1250709"/>
            <a:ext cx="575353" cy="528447"/>
          </a:xfrm>
          <a:prstGeom prst="ellipse">
            <a:avLst/>
          </a:prstGeom>
          <a:solidFill>
            <a:srgbClr val="92D050"/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9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8247238" y="1131218"/>
            <a:ext cx="49706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=</a:t>
            </a:r>
          </a:p>
        </p:txBody>
      </p:sp>
      <p:sp>
        <p:nvSpPr>
          <p:cNvPr id="48" name="Oval 47"/>
          <p:cNvSpPr/>
          <p:nvPr/>
        </p:nvSpPr>
        <p:spPr>
          <a:xfrm>
            <a:off x="8609605" y="1172557"/>
            <a:ext cx="575353" cy="528447"/>
          </a:xfrm>
          <a:prstGeom prst="ellipse">
            <a:avLst/>
          </a:prstGeom>
          <a:solidFill>
            <a:srgbClr val="92D050"/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8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2980034" y="2208520"/>
            <a:ext cx="49706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=</a:t>
            </a:r>
          </a:p>
        </p:txBody>
      </p:sp>
      <p:sp>
        <p:nvSpPr>
          <p:cNvPr id="50" name="Oval 49"/>
          <p:cNvSpPr/>
          <p:nvPr/>
        </p:nvSpPr>
        <p:spPr>
          <a:xfrm>
            <a:off x="3318601" y="2194892"/>
            <a:ext cx="575353" cy="528447"/>
          </a:xfrm>
          <a:prstGeom prst="ellipse">
            <a:avLst/>
          </a:prstGeom>
          <a:solidFill>
            <a:srgbClr val="92D050"/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</a:p>
        </p:txBody>
      </p:sp>
      <p:sp>
        <p:nvSpPr>
          <p:cNvPr id="51" name="TextBox 50"/>
          <p:cNvSpPr txBox="1"/>
          <p:nvPr/>
        </p:nvSpPr>
        <p:spPr>
          <a:xfrm>
            <a:off x="5545718" y="2167631"/>
            <a:ext cx="49706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=</a:t>
            </a:r>
          </a:p>
        </p:txBody>
      </p:sp>
      <p:sp>
        <p:nvSpPr>
          <p:cNvPr id="52" name="Oval 51"/>
          <p:cNvSpPr/>
          <p:nvPr/>
        </p:nvSpPr>
        <p:spPr>
          <a:xfrm>
            <a:off x="5941942" y="2166369"/>
            <a:ext cx="575353" cy="528447"/>
          </a:xfrm>
          <a:prstGeom prst="ellipse">
            <a:avLst/>
          </a:prstGeom>
          <a:solidFill>
            <a:srgbClr val="92D050"/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</a:p>
        </p:txBody>
      </p:sp>
      <p:sp>
        <p:nvSpPr>
          <p:cNvPr id="53" name="TextBox 52"/>
          <p:cNvSpPr txBox="1"/>
          <p:nvPr/>
        </p:nvSpPr>
        <p:spPr>
          <a:xfrm>
            <a:off x="8305850" y="2160857"/>
            <a:ext cx="49706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=</a:t>
            </a:r>
          </a:p>
        </p:txBody>
      </p:sp>
      <p:sp>
        <p:nvSpPr>
          <p:cNvPr id="54" name="Oval 53"/>
          <p:cNvSpPr/>
          <p:nvPr/>
        </p:nvSpPr>
        <p:spPr>
          <a:xfrm>
            <a:off x="8687189" y="2134000"/>
            <a:ext cx="575353" cy="528447"/>
          </a:xfrm>
          <a:prstGeom prst="ellipse">
            <a:avLst/>
          </a:prstGeom>
          <a:solidFill>
            <a:srgbClr val="92D050"/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36745470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17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6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5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0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5" dur="2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0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5" dur="2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0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5" dur="2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0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5" dur="2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0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5" dur="2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0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5" dur="2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35" grpId="0"/>
      <p:bldP spid="36" grpId="0"/>
      <p:bldP spid="37" grpId="0"/>
      <p:bldP spid="38" grpId="0"/>
      <p:bldP spid="39" grpId="0"/>
      <p:bldP spid="40" grpId="0"/>
      <p:bldP spid="43" grpId="0"/>
      <p:bldP spid="44" grpId="0" animBg="1"/>
      <p:bldP spid="45" grpId="0"/>
      <p:bldP spid="46" grpId="0" animBg="1"/>
      <p:bldP spid="47" grpId="0"/>
      <p:bldP spid="48" grpId="0" animBg="1"/>
      <p:bldP spid="49" grpId="0"/>
      <p:bldP spid="50" grpId="0" animBg="1"/>
      <p:bldP spid="51" grpId="0"/>
      <p:bldP spid="52" grpId="0" animBg="1"/>
      <p:bldP spid="53" grpId="0"/>
      <p:bldP spid="5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" name="图片 36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1552"/>
          <a:stretch/>
        </p:blipFill>
        <p:spPr>
          <a:xfrm>
            <a:off x="9694168" y="1882655"/>
            <a:ext cx="2448732" cy="4925179"/>
          </a:xfrm>
          <a:prstGeom prst="rect">
            <a:avLst/>
          </a:prstGeom>
        </p:spPr>
      </p:pic>
      <p:pic>
        <p:nvPicPr>
          <p:cNvPr id="40" name="图片 11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8907" b="1639"/>
          <a:stretch/>
        </p:blipFill>
        <p:spPr>
          <a:xfrm>
            <a:off x="2444110" y="4577633"/>
            <a:ext cx="7085352" cy="2067434"/>
          </a:xfrm>
          <a:prstGeom prst="rect">
            <a:avLst/>
          </a:prstGeom>
        </p:spPr>
      </p:pic>
      <p:grpSp>
        <p:nvGrpSpPr>
          <p:cNvPr id="41" name="组合 23"/>
          <p:cNvGrpSpPr/>
          <p:nvPr/>
        </p:nvGrpSpPr>
        <p:grpSpPr>
          <a:xfrm>
            <a:off x="-60823" y="5734638"/>
            <a:ext cx="12203723" cy="1123362"/>
            <a:chOff x="-17585" y="5729324"/>
            <a:chExt cx="12203723" cy="1123362"/>
          </a:xfrm>
        </p:grpSpPr>
        <p:pic>
          <p:nvPicPr>
            <p:cNvPr id="42" name="图片 24"/>
            <p:cNvPicPr>
              <a:picLocks noChangeAspect="1"/>
            </p:cNvPicPr>
            <p:nvPr/>
          </p:nvPicPr>
          <p:blipFill rotWithShape="1">
            <a:blip r:embed="rId6"/>
            <a:srcRect l="1990"/>
            <a:stretch/>
          </p:blipFill>
          <p:spPr>
            <a:xfrm>
              <a:off x="-17585" y="5729324"/>
              <a:ext cx="8659753" cy="1123362"/>
            </a:xfrm>
            <a:prstGeom prst="rect">
              <a:avLst/>
            </a:prstGeom>
          </p:spPr>
        </p:pic>
        <p:pic>
          <p:nvPicPr>
            <p:cNvPr id="43" name="图片 25"/>
            <p:cNvPicPr>
              <a:picLocks noChangeAspect="1"/>
            </p:cNvPicPr>
            <p:nvPr/>
          </p:nvPicPr>
          <p:blipFill rotWithShape="1">
            <a:blip r:embed="rId6"/>
            <a:srcRect r="21459"/>
            <a:stretch/>
          </p:blipFill>
          <p:spPr>
            <a:xfrm>
              <a:off x="5398477" y="5729324"/>
              <a:ext cx="6787661" cy="1123362"/>
            </a:xfrm>
            <a:prstGeom prst="rect">
              <a:avLst/>
            </a:prstGeom>
          </p:spPr>
        </p:pic>
      </p:grpSp>
      <p:sp>
        <p:nvSpPr>
          <p:cNvPr id="27" name="MH_Other_2">
            <a:extLst>
              <a:ext uri="{FF2B5EF4-FFF2-40B4-BE49-F238E27FC236}">
                <a16:creationId xmlns:a16="http://schemas.microsoft.com/office/drawing/2014/main" id="{6C38B6A4-EF08-49E1-B809-9812D148BB20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408855" y="413218"/>
            <a:ext cx="614754" cy="614828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>
            <a:noAutofit/>
          </a:bodyPr>
          <a:lstStyle/>
          <a:p>
            <a:pPr algn="ctr">
              <a:defRPr/>
            </a:pPr>
            <a:r>
              <a:rPr lang="en-US" altLang="zh-CN" sz="3200" b="1" dirty="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3</a:t>
            </a:r>
            <a:endParaRPr lang="zh-CN" altLang="en-US" sz="3200" b="1" dirty="0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31" name="Rounded Rectangle 30"/>
          <p:cNvSpPr/>
          <p:nvPr/>
        </p:nvSpPr>
        <p:spPr>
          <a:xfrm>
            <a:off x="1212783" y="510139"/>
            <a:ext cx="1164657" cy="517907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graphicFrame>
        <p:nvGraphicFramePr>
          <p:cNvPr id="32" name="Table 3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90494094"/>
              </p:ext>
            </p:extLst>
          </p:nvPr>
        </p:nvGraphicFramePr>
        <p:xfrm>
          <a:off x="1381697" y="1476886"/>
          <a:ext cx="7494726" cy="207250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49121">
                  <a:extLst>
                    <a:ext uri="{9D8B030D-6E8A-4147-A177-3AD203B41FA5}">
                      <a16:colId xmlns:a16="http://schemas.microsoft.com/office/drawing/2014/main" val="348649247"/>
                    </a:ext>
                  </a:extLst>
                </a:gridCol>
                <a:gridCol w="1249121">
                  <a:extLst>
                    <a:ext uri="{9D8B030D-6E8A-4147-A177-3AD203B41FA5}">
                      <a16:colId xmlns:a16="http://schemas.microsoft.com/office/drawing/2014/main" val="2351777407"/>
                    </a:ext>
                  </a:extLst>
                </a:gridCol>
                <a:gridCol w="1249121">
                  <a:extLst>
                    <a:ext uri="{9D8B030D-6E8A-4147-A177-3AD203B41FA5}">
                      <a16:colId xmlns:a16="http://schemas.microsoft.com/office/drawing/2014/main" val="2855970045"/>
                    </a:ext>
                  </a:extLst>
                </a:gridCol>
                <a:gridCol w="1249121">
                  <a:extLst>
                    <a:ext uri="{9D8B030D-6E8A-4147-A177-3AD203B41FA5}">
                      <a16:colId xmlns:a16="http://schemas.microsoft.com/office/drawing/2014/main" val="1467045867"/>
                    </a:ext>
                  </a:extLst>
                </a:gridCol>
                <a:gridCol w="1249121">
                  <a:extLst>
                    <a:ext uri="{9D8B030D-6E8A-4147-A177-3AD203B41FA5}">
                      <a16:colId xmlns:a16="http://schemas.microsoft.com/office/drawing/2014/main" val="3564079418"/>
                    </a:ext>
                  </a:extLst>
                </a:gridCol>
                <a:gridCol w="1249121">
                  <a:extLst>
                    <a:ext uri="{9D8B030D-6E8A-4147-A177-3AD203B41FA5}">
                      <a16:colId xmlns:a16="http://schemas.microsoft.com/office/drawing/2014/main" val="2692669110"/>
                    </a:ext>
                  </a:extLst>
                </a:gridCol>
              </a:tblGrid>
              <a:tr h="690834">
                <a:tc rowSpan="2"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</a:p>
                  </a:txBody>
                  <a:tcPr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14</a:t>
                      </a: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14</a:t>
                      </a: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14</a:t>
                      </a: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14</a:t>
                      </a: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14</a:t>
                      </a: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73576100"/>
                  </a:ext>
                </a:extLst>
              </a:tr>
              <a:tr h="690834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</a:t>
                      </a: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</a:t>
                      </a: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</a:t>
                      </a: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</a:t>
                      </a: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37623076"/>
                  </a:ext>
                </a:extLst>
              </a:tr>
              <a:tr h="690834">
                <a:tc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rgbClr val="FF99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</a:t>
                      </a:r>
                    </a:p>
                  </a:txBody>
                  <a:tcPr>
                    <a:solidFill>
                      <a:srgbClr val="FF99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?</a:t>
                      </a:r>
                    </a:p>
                  </a:txBody>
                  <a:tcPr>
                    <a:solidFill>
                      <a:srgbClr val="FF99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?</a:t>
                      </a:r>
                    </a:p>
                  </a:txBody>
                  <a:tcPr>
                    <a:solidFill>
                      <a:srgbClr val="FF99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?</a:t>
                      </a:r>
                    </a:p>
                  </a:txBody>
                  <a:tcPr>
                    <a:solidFill>
                      <a:srgbClr val="FF99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?</a:t>
                      </a:r>
                    </a:p>
                  </a:txBody>
                  <a:tcPr>
                    <a:solidFill>
                      <a:srgbClr val="FF99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40803962"/>
                  </a:ext>
                </a:extLst>
              </a:tr>
            </a:tbl>
          </a:graphicData>
        </a:graphic>
      </p:graphicFrame>
      <p:sp>
        <p:nvSpPr>
          <p:cNvPr id="33" name="Rounded Rectangle 32"/>
          <p:cNvSpPr/>
          <p:nvPr/>
        </p:nvSpPr>
        <p:spPr>
          <a:xfrm>
            <a:off x="4247110" y="2907493"/>
            <a:ext cx="666750" cy="577515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8</a:t>
            </a:r>
          </a:p>
        </p:txBody>
      </p:sp>
      <p:sp>
        <p:nvSpPr>
          <p:cNvPr id="34" name="Rounded Rectangle 33"/>
          <p:cNvSpPr/>
          <p:nvPr/>
        </p:nvSpPr>
        <p:spPr>
          <a:xfrm>
            <a:off x="5467560" y="2903992"/>
            <a:ext cx="666750" cy="577515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</a:p>
        </p:txBody>
      </p:sp>
      <p:sp>
        <p:nvSpPr>
          <p:cNvPr id="35" name="Rounded Rectangle 34"/>
          <p:cNvSpPr/>
          <p:nvPr/>
        </p:nvSpPr>
        <p:spPr>
          <a:xfrm>
            <a:off x="6688010" y="2903991"/>
            <a:ext cx="666750" cy="577515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</a:p>
        </p:txBody>
      </p:sp>
      <p:sp>
        <p:nvSpPr>
          <p:cNvPr id="36" name="Rounded Rectangle 35"/>
          <p:cNvSpPr/>
          <p:nvPr/>
        </p:nvSpPr>
        <p:spPr>
          <a:xfrm>
            <a:off x="7932180" y="2900569"/>
            <a:ext cx="666750" cy="577515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</a:p>
        </p:txBody>
      </p:sp>
      <p:pic>
        <p:nvPicPr>
          <p:cNvPr id="44" name="图片 37">
            <a:extLst>
              <a:ext uri="{FF2B5EF4-FFF2-40B4-BE49-F238E27FC236}">
                <a16:creationId xmlns:a16="http://schemas.microsoft.com/office/drawing/2014/main" id="{CA51BFDD-7EB2-41C7-B1D2-9A78363AE095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artisticLineDrawing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9256" y="-224842"/>
            <a:ext cx="2052744" cy="2254977"/>
          </a:xfrm>
          <a:prstGeom prst="rect">
            <a:avLst/>
          </a:prstGeom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2123632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P spid="31" grpId="0" animBg="1"/>
      <p:bldP spid="33" grpId="0" animBg="1"/>
      <p:bldP spid="34" grpId="0" animBg="1"/>
      <p:bldP spid="35" grpId="0" animBg="1"/>
      <p:bldP spid="3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34259" b="48056" l="33646" r="43021"/>
                    </a14:imgEffect>
                  </a14:imgLayer>
                </a14:imgProps>
              </a:ext>
            </a:extLst>
          </a:blip>
          <a:srcRect l="33564" t="34258" r="56904" b="52052"/>
          <a:stretch/>
        </p:blipFill>
        <p:spPr>
          <a:xfrm>
            <a:off x="3056737" y="3570273"/>
            <a:ext cx="2127143" cy="171853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32593" b="46852" l="52969" r="62292"/>
                    </a14:imgEffect>
                  </a14:imgLayer>
                </a14:imgProps>
              </a:ext>
            </a:extLst>
          </a:blip>
          <a:srcRect l="52735" t="32917" r="37733" b="53393"/>
          <a:stretch/>
        </p:blipFill>
        <p:spPr>
          <a:xfrm>
            <a:off x="7001331" y="5096542"/>
            <a:ext cx="2015901" cy="162866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8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32222" b="46204" l="43073" r="52760">
                        <a14:foregroundMark x1="48542" y1="37870" x2="48542" y2="37870"/>
                        <a14:foregroundMark x1="48646" y1="38241" x2="48646" y2="38241"/>
                        <a14:foregroundMark x1="48802" y1="38241" x2="48802" y2="38241"/>
                        <a14:foregroundMark x1="49115" y1="38148" x2="49115" y2="38148"/>
                      </a14:backgroundRemoval>
                    </a14:imgEffect>
                  </a14:imgLayer>
                </a14:imgProps>
              </a:ext>
            </a:extLst>
          </a:blip>
          <a:srcRect l="43041" t="33013" r="47427" b="53297"/>
          <a:stretch/>
        </p:blipFill>
        <p:spPr>
          <a:xfrm>
            <a:off x="5561727" y="2707429"/>
            <a:ext cx="1893479" cy="152976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9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48056" b="61944" l="43229" r="52500"/>
                    </a14:imgEffect>
                  </a14:imgLayer>
                </a14:imgProps>
              </a:ext>
            </a:extLst>
          </a:blip>
          <a:srcRect l="43149" t="48043" r="47319" b="38267"/>
          <a:stretch/>
        </p:blipFill>
        <p:spPr>
          <a:xfrm>
            <a:off x="5246718" y="4238514"/>
            <a:ext cx="1948478" cy="157419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0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49352" b="63796" l="52760" r="62083"/>
                    </a14:imgEffect>
                  </a14:imgLayer>
                </a14:imgProps>
              </a:ext>
            </a:extLst>
          </a:blip>
          <a:srcRect l="52789" t="49575" r="37679" b="36735"/>
          <a:stretch/>
        </p:blipFill>
        <p:spPr>
          <a:xfrm>
            <a:off x="7715217" y="3219631"/>
            <a:ext cx="1835933" cy="1483268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11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51944" b="65648" l="33125" r="43021"/>
                    </a14:imgEffect>
                  </a14:imgLayer>
                </a14:imgProps>
              </a:ext>
            </a:extLst>
          </a:blip>
          <a:srcRect l="33402" t="52256" r="57066" b="34054"/>
          <a:stretch/>
        </p:blipFill>
        <p:spPr>
          <a:xfrm>
            <a:off x="3281253" y="5197964"/>
            <a:ext cx="2096802" cy="1694027"/>
          </a:xfrm>
          <a:prstGeom prst="rect">
            <a:avLst/>
          </a:prstGeom>
        </p:spPr>
      </p:pic>
      <p:sp>
        <p:nvSpPr>
          <p:cNvPr id="10" name="MH_Other_2">
            <a:extLst>
              <a:ext uri="{FF2B5EF4-FFF2-40B4-BE49-F238E27FC236}">
                <a16:creationId xmlns:a16="http://schemas.microsoft.com/office/drawing/2014/main" id="{6C38B6A4-EF08-49E1-B809-9812D148BB20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290868" y="182385"/>
            <a:ext cx="614754" cy="614828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>
            <a:noAutofit/>
          </a:bodyPr>
          <a:lstStyle/>
          <a:p>
            <a:pPr algn="ctr">
              <a:defRPr/>
            </a:pPr>
            <a:r>
              <a:rPr lang="en-US" altLang="zh-CN" sz="3200" b="1" dirty="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4</a:t>
            </a:r>
            <a:endParaRPr lang="zh-CN" altLang="en-US" sz="3200" b="1" dirty="0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023609" y="304770"/>
            <a:ext cx="10824262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 err="1">
                <a:latin typeface="Arial" panose="020B0604020202020204" pitchFamily="34" charset="0"/>
                <a:cs typeface="Arial" panose="020B0604020202020204" pitchFamily="34" charset="0"/>
              </a:rPr>
              <a:t>Những</a:t>
            </a: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cs typeface="Arial" panose="020B0604020202020204" pitchFamily="34" charset="0"/>
              </a:rPr>
              <a:t>máy</a:t>
            </a: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 bay </a:t>
            </a:r>
            <a:r>
              <a:rPr lang="en-US" sz="2600" dirty="0" err="1">
                <a:latin typeface="Arial" panose="020B0604020202020204" pitchFamily="34" charset="0"/>
                <a:cs typeface="Arial" panose="020B0604020202020204" pitchFamily="34" charset="0"/>
              </a:rPr>
              <a:t>nào</a:t>
            </a: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cs typeface="Arial" panose="020B0604020202020204" pitchFamily="34" charset="0"/>
              </a:rPr>
              <a:t>ghi</a:t>
            </a: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cs typeface="Arial" panose="020B0604020202020204" pitchFamily="34" charset="0"/>
              </a:rPr>
              <a:t>phép</a:t>
            </a: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cs typeface="Arial" panose="020B0604020202020204" pitchFamily="34" charset="0"/>
              </a:rPr>
              <a:t>trừ</a:t>
            </a: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cs typeface="Arial" panose="020B0604020202020204" pitchFamily="34" charset="0"/>
              </a:rPr>
              <a:t>hiệu</a:t>
            </a: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cs typeface="Arial" panose="020B0604020202020204" pitchFamily="34" charset="0"/>
              </a:rPr>
              <a:t>bằng</a:t>
            </a: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 7? </a:t>
            </a:r>
            <a:r>
              <a:rPr lang="en-US" sz="2600" dirty="0" err="1">
                <a:latin typeface="Arial" panose="020B0604020202020204" pitchFamily="34" charset="0"/>
                <a:cs typeface="Arial" panose="020B0604020202020204" pitchFamily="34" charset="0"/>
              </a:rPr>
              <a:t>Những</a:t>
            </a: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cs typeface="Arial" panose="020B0604020202020204" pitchFamily="34" charset="0"/>
              </a:rPr>
              <a:t>máy</a:t>
            </a: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 bay </a:t>
            </a:r>
            <a:r>
              <a:rPr lang="en-US" sz="2600" dirty="0" err="1">
                <a:latin typeface="Arial" panose="020B0604020202020204" pitchFamily="34" charset="0"/>
                <a:cs typeface="Arial" panose="020B0604020202020204" pitchFamily="34" charset="0"/>
              </a:rPr>
              <a:t>nào</a:t>
            </a: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cs typeface="Arial" panose="020B0604020202020204" pitchFamily="34" charset="0"/>
              </a:rPr>
              <a:t>ghi</a:t>
            </a: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cs typeface="Arial" panose="020B0604020202020204" pitchFamily="34" charset="0"/>
              </a:rPr>
              <a:t>phép</a:t>
            </a: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cs typeface="Arial" panose="020B0604020202020204" pitchFamily="34" charset="0"/>
              </a:rPr>
              <a:t>trừ</a:t>
            </a: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cs typeface="Arial" panose="020B0604020202020204" pitchFamily="34" charset="0"/>
              </a:rPr>
              <a:t>hiệu</a:t>
            </a: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cs typeface="Arial" panose="020B0604020202020204" pitchFamily="34" charset="0"/>
              </a:rPr>
              <a:t>bằng</a:t>
            </a: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 9 ?</a:t>
            </a:r>
          </a:p>
        </p:txBody>
      </p:sp>
      <p:grpSp>
        <p:nvGrpSpPr>
          <p:cNvPr id="16" name="Group 15"/>
          <p:cNvGrpSpPr/>
          <p:nvPr/>
        </p:nvGrpSpPr>
        <p:grpSpPr>
          <a:xfrm>
            <a:off x="905622" y="1081480"/>
            <a:ext cx="3424032" cy="2071525"/>
            <a:chOff x="905622" y="1081480"/>
            <a:chExt cx="3424032" cy="2071525"/>
          </a:xfrm>
        </p:grpSpPr>
        <p:pic>
          <p:nvPicPr>
            <p:cNvPr id="12" name="图片 2">
              <a:extLst>
                <a:ext uri="{FF2B5EF4-FFF2-40B4-BE49-F238E27FC236}">
                  <a16:creationId xmlns:a16="http://schemas.microsoft.com/office/drawing/2014/main" id="{3631CC96-E12A-42F8-BF49-026C830A5BA6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05622" y="1081480"/>
              <a:ext cx="3214687" cy="2071525"/>
            </a:xfrm>
            <a:prstGeom prst="rect">
              <a:avLst/>
            </a:prstGeom>
          </p:spPr>
        </p:pic>
        <p:sp>
          <p:nvSpPr>
            <p:cNvPr id="14" name="TextBox 13"/>
            <p:cNvSpPr txBox="1"/>
            <p:nvPr/>
          </p:nvSpPr>
          <p:spPr>
            <a:xfrm>
              <a:off x="1595143" y="1765928"/>
              <a:ext cx="273451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err="1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Hiệu</a:t>
              </a:r>
              <a:r>
                <a:rPr lang="en-US" sz="2400" dirty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400" dirty="0" err="1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bằng</a:t>
              </a:r>
              <a:r>
                <a:rPr lang="en-US" sz="2400" dirty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7</a:t>
              </a:r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8740878" y="960997"/>
            <a:ext cx="3214687" cy="2071525"/>
            <a:chOff x="8633184" y="1047922"/>
            <a:chExt cx="3214687" cy="2071525"/>
          </a:xfrm>
        </p:grpSpPr>
        <p:pic>
          <p:nvPicPr>
            <p:cNvPr id="13" name="图片 2">
              <a:extLst>
                <a:ext uri="{FF2B5EF4-FFF2-40B4-BE49-F238E27FC236}">
                  <a16:creationId xmlns:a16="http://schemas.microsoft.com/office/drawing/2014/main" id="{3631CC96-E12A-42F8-BF49-026C830A5BA6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633184" y="1047922"/>
              <a:ext cx="3214687" cy="2071525"/>
            </a:xfrm>
            <a:prstGeom prst="rect">
              <a:avLst/>
            </a:prstGeom>
          </p:spPr>
        </p:pic>
        <p:sp>
          <p:nvSpPr>
            <p:cNvPr id="15" name="TextBox 14"/>
            <p:cNvSpPr txBox="1"/>
            <p:nvPr/>
          </p:nvSpPr>
          <p:spPr>
            <a:xfrm>
              <a:off x="9462051" y="1765928"/>
              <a:ext cx="202306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err="1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Hiệu</a:t>
              </a:r>
              <a:r>
                <a:rPr lang="en-US" sz="2400" dirty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400" dirty="0" err="1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bằng</a:t>
              </a:r>
              <a:r>
                <a:rPr lang="en-US" sz="2400" dirty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9</a:t>
              </a:r>
            </a:p>
          </p:txBody>
        </p:sp>
      </p:grpSp>
      <p:pic>
        <p:nvPicPr>
          <p:cNvPr id="18" name="Picture 17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0612" y="1831340"/>
            <a:ext cx="4902229" cy="39813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2226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9" fill="hold">
                      <p:stCondLst>
                        <p:cond delay="0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56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25E-7 -3.33333E-6 L -0.13984 -0.14467 " pathEditMode="relative" rAng="0" ptsTypes="AA">
                                      <p:cBhvr>
                                        <p:cTn id="5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992" y="-724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53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4" fill="hold">
                      <p:stCondLst>
                        <p:cond delay="0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56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95833E-6 0 L 0.32305 0.01435 " pathEditMode="relative" rAng="0" ptsTypes="AA">
                                      <p:cBhvr>
                                        <p:cTn id="5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146" y="71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91667E-6 3.7037E-6 L -0.51328 0.09768 " pathEditMode="relative" rAng="0" ptsTypes="AA">
                                      <p:cBhvr>
                                        <p:cTn id="62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664" y="488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63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75E-6 -3.7037E-7 L 0.33854 0.00417 " pathEditMode="relative" rAng="0" ptsTypes="AA">
                                      <p:cBhvr>
                                        <p:cTn id="6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927" y="20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875E-6 0 L -0.16758 -0.01458 " pathEditMode="relative" rAng="0" ptsTypes="AA">
                                      <p:cBhvr>
                                        <p:cTn id="72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385" y="-74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73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04167E-6 4.44444E-6 L 0.20638 0.01898 " pathEditMode="relative" rAng="0" ptsTypes="AA">
                                      <p:cBhvr>
                                        <p:cTn id="7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312" y="94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  <p:bldLst>
      <p:bldP spid="10" grpId="0" animBg="1"/>
      <p:bldP spid="1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MH_Other_2">
            <a:extLst>
              <a:ext uri="{FF2B5EF4-FFF2-40B4-BE49-F238E27FC236}">
                <a16:creationId xmlns:a16="http://schemas.microsoft.com/office/drawing/2014/main" id="{6C38B6A4-EF08-49E1-B809-9812D148BB20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290868" y="182385"/>
            <a:ext cx="614754" cy="614828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>
            <a:noAutofit/>
          </a:bodyPr>
          <a:lstStyle/>
          <a:p>
            <a:pPr algn="ctr">
              <a:defRPr/>
            </a:pPr>
            <a:r>
              <a:rPr lang="en-US" altLang="zh-CN" sz="3200" b="1" dirty="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5</a:t>
            </a:r>
            <a:endParaRPr lang="zh-CN" altLang="en-US" sz="3200" b="1" dirty="0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022389" y="182385"/>
            <a:ext cx="1048567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</a:t>
            </a:r>
            <a:r>
              <a:rPr lang="en-US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14 </a:t>
            </a:r>
            <a:r>
              <a:rPr lang="en-US" sz="3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quả</a:t>
            </a:r>
            <a:r>
              <a:rPr lang="en-US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ổi</a:t>
            </a:r>
            <a:r>
              <a:rPr lang="en-US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3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</a:t>
            </a:r>
            <a:r>
              <a:rPr lang="en-US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cho</a:t>
            </a:r>
            <a:r>
              <a:rPr lang="en-US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cháu</a:t>
            </a:r>
            <a:r>
              <a:rPr lang="en-US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6 </a:t>
            </a:r>
            <a:r>
              <a:rPr lang="en-US" sz="3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quả</a:t>
            </a:r>
            <a:r>
              <a:rPr lang="en-US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3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Hỏi</a:t>
            </a:r>
            <a:r>
              <a:rPr lang="en-US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</a:t>
            </a:r>
            <a:r>
              <a:rPr lang="en-US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còn</a:t>
            </a:r>
            <a:r>
              <a:rPr lang="en-US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lại</a:t>
            </a:r>
            <a:r>
              <a:rPr lang="en-US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bao</a:t>
            </a:r>
            <a:r>
              <a:rPr lang="en-US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nhiêu</a:t>
            </a:r>
            <a:r>
              <a:rPr lang="en-US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quả</a:t>
            </a:r>
            <a:r>
              <a:rPr lang="en-US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ổi</a:t>
            </a:r>
            <a:r>
              <a:rPr lang="en-US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?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598245" y="2163337"/>
            <a:ext cx="6124595" cy="3445725"/>
          </a:xfrm>
          <a:prstGeom prst="roundRect">
            <a:avLst/>
          </a:prstGeom>
          <a:solidFill>
            <a:srgbClr val="FFFF99"/>
          </a:solidFill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849060" y="2705459"/>
            <a:ext cx="53282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giải</a:t>
            </a:r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839361" y="3322797"/>
            <a:ext cx="53282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Bà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còn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lại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quả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ổi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849060" y="3846890"/>
            <a:ext cx="53282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14 – 6 = 8 (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quả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839361" y="4428550"/>
            <a:ext cx="53282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smtClean="0">
                <a:latin typeface="Arial" panose="020B0604020202020204" pitchFamily="34" charset="0"/>
                <a:cs typeface="Arial" panose="020B0604020202020204" pitchFamily="34" charset="0"/>
              </a:rPr>
              <a:t>                  Đáp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: 8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quả</a:t>
            </a:r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26852" b="51574" l="45625" r="68385">
                        <a14:foregroundMark x1="58750" y1="37500" x2="58750" y2="37500"/>
                        <a14:foregroundMark x1="67708" y1="37315" x2="67708" y2="37315"/>
                        <a14:foregroundMark x1="58698" y1="37778" x2="67813" y2="37500"/>
                        <a14:foregroundMark x1="59010" y1="36667" x2="66354" y2="35093"/>
                        <a14:foregroundMark x1="60469" y1="39074" x2="66719" y2="38704"/>
                        <a14:foregroundMark x1="52396" y1="27593" x2="52396" y2="27593"/>
                        <a14:foregroundMark x1="52812" y1="27500" x2="52812" y2="27500"/>
                        <a14:foregroundMark x1="51042" y1="27315" x2="55573" y2="26944"/>
                        <a14:foregroundMark x1="55469" y1="26852" x2="60365" y2="31574"/>
                        <a14:foregroundMark x1="60365" y1="31574" x2="61771" y2="33889"/>
                        <a14:foregroundMark x1="61771" y1="33889" x2="66563" y2="34259"/>
                        <a14:foregroundMark x1="66563" y1="34259" x2="67917" y2="36111"/>
                        <a14:foregroundMark x1="67760" y1="37685" x2="67760" y2="37685"/>
                        <a14:foregroundMark x1="65417" y1="36481" x2="65417" y2="36481"/>
                        <a14:foregroundMark x1="64844" y1="37130" x2="64479" y2="37222"/>
                        <a14:foregroundMark x1="60052" y1="37500" x2="60052" y2="37500"/>
                        <a14:foregroundMark x1="63698" y1="39630" x2="66510" y2="39259"/>
                        <a14:foregroundMark x1="68073" y1="35926" x2="68021" y2="37963"/>
                        <a14:foregroundMark x1="67865" y1="37778" x2="66667" y2="39259"/>
                      </a14:backgroundRemoval>
                    </a14:imgEffect>
                  </a14:imgLayer>
                </a14:imgProps>
              </a:ext>
            </a:extLst>
          </a:blip>
          <a:srcRect l="45650" t="26911" r="31384" b="48079"/>
          <a:stretch/>
        </p:blipFill>
        <p:spPr>
          <a:xfrm>
            <a:off x="6814475" y="2163338"/>
            <a:ext cx="5377525" cy="3792208"/>
          </a:xfrm>
          <a:prstGeom prst="rect">
            <a:avLst/>
          </a:prstGeom>
        </p:spPr>
      </p:pic>
      <p:cxnSp>
        <p:nvCxnSpPr>
          <p:cNvPr id="14" name="Straight Connector 13"/>
          <p:cNvCxnSpPr/>
          <p:nvPr/>
        </p:nvCxnSpPr>
        <p:spPr>
          <a:xfrm>
            <a:off x="1740310" y="749796"/>
            <a:ext cx="2290916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4848121" y="757885"/>
            <a:ext cx="2870202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8815028" y="749796"/>
            <a:ext cx="1813643" cy="0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1022389" y="1382714"/>
            <a:ext cx="2330411" cy="0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806468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/>
      <p:bldP spid="8" grpId="0" animBg="1"/>
      <p:bldP spid="9" grpId="0"/>
      <p:bldP spid="10" grpId="0"/>
      <p:bldP spid="11" grpId="0"/>
      <p:bldP spid="1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1773"/>
          <a:stretch/>
        </p:blipFill>
        <p:spPr>
          <a:xfrm>
            <a:off x="1589" y="3852662"/>
            <a:ext cx="12203511" cy="3004447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020" b="5828"/>
          <a:stretch/>
        </p:blipFill>
        <p:spPr>
          <a:xfrm>
            <a:off x="1587" y="4707952"/>
            <a:ext cx="12188826" cy="2149157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241" y="2844921"/>
            <a:ext cx="810409" cy="956924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8804" y="295458"/>
            <a:ext cx="1525010" cy="2729768"/>
          </a:xfrm>
          <a:prstGeom prst="rect">
            <a:avLst/>
          </a:prstGeom>
        </p:spPr>
      </p:pic>
      <p:pic>
        <p:nvPicPr>
          <p:cNvPr id="17" name="图片 16"/>
          <p:cNvPicPr>
            <a:picLocks noChangeAspect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65924" y="4077531"/>
            <a:ext cx="11936455" cy="2786205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2742887" y="2146494"/>
            <a:ext cx="763314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Tạm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biệt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và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hẹn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gặp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lại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</a:p>
          <a:p>
            <a:pPr algn="ctr">
              <a:lnSpc>
                <a:spcPct val="150000"/>
              </a:lnSpc>
            </a:pP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các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 con </a:t>
            </a: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vào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những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tiết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học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sau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16089755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7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750"/>
                            </p:stCondLst>
                            <p:childTnLst>
                              <p:par>
                                <p:cTn id="2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5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502174611"/>
  <p:tag name="MH_LIBRARY" val="GRAPHIC"/>
  <p:tag name="MH_TYPE" val="Other"/>
  <p:tag name="MH_ORDER" val="2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502174611"/>
  <p:tag name="MH_LIBRARY" val="GRAPHIC"/>
  <p:tag name="MH_TYPE" val="Other"/>
  <p:tag name="MH_ORDER" val="2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502174611"/>
  <p:tag name="MH_LIBRARY" val="GRAPHIC"/>
  <p:tag name="MH_TYPE" val="Other"/>
  <p:tag name="MH_ORDER" val="2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502174611"/>
  <p:tag name="MH_LIBRARY" val="GRAPHIC"/>
  <p:tag name="MH_TYPE" val="Other"/>
  <p:tag name="MH_ORDER" val="2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502174611"/>
  <p:tag name="MH_LIBRARY" val="GRAPHIC"/>
  <p:tag name="MH_TYPE" val="Other"/>
  <p:tag name="MH_ORDER" val="2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1808</TotalTime>
  <Words>357</Words>
  <Application>Microsoft Office PowerPoint</Application>
  <PresentationFormat>Widescreen</PresentationFormat>
  <Paragraphs>103</Paragraphs>
  <Slides>8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20" baseType="lpstr">
      <vt:lpstr>微软雅黑</vt:lpstr>
      <vt:lpstr>Arial</vt:lpstr>
      <vt:lpstr>Arial-Rounded</vt:lpstr>
      <vt:lpstr>Calibri</vt:lpstr>
      <vt:lpstr>Calibri Light</vt:lpstr>
      <vt:lpstr>等线</vt:lpstr>
      <vt:lpstr>iCiel Cadena</vt:lpstr>
      <vt:lpstr>iCiel Crocante</vt:lpstr>
      <vt:lpstr>iCiel Cucho</vt:lpstr>
      <vt:lpstr>iCiel Nabila</vt:lpstr>
      <vt:lpstr>iCiel Pony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HP</dc:creator>
  <cp:lastModifiedBy>ADMIN</cp:lastModifiedBy>
  <cp:revision>77</cp:revision>
  <dcterms:created xsi:type="dcterms:W3CDTF">2021-05-28T09:26:39Z</dcterms:created>
  <dcterms:modified xsi:type="dcterms:W3CDTF">2021-10-13T08:49:50Z</dcterms:modified>
</cp:coreProperties>
</file>