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41"/>
  </p:notesMasterIdLst>
  <p:sldIdLst>
    <p:sldId id="470" r:id="rId11"/>
    <p:sldId id="494" r:id="rId12"/>
    <p:sldId id="471" r:id="rId13"/>
    <p:sldId id="353" r:id="rId14"/>
    <p:sldId id="269" r:id="rId15"/>
    <p:sldId id="276" r:id="rId16"/>
    <p:sldId id="270" r:id="rId17"/>
    <p:sldId id="271" r:id="rId18"/>
    <p:sldId id="272" r:id="rId19"/>
    <p:sldId id="273" r:id="rId20"/>
    <p:sldId id="274" r:id="rId21"/>
    <p:sldId id="268" r:id="rId22"/>
    <p:sldId id="275" r:id="rId23"/>
    <p:sldId id="277" r:id="rId24"/>
    <p:sldId id="495" r:id="rId25"/>
    <p:sldId id="280" r:id="rId26"/>
    <p:sldId id="283" r:id="rId27"/>
    <p:sldId id="476" r:id="rId28"/>
    <p:sldId id="256" r:id="rId29"/>
    <p:sldId id="282" r:id="rId30"/>
    <p:sldId id="257" r:id="rId31"/>
    <p:sldId id="262" r:id="rId32"/>
    <p:sldId id="263" r:id="rId33"/>
    <p:sldId id="264" r:id="rId34"/>
    <p:sldId id="482" r:id="rId35"/>
    <p:sldId id="258" r:id="rId36"/>
    <p:sldId id="259" r:id="rId37"/>
    <p:sldId id="488" r:id="rId38"/>
    <p:sldId id="352" r:id="rId39"/>
    <p:sldId id="297" r:id="rId40"/>
  </p:sldIdLst>
  <p:sldSz cx="12190413" cy="6859588"/>
  <p:notesSz cx="6858000" cy="9144000"/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A12E"/>
    <a:srgbClr val="A2D6B2"/>
    <a:srgbClr val="F1B650"/>
    <a:srgbClr val="64A926"/>
    <a:srgbClr val="6DC1B5"/>
    <a:srgbClr val="2D8D8A"/>
    <a:srgbClr val="ED8550"/>
    <a:srgbClr val="3FB6BA"/>
    <a:srgbClr val="70AC2E"/>
    <a:srgbClr val="128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56" autoAdjust="0"/>
    <p:restoredTop sz="84937" autoAdjust="0"/>
  </p:normalViewPr>
  <p:slideViewPr>
    <p:cSldViewPr snapToGrid="0" showGuides="1">
      <p:cViewPr varScale="1">
        <p:scale>
          <a:sx n="57" d="100"/>
          <a:sy n="57" d="100"/>
        </p:scale>
        <p:origin x="828" y="4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ags" Target="tags/tag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tableStyles" Target="tableStyles.xml"/><Relationship Id="rId20" Type="http://schemas.openxmlformats.org/officeDocument/2006/relationships/slide" Target="slides/slide10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661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7760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487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311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883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3089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2/6/2022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10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3.jpeg"/><Relationship Id="rId5" Type="http://schemas.openxmlformats.org/officeDocument/2006/relationships/image" Target="../media/image11.png"/><Relationship Id="rId4" Type="http://schemas.openxmlformats.org/officeDocument/2006/relationships/image" Target="../media/image22.jpeg"/><Relationship Id="rId9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4.png"/><Relationship Id="rId5" Type="http://schemas.openxmlformats.org/officeDocument/2006/relationships/audio" Target="../media/audio4.wav"/><Relationship Id="rId10" Type="http://schemas.openxmlformats.org/officeDocument/2006/relationships/image" Target="../media/image28.png"/><Relationship Id="rId4" Type="http://schemas.openxmlformats.org/officeDocument/2006/relationships/audio" Target="../media/audio3.wav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9.png"/><Relationship Id="rId5" Type="http://schemas.openxmlformats.org/officeDocument/2006/relationships/image" Target="../media/image19.jpe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5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6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947278E3-A238-42A0-993D-1E6E20D793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C3D4C6B7-6021-455C-B2B3-9BDA10939613}"/>
              </a:ext>
            </a:extLst>
          </p:cNvPr>
          <p:cNvGrpSpPr/>
          <p:nvPr/>
        </p:nvGrpSpPr>
        <p:grpSpPr>
          <a:xfrm>
            <a:off x="1991360" y="2302286"/>
            <a:ext cx="5067211" cy="2644534"/>
            <a:chOff x="1525344" y="1672229"/>
            <a:chExt cx="5067211" cy="2644534"/>
          </a:xfrm>
        </p:grpSpPr>
        <p:sp>
          <p:nvSpPr>
            <p:cNvPr id="15" name="18">
              <a:extLst>
                <a:ext uri="{FF2B5EF4-FFF2-40B4-BE49-F238E27FC236}">
                  <a16:creationId xmlns:a16="http://schemas.microsoft.com/office/drawing/2014/main" id="{46A7E253-3C54-40C8-B3E9-9243340A6767}"/>
                </a:ext>
              </a:extLst>
            </p:cNvPr>
            <p:cNvSpPr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1525344" y="1823773"/>
              <a:ext cx="5067211" cy="249299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vi-VN" altLang="zh-CN" sz="5400" dirty="0">
                  <a:solidFill>
                    <a:srgbClr val="76A12E"/>
                  </a:solidFill>
                  <a:latin typeface="Helvetica" panose="020B0604020202030204" pitchFamily="34" charset="0"/>
                  <a:ea typeface="华康标题宋W9" panose="02020909000000000000" pitchFamily="49" charset="-122"/>
                  <a:cs typeface="宋体" pitchFamily="2" charset="-122"/>
                </a:rPr>
                <a:t>Unit 12: What does your father do?</a:t>
              </a:r>
              <a:endParaRPr lang="en-US" altLang="zh-CN" sz="5400" dirty="0">
                <a:solidFill>
                  <a:srgbClr val="76A12E"/>
                </a:solidFill>
                <a:latin typeface="Helvetica" panose="020B0604020202030204" pitchFamily="34" charset="0"/>
                <a:ea typeface="华康标题宋W9" panose="02020909000000000000" pitchFamily="49" charset="-122"/>
                <a:cs typeface="宋体" pitchFamily="2" charset="-122"/>
              </a:endParaRPr>
            </a:p>
          </p:txBody>
        </p:sp>
        <p:sp>
          <p:nvSpPr>
            <p:cNvPr id="16" name="18">
              <a:extLst>
                <a:ext uri="{FF2B5EF4-FFF2-40B4-BE49-F238E27FC236}">
                  <a16:creationId xmlns:a16="http://schemas.microsoft.com/office/drawing/2014/main" id="{786909C6-8E2E-47BB-ADE1-FA11BC5378F4}"/>
                </a:ext>
              </a:extLst>
            </p:cNvPr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5412533" y="1672229"/>
              <a:ext cx="1180022" cy="110799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altLang="zh-CN" sz="7200" dirty="0">
                <a:solidFill>
                  <a:srgbClr val="76A12E"/>
                </a:solidFill>
                <a:latin typeface="Helvetica" panose="020B0604020202030204" pitchFamily="34" charset="0"/>
                <a:ea typeface="华康标题宋W9" panose="02020909000000000000" pitchFamily="49" charset="-122"/>
                <a:cs typeface="宋体" pitchFamily="2" charset="-122"/>
              </a:endParaRPr>
            </a:p>
          </p:txBody>
        </p:sp>
      </p:grpSp>
      <p:sp>
        <p:nvSpPr>
          <p:cNvPr id="22" name="18">
            <a:extLst>
              <a:ext uri="{FF2B5EF4-FFF2-40B4-BE49-F238E27FC236}">
                <a16:creationId xmlns:a16="http://schemas.microsoft.com/office/drawing/2014/main" id="{ED1A880D-C667-475E-9E26-1F45C198B344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6200000">
            <a:off x="7791294" y="2907387"/>
            <a:ext cx="830997" cy="22964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76A12E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宋体" pitchFamily="2" charset="-122"/>
              </a:rPr>
              <a:t>Lesson</a:t>
            </a:r>
            <a:r>
              <a:rPr lang="vi-VN" altLang="zh-CN" dirty="0">
                <a:solidFill>
                  <a:srgbClr val="76A12E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宋体" pitchFamily="2" charset="-122"/>
              </a:rPr>
              <a:t> 1</a:t>
            </a:r>
            <a:endParaRPr lang="en-US" altLang="zh-CN" dirty="0">
              <a:solidFill>
                <a:srgbClr val="76A12E"/>
              </a:solidFill>
              <a:latin typeface="Helvetica" panose="020B0604020202030204" pitchFamily="34" charset="0"/>
              <a:ea typeface="微软雅黑" panose="020B0503020204020204" pitchFamily="34" charset="-122"/>
              <a:cs typeface="宋体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CN" dirty="0">
              <a:solidFill>
                <a:srgbClr val="76A12E"/>
              </a:solidFill>
              <a:latin typeface="Helvetica" panose="020B0604020202030204" pitchFamily="34" charset="0"/>
              <a:ea typeface="微软雅黑" panose="020B0503020204020204" pitchFamily="34" charset="-122"/>
              <a:cs typeface="宋体" pitchFamily="2" charset="-122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rgbClr val="76A12E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宋体" pitchFamily="2" charset="-122"/>
              </a:rPr>
              <a:t>Teacher: Ngoc </a:t>
            </a:r>
            <a:r>
              <a:rPr lang="en-US" altLang="zh-CN" dirty="0" err="1">
                <a:solidFill>
                  <a:srgbClr val="76A12E"/>
                </a:solidFill>
                <a:latin typeface="Helvetica" panose="020B0604020202030204" pitchFamily="34" charset="0"/>
                <a:ea typeface="微软雅黑" panose="020B0503020204020204" pitchFamily="34" charset="-122"/>
                <a:cs typeface="宋体" pitchFamily="2" charset="-122"/>
              </a:rPr>
              <a:t>Khue</a:t>
            </a:r>
            <a:endParaRPr lang="en-US" altLang="zh-CN" dirty="0">
              <a:solidFill>
                <a:srgbClr val="76A12E"/>
              </a:solidFill>
              <a:latin typeface="Helvetica" panose="020B0604020202030204" pitchFamily="34" charset="0"/>
              <a:ea typeface="微软雅黑" panose="020B0503020204020204" pitchFamily="34" charset="-122"/>
              <a:cs typeface="宋体" pitchFamily="2" charset="-122"/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FF1D7D3C-0208-44BE-9065-FFFC922185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378606" y="-288736"/>
            <a:ext cx="4955114" cy="32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9199" y="2565012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nurse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9199" y="3128464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/nɜːrs/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067" y="686333"/>
            <a:ext cx="3773260" cy="535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74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69449" y="2582939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driver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269449" y="3146391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/ˈdraɪvər/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31" b="7712"/>
          <a:stretch/>
        </p:blipFill>
        <p:spPr>
          <a:xfrm>
            <a:off x="934308" y="7133702"/>
            <a:ext cx="5384374" cy="42128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76465" y="1330768"/>
            <a:ext cx="5142217" cy="459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1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9199" y="2565012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job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9199" y="3128464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dʒɒb/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897" y="973213"/>
            <a:ext cx="3724494" cy="491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543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2865" y="2496782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factory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2865" y="3060234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/ˈfæktəri/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36" y="1325159"/>
            <a:ext cx="5626363" cy="40658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655" y="7588106"/>
            <a:ext cx="5551209" cy="50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341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orizontal Scroll 19"/>
          <p:cNvSpPr/>
          <p:nvPr/>
        </p:nvSpPr>
        <p:spPr>
          <a:xfrm>
            <a:off x="443276" y="3659023"/>
            <a:ext cx="2194274" cy="245527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factory</a:t>
            </a:r>
          </a:p>
        </p:txBody>
      </p:sp>
      <p:sp>
        <p:nvSpPr>
          <p:cNvPr id="21" name="Horizontal Scroll 20"/>
          <p:cNvSpPr/>
          <p:nvPr/>
        </p:nvSpPr>
        <p:spPr>
          <a:xfrm>
            <a:off x="2716994" y="3659023"/>
            <a:ext cx="2194274" cy="245527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22" name="Horizontal Scroll 21"/>
          <p:cNvSpPr/>
          <p:nvPr/>
        </p:nvSpPr>
        <p:spPr>
          <a:xfrm>
            <a:off x="4990712" y="3659023"/>
            <a:ext cx="2194274" cy="245527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23" name="Horizontal Scroll 22"/>
          <p:cNvSpPr/>
          <p:nvPr/>
        </p:nvSpPr>
        <p:spPr>
          <a:xfrm>
            <a:off x="7264430" y="3659023"/>
            <a:ext cx="2194274" cy="245527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28" name="Horizontal Scroll 27"/>
          <p:cNvSpPr/>
          <p:nvPr/>
        </p:nvSpPr>
        <p:spPr>
          <a:xfrm>
            <a:off x="9538150" y="3659023"/>
            <a:ext cx="2194274" cy="245527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job</a:t>
            </a:r>
          </a:p>
        </p:txBody>
      </p:sp>
      <p:sp>
        <p:nvSpPr>
          <p:cNvPr id="11" name="Horizontal Scroll 10"/>
          <p:cNvSpPr/>
          <p:nvPr/>
        </p:nvSpPr>
        <p:spPr>
          <a:xfrm>
            <a:off x="637387" y="874683"/>
            <a:ext cx="2651415" cy="245527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student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3409298" y="874683"/>
            <a:ext cx="2651415" cy="245527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13" name="Horizontal Scroll 12"/>
          <p:cNvSpPr/>
          <p:nvPr/>
        </p:nvSpPr>
        <p:spPr>
          <a:xfrm>
            <a:off x="6181209" y="874683"/>
            <a:ext cx="2651415" cy="245527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farmer</a:t>
            </a:r>
          </a:p>
        </p:txBody>
      </p:sp>
      <p:sp>
        <p:nvSpPr>
          <p:cNvPr id="14" name="Horizontal Scroll 13"/>
          <p:cNvSpPr/>
          <p:nvPr/>
        </p:nvSpPr>
        <p:spPr>
          <a:xfrm>
            <a:off x="8953121" y="874683"/>
            <a:ext cx="2651415" cy="245527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29" y="4023023"/>
            <a:ext cx="1826639" cy="13200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2371" y="3856248"/>
            <a:ext cx="1223517" cy="1614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10481"/>
          <a:stretch/>
        </p:blipFill>
        <p:spPr>
          <a:xfrm flipH="1">
            <a:off x="3045413" y="4023024"/>
            <a:ext cx="1669458" cy="1335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635340" y="3868498"/>
            <a:ext cx="1404279" cy="15991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1326" y="3868498"/>
            <a:ext cx="1323303" cy="16327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9864913" y="1086438"/>
            <a:ext cx="1025035" cy="1462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t="17217"/>
          <a:stretch/>
        </p:blipFill>
        <p:spPr>
          <a:xfrm>
            <a:off x="6703958" y="1086438"/>
            <a:ext cx="1862765" cy="14628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5900" y="1086438"/>
            <a:ext cx="2102846" cy="14628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4485" y="1086438"/>
            <a:ext cx="1738862" cy="146285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4813236" y="351568"/>
            <a:ext cx="2494952" cy="45714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</p:spTree>
    <p:extLst>
      <p:ext uri="{BB962C8B-B14F-4D97-AF65-F5344CB8AC3E}">
        <p14:creationId xmlns:p14="http://schemas.microsoft.com/office/powerpoint/2010/main" val="484159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952355" y="1365507"/>
            <a:ext cx="2285702" cy="4688159"/>
            <a:chOff x="4813863" y="1390202"/>
            <a:chExt cx="2286000" cy="4688770"/>
          </a:xfrm>
        </p:grpSpPr>
        <p:sp>
          <p:nvSpPr>
            <p:cNvPr id="20" name="Rounded Rectangle 19"/>
            <p:cNvSpPr/>
            <p:nvPr/>
          </p:nvSpPr>
          <p:spPr>
            <a:xfrm>
              <a:off x="4813863" y="1390202"/>
              <a:ext cx="2286000" cy="62689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factory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4813863" y="5452075"/>
              <a:ext cx="2286000" cy="62689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doctor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813863" y="4436606"/>
              <a:ext cx="2286000" cy="62689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student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4813863" y="2405670"/>
              <a:ext cx="2286000" cy="62689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teacher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813863" y="3421138"/>
              <a:ext cx="2286000" cy="626897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farmer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213" y="3121002"/>
            <a:ext cx="1826639" cy="1320009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435" y="4724922"/>
            <a:ext cx="1323303" cy="1632708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4"/>
          <a:srcRect t="17217"/>
          <a:stretch/>
        </p:blipFill>
        <p:spPr>
          <a:xfrm>
            <a:off x="9018505" y="1360763"/>
            <a:ext cx="1862765" cy="146285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8504" y="3993496"/>
            <a:ext cx="2102846" cy="146285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0450" y="1133962"/>
            <a:ext cx="1738862" cy="1462850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56" name="Rounded Rectangle 55"/>
          <p:cNvSpPr/>
          <p:nvPr/>
        </p:nvSpPr>
        <p:spPr>
          <a:xfrm>
            <a:off x="4813236" y="351568"/>
            <a:ext cx="2494952" cy="45714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Match </a:t>
            </a:r>
          </a:p>
        </p:txBody>
      </p:sp>
      <p:cxnSp>
        <p:nvCxnSpPr>
          <p:cNvPr id="15" name="Straight Arrow Connector 14"/>
          <p:cNvCxnSpPr>
            <a:stCxn id="55" idx="0"/>
            <a:endCxn id="11" idx="1"/>
          </p:cNvCxnSpPr>
          <p:nvPr/>
        </p:nvCxnSpPr>
        <p:spPr>
          <a:xfrm>
            <a:off x="2667864" y="1865387"/>
            <a:ext cx="2284492" cy="2859536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47" idx="0"/>
            <a:endCxn id="20" idx="1"/>
          </p:cNvCxnSpPr>
          <p:nvPr/>
        </p:nvCxnSpPr>
        <p:spPr>
          <a:xfrm flipV="1">
            <a:off x="2673330" y="1678916"/>
            <a:ext cx="2279025" cy="210209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1" idx="0"/>
            <a:endCxn id="22" idx="1"/>
          </p:cNvCxnSpPr>
          <p:nvPr/>
        </p:nvCxnSpPr>
        <p:spPr>
          <a:xfrm>
            <a:off x="2685634" y="5541277"/>
            <a:ext cx="2266721" cy="19898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53" idx="2"/>
            <a:endCxn id="13" idx="3"/>
          </p:cNvCxnSpPr>
          <p:nvPr/>
        </p:nvCxnSpPr>
        <p:spPr>
          <a:xfrm flipH="1">
            <a:off x="7238057" y="2092189"/>
            <a:ext cx="1786225" cy="1617398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54" idx="2"/>
          </p:cNvCxnSpPr>
          <p:nvPr/>
        </p:nvCxnSpPr>
        <p:spPr>
          <a:xfrm flipH="1" flipV="1">
            <a:off x="7229859" y="2729961"/>
            <a:ext cx="1795169" cy="199496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33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014266" y="3840032"/>
            <a:ext cx="1828562" cy="62681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014266" y="2720172"/>
            <a:ext cx="1828562" cy="62681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5014266" y="4959892"/>
            <a:ext cx="1828562" cy="62681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job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014266" y="1600312"/>
            <a:ext cx="1828562" cy="62681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-8892" t="-8853" r="-11273" b="-12421"/>
          <a:stretch/>
        </p:blipFill>
        <p:spPr>
          <a:xfrm>
            <a:off x="1377860" y="1276084"/>
            <a:ext cx="1648280" cy="1617519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10481"/>
          <a:stretch/>
        </p:blipFill>
        <p:spPr>
          <a:xfrm flipH="1">
            <a:off x="9005006" y="1385041"/>
            <a:ext cx="1669458" cy="133513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9137596" y="4116963"/>
            <a:ext cx="1404279" cy="1599161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95" t="-9085" r="-6615" b="7304"/>
          <a:stretch/>
        </p:blipFill>
        <p:spPr>
          <a:xfrm>
            <a:off x="1493754" y="4109066"/>
            <a:ext cx="1223334" cy="1609649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15" name="Rounded Rectangle 14"/>
          <p:cNvSpPr/>
          <p:nvPr/>
        </p:nvSpPr>
        <p:spPr>
          <a:xfrm>
            <a:off x="4813236" y="351568"/>
            <a:ext cx="2494952" cy="45714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Match </a:t>
            </a:r>
          </a:p>
        </p:txBody>
      </p:sp>
      <p:cxnSp>
        <p:nvCxnSpPr>
          <p:cNvPr id="17" name="Straight Arrow Connector 16"/>
          <p:cNvCxnSpPr>
            <a:stCxn id="7" idx="0"/>
            <a:endCxn id="4" idx="1"/>
          </p:cNvCxnSpPr>
          <p:nvPr/>
        </p:nvCxnSpPr>
        <p:spPr>
          <a:xfrm>
            <a:off x="3024766" y="2084843"/>
            <a:ext cx="1989500" cy="3188457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0"/>
            <a:endCxn id="5" idx="1"/>
          </p:cNvCxnSpPr>
          <p:nvPr/>
        </p:nvCxnSpPr>
        <p:spPr>
          <a:xfrm flipV="1">
            <a:off x="2716067" y="1913720"/>
            <a:ext cx="2298199" cy="3000171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2"/>
            <a:endCxn id="3" idx="3"/>
          </p:cNvCxnSpPr>
          <p:nvPr/>
        </p:nvCxnSpPr>
        <p:spPr>
          <a:xfrm flipH="1" flipV="1">
            <a:off x="6842828" y="3033580"/>
            <a:ext cx="2299124" cy="1882964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8" idx="0"/>
            <a:endCxn id="2" idx="3"/>
          </p:cNvCxnSpPr>
          <p:nvPr/>
        </p:nvCxnSpPr>
        <p:spPr>
          <a:xfrm flipH="1">
            <a:off x="6842828" y="2052607"/>
            <a:ext cx="2163569" cy="2100833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3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527615" y="3031242"/>
            <a:ext cx="3724490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mother is a ___________.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27615" y="1306051"/>
            <a:ext cx="3724490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They are _________s.</a:t>
            </a:r>
          </a:p>
        </p:txBody>
      </p:sp>
      <p:sp>
        <p:nvSpPr>
          <p:cNvPr id="2" name="Rectangle 1"/>
          <p:cNvSpPr/>
          <p:nvPr/>
        </p:nvSpPr>
        <p:spPr>
          <a:xfrm>
            <a:off x="4020546" y="4008875"/>
            <a:ext cx="1248980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factory</a:t>
            </a:r>
          </a:p>
        </p:txBody>
      </p:sp>
      <p:sp>
        <p:nvSpPr>
          <p:cNvPr id="4" name="Rectangle 3"/>
          <p:cNvSpPr/>
          <p:nvPr/>
        </p:nvSpPr>
        <p:spPr>
          <a:xfrm>
            <a:off x="9353499" y="4027979"/>
            <a:ext cx="1248980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10231172" y="5370347"/>
            <a:ext cx="1248980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7" name="Rectangle 6"/>
          <p:cNvSpPr/>
          <p:nvPr/>
        </p:nvSpPr>
        <p:spPr>
          <a:xfrm>
            <a:off x="4044919" y="1234446"/>
            <a:ext cx="1509185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student</a:t>
            </a:r>
          </a:p>
        </p:txBody>
      </p:sp>
      <p:sp>
        <p:nvSpPr>
          <p:cNvPr id="8" name="Rectangle 7"/>
          <p:cNvSpPr/>
          <p:nvPr/>
        </p:nvSpPr>
        <p:spPr>
          <a:xfrm>
            <a:off x="2655534" y="3025164"/>
            <a:ext cx="1509185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9" name="Rectangle 8"/>
          <p:cNvSpPr/>
          <p:nvPr/>
        </p:nvSpPr>
        <p:spPr>
          <a:xfrm>
            <a:off x="9585455" y="1239767"/>
            <a:ext cx="1509185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farmer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15570" y="2900649"/>
            <a:ext cx="1509185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10" y="3762301"/>
            <a:ext cx="1485488" cy="10734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b="10481"/>
          <a:stretch/>
        </p:blipFill>
        <p:spPr>
          <a:xfrm flipH="1">
            <a:off x="749004" y="5135202"/>
            <a:ext cx="1438297" cy="115026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6353271" y="5042980"/>
            <a:ext cx="1083406" cy="1233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4508" y="3560924"/>
            <a:ext cx="1020932" cy="12596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6499564" y="2209915"/>
            <a:ext cx="790817" cy="11285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t="17217"/>
          <a:stretch/>
        </p:blipFill>
        <p:spPr>
          <a:xfrm>
            <a:off x="6259549" y="989490"/>
            <a:ext cx="1270847" cy="9980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5125" y="2415187"/>
            <a:ext cx="1506056" cy="10476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5184" y="848867"/>
            <a:ext cx="1505938" cy="1266898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4714871" y="330291"/>
            <a:ext cx="3312275" cy="45714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Look, read and fill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509108" y="4097102"/>
            <a:ext cx="3724490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That</a:t>
            </a:r>
            <a:r>
              <a:rPr lang="vi-VN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’</a:t>
            </a: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 a ___________.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509107" y="5488741"/>
            <a:ext cx="3724490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_________ is kind.</a:t>
            </a:r>
          </a:p>
        </p:txBody>
      </p:sp>
      <p:sp>
        <p:nvSpPr>
          <p:cNvPr id="3" name="Rectangle 2"/>
          <p:cNvSpPr/>
          <p:nvPr/>
        </p:nvSpPr>
        <p:spPr>
          <a:xfrm>
            <a:off x="3176052" y="5386969"/>
            <a:ext cx="1248980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22417" y="2981374"/>
            <a:ext cx="3724490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The _________ is young.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722417" y="1256182"/>
            <a:ext cx="3724490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boy is a __________.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703910" y="4047234"/>
            <a:ext cx="3724490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She’s a ___________.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703909" y="5438873"/>
            <a:ext cx="4264860" cy="4957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This is a beautiful _______.</a:t>
            </a:r>
          </a:p>
        </p:txBody>
      </p:sp>
    </p:spTree>
    <p:extLst>
      <p:ext uri="{BB962C8B-B14F-4D97-AF65-F5344CB8AC3E}">
        <p14:creationId xmlns:p14="http://schemas.microsoft.com/office/powerpoint/2010/main" val="1718222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A053080-363C-49FE-B93F-3F8443C1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A1500C-5173-436C-949B-35506A68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378606" y="-288736"/>
            <a:ext cx="4955114" cy="32265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A50B4F7-3109-49CB-99ED-FB72C41FFA4C}"/>
              </a:ext>
            </a:extLst>
          </p:cNvPr>
          <p:cNvSpPr/>
          <p:nvPr/>
        </p:nvSpPr>
        <p:spPr>
          <a:xfrm>
            <a:off x="2867032" y="1315684"/>
            <a:ext cx="2100460" cy="152398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6000" dirty="0">
                <a:solidFill>
                  <a:srgbClr val="76A12E"/>
                </a:solidFill>
                <a:latin typeface="Helvetica" panose="020B0604020202030204" pitchFamily="34" charset="0"/>
                <a:ea typeface="华康标题宋W9(P)" panose="02020900000000000000" pitchFamily="18" charset="-122"/>
              </a:rPr>
              <a:t>02</a:t>
            </a:r>
            <a:endParaRPr lang="zh-CN" altLang="en-US" dirty="0">
              <a:solidFill>
                <a:srgbClr val="76A12E"/>
              </a:solidFill>
              <a:latin typeface="Helvetica" panose="020B0604020202030204" pitchFamily="34" charset="0"/>
              <a:ea typeface="华康标题宋W9(P)" panose="02020900000000000000" pitchFamily="18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3394529-1BE0-4292-8EF5-BA1280C0B5F1}"/>
              </a:ext>
            </a:extLst>
          </p:cNvPr>
          <p:cNvSpPr/>
          <p:nvPr/>
        </p:nvSpPr>
        <p:spPr>
          <a:xfrm rot="21540000" flipH="1">
            <a:off x="2812541" y="2588821"/>
            <a:ext cx="2209442" cy="167472"/>
          </a:xfrm>
          <a:custGeom>
            <a:avLst/>
            <a:gdLst>
              <a:gd name="connsiteX0" fmla="*/ 0 w 7620000"/>
              <a:gd name="connsiteY0" fmla="*/ 1672062 h 1672062"/>
              <a:gd name="connsiteX1" fmla="*/ 1422400 w 7620000"/>
              <a:gd name="connsiteY1" fmla="*/ 612519 h 1672062"/>
              <a:gd name="connsiteX2" fmla="*/ 3309257 w 7620000"/>
              <a:gd name="connsiteY2" fmla="*/ 568976 h 1672062"/>
              <a:gd name="connsiteX3" fmla="*/ 4499428 w 7620000"/>
              <a:gd name="connsiteY3" fmla="*/ 2919 h 1672062"/>
              <a:gd name="connsiteX4" fmla="*/ 6444343 w 7620000"/>
              <a:gd name="connsiteY4" fmla="*/ 844748 h 1672062"/>
              <a:gd name="connsiteX5" fmla="*/ 7620000 w 7620000"/>
              <a:gd name="connsiteY5" fmla="*/ 46462 h 1672062"/>
              <a:gd name="connsiteX0" fmla="*/ 0 w 7620000"/>
              <a:gd name="connsiteY0" fmla="*/ 1625600 h 1625600"/>
              <a:gd name="connsiteX1" fmla="*/ 1422400 w 7620000"/>
              <a:gd name="connsiteY1" fmla="*/ 566057 h 1625600"/>
              <a:gd name="connsiteX2" fmla="*/ 3309257 w 7620000"/>
              <a:gd name="connsiteY2" fmla="*/ 522514 h 1625600"/>
              <a:gd name="connsiteX3" fmla="*/ 4615542 w 7620000"/>
              <a:gd name="connsiteY3" fmla="*/ 145143 h 1625600"/>
              <a:gd name="connsiteX4" fmla="*/ 6444343 w 7620000"/>
              <a:gd name="connsiteY4" fmla="*/ 798286 h 1625600"/>
              <a:gd name="connsiteX5" fmla="*/ 7620000 w 7620000"/>
              <a:gd name="connsiteY5" fmla="*/ 0 h 1625600"/>
              <a:gd name="connsiteX0" fmla="*/ 0 w 7707086"/>
              <a:gd name="connsiteY0" fmla="*/ 1262743 h 1262743"/>
              <a:gd name="connsiteX1" fmla="*/ 1509486 w 7707086"/>
              <a:gd name="connsiteY1" fmla="*/ 566057 h 1262743"/>
              <a:gd name="connsiteX2" fmla="*/ 3396343 w 7707086"/>
              <a:gd name="connsiteY2" fmla="*/ 522514 h 1262743"/>
              <a:gd name="connsiteX3" fmla="*/ 4702628 w 7707086"/>
              <a:gd name="connsiteY3" fmla="*/ 145143 h 1262743"/>
              <a:gd name="connsiteX4" fmla="*/ 6531429 w 7707086"/>
              <a:gd name="connsiteY4" fmla="*/ 798286 h 1262743"/>
              <a:gd name="connsiteX5" fmla="*/ 7707086 w 7707086"/>
              <a:gd name="connsiteY5" fmla="*/ 0 h 1262743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5143" h="1248229">
                <a:moveTo>
                  <a:pt x="0" y="1248229"/>
                </a:moveTo>
                <a:cubicBezTo>
                  <a:pt x="304800" y="563638"/>
                  <a:pt x="991810" y="687010"/>
                  <a:pt x="1567543" y="566057"/>
                </a:cubicBezTo>
                <a:cubicBezTo>
                  <a:pt x="2143276" y="445105"/>
                  <a:pt x="2922210" y="592666"/>
                  <a:pt x="3454400" y="522514"/>
                </a:cubicBezTo>
                <a:cubicBezTo>
                  <a:pt x="3986590" y="452362"/>
                  <a:pt x="4238171" y="99181"/>
                  <a:pt x="4760685" y="145143"/>
                </a:cubicBezTo>
                <a:cubicBezTo>
                  <a:pt x="5283199" y="191105"/>
                  <a:pt x="6088743" y="822477"/>
                  <a:pt x="6589486" y="798286"/>
                </a:cubicBezTo>
                <a:cubicBezTo>
                  <a:pt x="7090229" y="774095"/>
                  <a:pt x="7437362" y="402771"/>
                  <a:pt x="7765143" y="0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654B"/>
              </a:solidFill>
              <a:latin typeface="Helvetica" panose="020B0604020202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7FB226-995B-4E8C-8623-229D56483A82}"/>
              </a:ext>
            </a:extLst>
          </p:cNvPr>
          <p:cNvSpPr/>
          <p:nvPr/>
        </p:nvSpPr>
        <p:spPr>
          <a:xfrm>
            <a:off x="3602376" y="2992431"/>
            <a:ext cx="4985660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vi-VN" altLang="zh-CN" sz="5300" dirty="0">
                <a:solidFill>
                  <a:schemeClr val="accent1"/>
                </a:solidFill>
                <a:latin typeface="Helvetica" panose="020B0604020202030204" pitchFamily="34" charset="0"/>
                <a:ea typeface="华康标题宋W9" panose="02020909000000000000" pitchFamily="49" charset="-122"/>
              </a:rPr>
              <a:t>Model sentence</a:t>
            </a:r>
            <a:endParaRPr kumimoji="1" lang="zh-CN" altLang="en-US" sz="5300" dirty="0">
              <a:solidFill>
                <a:schemeClr val="accent1"/>
              </a:solidFill>
              <a:latin typeface="Helvetica" panose="020B0604020202030204" pitchFamily="34" charset="0"/>
              <a:ea typeface="华康标题宋W9" panose="02020909000000000000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364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821022" y="570723"/>
            <a:ext cx="8816564" cy="6047177"/>
            <a:chOff x="2227659" y="580573"/>
            <a:chExt cx="8817712" cy="6047964"/>
          </a:xfrm>
        </p:grpSpPr>
        <p:grpSp>
          <p:nvGrpSpPr>
            <p:cNvPr id="17" name="Group 16"/>
            <p:cNvGrpSpPr/>
            <p:nvPr/>
          </p:nvGrpSpPr>
          <p:grpSpPr>
            <a:xfrm>
              <a:off x="2227659" y="609600"/>
              <a:ext cx="8817712" cy="6001656"/>
              <a:chOff x="-4155768" y="-3709989"/>
              <a:chExt cx="17183100" cy="12030076"/>
            </a:xfrm>
          </p:grpSpPr>
          <p:pic>
            <p:nvPicPr>
              <p:cNvPr id="1032" name="Picture 8" descr="https://s.sachmem.vn/public/images/v2/TA4T2SHS/U12-L1-1-a_58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155768" y="-3709989"/>
                <a:ext cx="9848850" cy="64770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https://s.sachmem.vn/public/images/v2/TA4T2SHS/U12-L1-1-b_42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0862" y="-3709988"/>
                <a:ext cx="6753225" cy="6477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15" descr="https://s.sachmem.vn/public/images/v2/TA4T2SHS/U12-L1-1-c_50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155768" y="2767012"/>
                <a:ext cx="8858250" cy="5553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2" name="Picture 18" descr="https://s.sachmem.vn/public/images/v2/TA4T2SHS/U12-L1-1-d_50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2482" y="2767011"/>
                <a:ext cx="8324850" cy="5553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2786742" y="580573"/>
              <a:ext cx="425268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Class, get into pairs, please!</a:t>
              </a:r>
            </a:p>
            <a:p>
              <a:r>
                <a:rPr lang="en-US" sz="2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lnterview your partner about the </a:t>
              </a:r>
            </a:p>
            <a:p>
              <a:r>
                <a:rPr lang="en-US" sz="21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jobs of his or her family members.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474985" y="1817816"/>
              <a:ext cx="74892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Yes.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202363" y="671157"/>
              <a:ext cx="2245528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 does your father do, Mai?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281713" y="1411569"/>
              <a:ext cx="2043414" cy="430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He's a teacher.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902854" y="3869923"/>
              <a:ext cx="387531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 what about your mother?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383687" y="4266571"/>
              <a:ext cx="1981633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She's a nurse.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408297" y="3840894"/>
              <a:ext cx="3434107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 does your sister do?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473784" y="6197650"/>
              <a:ext cx="2236275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She's a student.</a:t>
              </a: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336678" y="1933920"/>
              <a:ext cx="623889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Ok.</a:t>
              </a:r>
            </a:p>
          </p:txBody>
        </p:sp>
      </p:grpSp>
      <p:sp>
        <p:nvSpPr>
          <p:cNvPr id="26" name="Rectangle 25"/>
          <p:cNvSpPr/>
          <p:nvPr/>
        </p:nvSpPr>
        <p:spPr>
          <a:xfrm>
            <a:off x="763441" y="234157"/>
            <a:ext cx="3258802" cy="400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1. Look, listen and repeat</a:t>
            </a:r>
            <a:endParaRPr lang="en-US" sz="2000" dirty="0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4946" y="817395"/>
            <a:ext cx="462337" cy="45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4946" y="4014516"/>
            <a:ext cx="462337" cy="45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7976" y="944471"/>
            <a:ext cx="462337" cy="45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47976" y="4141592"/>
            <a:ext cx="462337" cy="45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2369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p3cut_foxcom_su_1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p3cut_foxcom_su_1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p3cut_foxcom_su_1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p3cut_foxcom_su_1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1;p30">
            <a:extLst>
              <a:ext uri="{FF2B5EF4-FFF2-40B4-BE49-F238E27FC236}">
                <a16:creationId xmlns:a16="http://schemas.microsoft.com/office/drawing/2014/main" id="{74CB4970-D724-4C06-B10D-57EB22872085}"/>
              </a:ext>
            </a:extLst>
          </p:cNvPr>
          <p:cNvSpPr/>
          <p:nvPr/>
        </p:nvSpPr>
        <p:spPr>
          <a:xfrm>
            <a:off x="3328166" y="1156062"/>
            <a:ext cx="5534080" cy="208340"/>
          </a:xfrm>
          <a:custGeom>
            <a:avLst/>
            <a:gdLst/>
            <a:ahLst/>
            <a:cxnLst/>
            <a:rect l="l" t="t" r="r" b="b"/>
            <a:pathLst>
              <a:path w="30520" h="6251" extrusionOk="0">
                <a:moveTo>
                  <a:pt x="28815" y="0"/>
                </a:moveTo>
                <a:cubicBezTo>
                  <a:pt x="19166" y="50"/>
                  <a:pt x="9617" y="1178"/>
                  <a:pt x="243" y="3359"/>
                </a:cubicBezTo>
                <a:cubicBezTo>
                  <a:pt x="1" y="3431"/>
                  <a:pt x="1096" y="6250"/>
                  <a:pt x="1871" y="6250"/>
                </a:cubicBezTo>
                <a:cubicBezTo>
                  <a:pt x="1897" y="6250"/>
                  <a:pt x="1923" y="6247"/>
                  <a:pt x="1948" y="6241"/>
                </a:cubicBezTo>
                <a:cubicBezTo>
                  <a:pt x="11321" y="4060"/>
                  <a:pt x="20870" y="2933"/>
                  <a:pt x="30494" y="2882"/>
                </a:cubicBezTo>
                <a:cubicBezTo>
                  <a:pt x="30519" y="2882"/>
                  <a:pt x="29742" y="0"/>
                  <a:pt x="28815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defTabSz="1219018">
              <a:defRPr/>
            </a:pPr>
            <a:endParaRPr sz="2400">
              <a:solidFill>
                <a:sysClr val="windowText" lastClr="000000"/>
              </a:solidFill>
            </a:endParaRPr>
          </a:p>
        </p:txBody>
      </p:sp>
      <p:sp>
        <p:nvSpPr>
          <p:cNvPr id="3" name="Google Shape;5169;p49">
            <a:extLst>
              <a:ext uri="{FF2B5EF4-FFF2-40B4-BE49-F238E27FC236}">
                <a16:creationId xmlns:a16="http://schemas.microsoft.com/office/drawing/2014/main" id="{6CE622BD-C62D-4B8E-8997-C3DF1D234B2B}"/>
              </a:ext>
            </a:extLst>
          </p:cNvPr>
          <p:cNvSpPr txBox="1">
            <a:spLocks/>
          </p:cNvSpPr>
          <p:nvPr/>
        </p:nvSpPr>
        <p:spPr>
          <a:xfrm>
            <a:off x="4421941" y="560837"/>
            <a:ext cx="3037444" cy="5952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580" tIns="150580" rIns="150580" bIns="1505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3733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Objectives</a:t>
            </a:r>
          </a:p>
        </p:txBody>
      </p:sp>
      <p:sp>
        <p:nvSpPr>
          <p:cNvPr id="4" name="Google Shape;5170;p49">
            <a:extLst>
              <a:ext uri="{FF2B5EF4-FFF2-40B4-BE49-F238E27FC236}">
                <a16:creationId xmlns:a16="http://schemas.microsoft.com/office/drawing/2014/main" id="{E3D3CFB8-48D7-4E69-BC0E-3D30A0F2F515}"/>
              </a:ext>
            </a:extLst>
          </p:cNvPr>
          <p:cNvSpPr txBox="1">
            <a:spLocks/>
          </p:cNvSpPr>
          <p:nvPr/>
        </p:nvSpPr>
        <p:spPr>
          <a:xfrm>
            <a:off x="1627111" y="1423952"/>
            <a:ext cx="9769430" cy="1615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580" tIns="150580" rIns="150580" bIns="1505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Use the words and phrases related to the topic Jobs.</a:t>
            </a:r>
          </a:p>
          <a:p>
            <a:pPr algn="l">
              <a:lnSpc>
                <a:spcPct val="150000"/>
              </a:lnSpc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Ask and answer about someone’s jobs.</a:t>
            </a:r>
          </a:p>
        </p:txBody>
      </p:sp>
      <p:sp>
        <p:nvSpPr>
          <p:cNvPr id="5" name="Google Shape;5169;p49">
            <a:extLst>
              <a:ext uri="{FF2B5EF4-FFF2-40B4-BE49-F238E27FC236}">
                <a16:creationId xmlns:a16="http://schemas.microsoft.com/office/drawing/2014/main" id="{E78BBB17-F917-48D2-9AEF-9ECA6E92A664}"/>
              </a:ext>
            </a:extLst>
          </p:cNvPr>
          <p:cNvSpPr txBox="1">
            <a:spLocks/>
          </p:cNvSpPr>
          <p:nvPr/>
        </p:nvSpPr>
        <p:spPr>
          <a:xfrm>
            <a:off x="3219543" y="3305582"/>
            <a:ext cx="5738053" cy="650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580" tIns="150580" rIns="150580" bIns="1505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4900"/>
              <a:buFont typeface="Life Savers"/>
              <a:buNone/>
              <a:defRPr sz="8000" b="1" i="0" u="none" strike="noStrike" cap="none">
                <a:solidFill>
                  <a:srgbClr val="403C63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900"/>
              <a:buFont typeface="Life Savers"/>
              <a:buNone/>
              <a:defRPr sz="49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>
              <a:defRPr/>
            </a:pP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Mục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đích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bài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 </a:t>
            </a:r>
            <a:r>
              <a:rPr lang="en-US" sz="2667" dirty="0" err="1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học</a:t>
            </a:r>
            <a:r>
              <a:rPr lang="en-US" sz="2667" dirty="0">
                <a:solidFill>
                  <a:srgbClr val="1C4587">
                    <a:lumMod val="75000"/>
                  </a:srgbClr>
                </a:solidFill>
                <a:latin typeface="Playfair Display Black Italic" pitchFamily="2" charset="0"/>
              </a:rPr>
              <a:t>:</a:t>
            </a:r>
          </a:p>
        </p:txBody>
      </p:sp>
      <p:sp>
        <p:nvSpPr>
          <p:cNvPr id="6" name="Google Shape;5170;p49">
            <a:extLst>
              <a:ext uri="{FF2B5EF4-FFF2-40B4-BE49-F238E27FC236}">
                <a16:creationId xmlns:a16="http://schemas.microsoft.com/office/drawing/2014/main" id="{A6E35620-D6E2-4FC7-98AE-ED5666563A86}"/>
              </a:ext>
            </a:extLst>
          </p:cNvPr>
          <p:cNvSpPr txBox="1">
            <a:spLocks/>
          </p:cNvSpPr>
          <p:nvPr/>
        </p:nvSpPr>
        <p:spPr>
          <a:xfrm>
            <a:off x="1550950" y="3853424"/>
            <a:ext cx="9921752" cy="1723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50580" tIns="150580" rIns="150580" bIns="1505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3C63"/>
              </a:buClr>
              <a:buSzPts val="2000"/>
              <a:buFont typeface="Quicksand"/>
              <a:buNone/>
              <a:defRPr sz="2000" b="0" i="0" u="none" strike="noStrike" cap="none">
                <a:solidFill>
                  <a:srgbClr val="403C63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Quicksand"/>
              <a:buNone/>
              <a:defRPr sz="2000" b="1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marL="457178" indent="-457178" algn="l">
              <a:lnSpc>
                <a:spcPct val="200000"/>
              </a:lnSpc>
              <a:buFontTx/>
              <a:buChar char="-"/>
              <a:defRPr/>
            </a:pP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liên quan đến chủ đề Nghề nghiệp.</a:t>
            </a:r>
          </a:p>
          <a:p>
            <a:pPr marL="457178" indent="-457178" algn="l">
              <a:lnSpc>
                <a:spcPct val="200000"/>
              </a:lnSpc>
              <a:buFontTx/>
              <a:buChar char="-"/>
              <a:defRPr/>
            </a:pPr>
            <a:r>
              <a:rPr lang="vi-VN" sz="2400" dirty="0">
                <a:solidFill>
                  <a:srgbClr val="1C4587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 và trả lời xem ai đó làm nghề gì.</a:t>
            </a:r>
            <a:endParaRPr lang="en-US" sz="2400" dirty="0">
              <a:solidFill>
                <a:srgbClr val="1C4587">
                  <a:lumMod val="7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oogle Shape;820;p30">
            <a:extLst>
              <a:ext uri="{FF2B5EF4-FFF2-40B4-BE49-F238E27FC236}">
                <a16:creationId xmlns:a16="http://schemas.microsoft.com/office/drawing/2014/main" id="{8DC8F2AD-85B9-4DF5-BC25-35345823908F}"/>
              </a:ext>
            </a:extLst>
          </p:cNvPr>
          <p:cNvGrpSpPr/>
          <p:nvPr/>
        </p:nvGrpSpPr>
        <p:grpSpPr>
          <a:xfrm>
            <a:off x="3054362" y="3853424"/>
            <a:ext cx="5807884" cy="212515"/>
            <a:chOff x="4345425" y="2172343"/>
            <a:chExt cx="800750" cy="159407"/>
          </a:xfrm>
          <a:solidFill>
            <a:srgbClr val="92D050"/>
          </a:solidFill>
        </p:grpSpPr>
        <p:sp>
          <p:nvSpPr>
            <p:cNvPr id="8" name="Google Shape;821;p30">
              <a:extLst>
                <a:ext uri="{FF2B5EF4-FFF2-40B4-BE49-F238E27FC236}">
                  <a16:creationId xmlns:a16="http://schemas.microsoft.com/office/drawing/2014/main" id="{18554029-4A6E-4D44-93F5-3DBB7E976D16}"/>
                </a:ext>
              </a:extLst>
            </p:cNvPr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18">
                <a:defRPr/>
              </a:pPr>
              <a:endParaRPr sz="2400">
                <a:solidFill>
                  <a:sysClr val="windowText" lastClr="000000"/>
                </a:solidFill>
              </a:endParaRPr>
            </a:p>
          </p:txBody>
        </p:sp>
        <p:sp>
          <p:nvSpPr>
            <p:cNvPr id="9" name="Google Shape;822;p30">
              <a:extLst>
                <a:ext uri="{FF2B5EF4-FFF2-40B4-BE49-F238E27FC236}">
                  <a16:creationId xmlns:a16="http://schemas.microsoft.com/office/drawing/2014/main" id="{F65BD62C-B8DF-4FA6-B75C-017222C76D75}"/>
                </a:ext>
              </a:extLst>
            </p:cNvPr>
            <p:cNvSpPr/>
            <p:nvPr/>
          </p:nvSpPr>
          <p:spPr>
            <a:xfrm>
              <a:off x="4345425" y="2172343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884" tIns="121884" rIns="121884" bIns="121884" anchor="ctr" anchorCtr="0">
              <a:noAutofit/>
            </a:bodyPr>
            <a:lstStyle/>
            <a:p>
              <a:pPr defTabSz="1219018">
                <a:defRPr/>
              </a:pPr>
              <a:endParaRPr sz="2400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29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4" r="17038" b="10481"/>
          <a:stretch/>
        </p:blipFill>
        <p:spPr>
          <a:xfrm flipH="1">
            <a:off x="10442264" y="1603736"/>
            <a:ext cx="1247844" cy="1203108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8036813" y="4201361"/>
            <a:ext cx="1439094" cy="1638807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-14288" t="-7750" r="-11594" b="-3550"/>
          <a:stretch/>
        </p:blipFill>
        <p:spPr>
          <a:xfrm>
            <a:off x="5978891" y="4284113"/>
            <a:ext cx="1341975" cy="1463974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02" t="-11268" r="-13872" b="10725"/>
          <a:stretch/>
        </p:blipFill>
        <p:spPr>
          <a:xfrm>
            <a:off x="3807383" y="4201362"/>
            <a:ext cx="1455562" cy="1629479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l="38676" t="24386" r="-829" b="-816"/>
          <a:stretch/>
        </p:blipFill>
        <p:spPr>
          <a:xfrm flipH="1">
            <a:off x="9873825" y="3376581"/>
            <a:ext cx="1321860" cy="1541996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580" y="2362395"/>
            <a:ext cx="1620110" cy="1127033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/>
          <a:srcRect t="13629" b="51"/>
          <a:stretch/>
        </p:blipFill>
        <p:spPr>
          <a:xfrm>
            <a:off x="1317048" y="4147579"/>
            <a:ext cx="1659435" cy="1205049"/>
          </a:xfrm>
          <a:prstGeom prst="cloud">
            <a:avLst/>
          </a:prstGeom>
          <a:ln>
            <a:solidFill>
              <a:srgbClr val="C00000"/>
            </a:solidFill>
          </a:ln>
        </p:spPr>
      </p:pic>
      <p:cxnSp>
        <p:nvCxnSpPr>
          <p:cNvPr id="17" name="Straight Arrow Connector 16"/>
          <p:cNvCxnSpPr>
            <a:stCxn id="4" idx="19"/>
          </p:cNvCxnSpPr>
          <p:nvPr/>
        </p:nvCxnSpPr>
        <p:spPr>
          <a:xfrm flipH="1">
            <a:off x="2438690" y="1870048"/>
            <a:ext cx="1058315" cy="746037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723923" y="2031288"/>
            <a:ext cx="1501059" cy="211629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4" idx="18"/>
          </p:cNvCxnSpPr>
          <p:nvPr/>
        </p:nvCxnSpPr>
        <p:spPr>
          <a:xfrm flipH="1">
            <a:off x="4769764" y="2031288"/>
            <a:ext cx="546754" cy="217007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4" idx="17"/>
          </p:cNvCxnSpPr>
          <p:nvPr/>
        </p:nvCxnSpPr>
        <p:spPr>
          <a:xfrm flipH="1">
            <a:off x="6540576" y="2194482"/>
            <a:ext cx="823" cy="208963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819028" y="1917006"/>
            <a:ext cx="785873" cy="22843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785681" y="1749385"/>
            <a:ext cx="1258663" cy="174004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628633" y="1507875"/>
            <a:ext cx="813630" cy="40913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2501593" y="368533"/>
            <a:ext cx="7372233" cy="1836757"/>
            <a:chOff x="2247885" y="595840"/>
            <a:chExt cx="7373193" cy="2580581"/>
          </a:xfrm>
        </p:grpSpPr>
        <p:sp>
          <p:nvSpPr>
            <p:cNvPr id="4" name="Freeform 3"/>
            <p:cNvSpPr/>
            <p:nvPr/>
          </p:nvSpPr>
          <p:spPr>
            <a:xfrm>
              <a:off x="2247885" y="595840"/>
              <a:ext cx="7373193" cy="2580581"/>
            </a:xfrm>
            <a:custGeom>
              <a:avLst/>
              <a:gdLst>
                <a:gd name="connsiteX0" fmla="*/ 4640965 w 7529772"/>
                <a:gd name="connsiteY0" fmla="*/ 642 h 2580581"/>
                <a:gd name="connsiteX1" fmla="*/ 5056316 w 7529772"/>
                <a:gd name="connsiteY1" fmla="*/ 72803 h 2580581"/>
                <a:gd name="connsiteX2" fmla="*/ 5190538 w 7529772"/>
                <a:gd name="connsiteY2" fmla="*/ 135547 h 2580581"/>
                <a:gd name="connsiteX3" fmla="*/ 5197200 w 7529772"/>
                <a:gd name="connsiteY3" fmla="*/ 131300 h 2580581"/>
                <a:gd name="connsiteX4" fmla="*/ 5191129 w 7529772"/>
                <a:gd name="connsiteY4" fmla="*/ 135824 h 2580581"/>
                <a:gd name="connsiteX5" fmla="*/ 5199463 w 7529772"/>
                <a:gd name="connsiteY5" fmla="*/ 139719 h 2580581"/>
                <a:gd name="connsiteX6" fmla="*/ 5782747 w 7529772"/>
                <a:gd name="connsiteY6" fmla="*/ 1585 h 2580581"/>
                <a:gd name="connsiteX7" fmla="*/ 6179489 w 7529772"/>
                <a:gd name="connsiteY7" fmla="*/ 32781 h 2580581"/>
                <a:gd name="connsiteX8" fmla="*/ 6676465 w 7529772"/>
                <a:gd name="connsiteY8" fmla="*/ 324519 h 2580581"/>
                <a:gd name="connsiteX9" fmla="*/ 6679170 w 7529772"/>
                <a:gd name="connsiteY9" fmla="*/ 325039 h 2580581"/>
                <a:gd name="connsiteX10" fmla="*/ 6889311 w 7529772"/>
                <a:gd name="connsiteY10" fmla="*/ 365451 h 2580581"/>
                <a:gd name="connsiteX11" fmla="*/ 7314265 w 7529772"/>
                <a:gd name="connsiteY11" fmla="*/ 607658 h 2580581"/>
                <a:gd name="connsiteX12" fmla="*/ 7285717 w 7529772"/>
                <a:gd name="connsiteY12" fmla="*/ 914682 h 2580581"/>
                <a:gd name="connsiteX13" fmla="*/ 7494255 w 7529772"/>
                <a:gd name="connsiteY13" fmla="*/ 1384114 h 2580581"/>
                <a:gd name="connsiteX14" fmla="*/ 6517363 w 7529772"/>
                <a:gd name="connsiteY14" fmla="*/ 1795031 h 2580581"/>
                <a:gd name="connsiteX15" fmla="*/ 6167652 w 7529772"/>
                <a:gd name="connsiteY15" fmla="*/ 2147134 h 2580581"/>
                <a:gd name="connsiteX16" fmla="*/ 4976999 w 7529772"/>
                <a:gd name="connsiteY16" fmla="*/ 2189766 h 2580581"/>
                <a:gd name="connsiteX17" fmla="*/ 4126134 w 7529772"/>
                <a:gd name="connsiteY17" fmla="*/ 2565395 h 2580581"/>
                <a:gd name="connsiteX18" fmla="*/ 2875078 w 7529772"/>
                <a:gd name="connsiteY18" fmla="*/ 2336113 h 2580581"/>
                <a:gd name="connsiteX19" fmla="*/ 1016684 w 7529772"/>
                <a:gd name="connsiteY19" fmla="*/ 2109577 h 2580581"/>
                <a:gd name="connsiteX20" fmla="*/ 199589 w 7529772"/>
                <a:gd name="connsiteY20" fmla="*/ 1857487 h 2580581"/>
                <a:gd name="connsiteX21" fmla="*/ 374183 w 7529772"/>
                <a:gd name="connsiteY21" fmla="*/ 1517205 h 2580581"/>
                <a:gd name="connsiteX22" fmla="*/ 5498 w 7529772"/>
                <a:gd name="connsiteY22" fmla="*/ 1168087 h 2580581"/>
                <a:gd name="connsiteX23" fmla="*/ 678809 w 7529772"/>
                <a:gd name="connsiteY23" fmla="*/ 857779 h 2580581"/>
                <a:gd name="connsiteX24" fmla="*/ 685250 w 7529772"/>
                <a:gd name="connsiteY24" fmla="*/ 849599 h 2580581"/>
                <a:gd name="connsiteX25" fmla="*/ 685250 w 7529772"/>
                <a:gd name="connsiteY25" fmla="*/ 849599 h 2580581"/>
                <a:gd name="connsiteX26" fmla="*/ 985176 w 7529772"/>
                <a:gd name="connsiteY26" fmla="*/ 403991 h 2580581"/>
                <a:gd name="connsiteX27" fmla="*/ 2444249 w 7529772"/>
                <a:gd name="connsiteY27" fmla="*/ 302187 h 2580581"/>
                <a:gd name="connsiteX28" fmla="*/ 2444529 w 7529772"/>
                <a:gd name="connsiteY28" fmla="*/ 301999 h 2580581"/>
                <a:gd name="connsiteX29" fmla="*/ 2443378 w 7529772"/>
                <a:gd name="connsiteY29" fmla="*/ 301590 h 2580581"/>
                <a:gd name="connsiteX30" fmla="*/ 2444579 w 7529772"/>
                <a:gd name="connsiteY30" fmla="*/ 301966 h 2580581"/>
                <a:gd name="connsiteX31" fmla="*/ 2572923 w 7529772"/>
                <a:gd name="connsiteY31" fmla="*/ 215700 h 2580581"/>
                <a:gd name="connsiteX32" fmla="*/ 3915332 w 7529772"/>
                <a:gd name="connsiteY32" fmla="*/ 196503 h 2580581"/>
                <a:gd name="connsiteX33" fmla="*/ 3921279 w 7529772"/>
                <a:gd name="connsiteY33" fmla="*/ 192304 h 2580581"/>
                <a:gd name="connsiteX34" fmla="*/ 3922992 w 7529772"/>
                <a:gd name="connsiteY34" fmla="*/ 190412 h 2580581"/>
                <a:gd name="connsiteX35" fmla="*/ 3921894 w 7529772"/>
                <a:gd name="connsiteY35" fmla="*/ 191870 h 2580581"/>
                <a:gd name="connsiteX36" fmla="*/ 4017186 w 7529772"/>
                <a:gd name="connsiteY36" fmla="*/ 124593 h 2580581"/>
                <a:gd name="connsiteX37" fmla="*/ 4488552 w 7529772"/>
                <a:gd name="connsiteY37" fmla="*/ 3523 h 2580581"/>
                <a:gd name="connsiteX38" fmla="*/ 4640965 w 7529772"/>
                <a:gd name="connsiteY38" fmla="*/ 642 h 2580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529772" h="2580581">
                  <a:moveTo>
                    <a:pt x="4640965" y="642"/>
                  </a:moveTo>
                  <a:cubicBezTo>
                    <a:pt x="4791959" y="4889"/>
                    <a:pt x="4936626" y="30130"/>
                    <a:pt x="5056316" y="72803"/>
                  </a:cubicBezTo>
                  <a:lnTo>
                    <a:pt x="5190538" y="135547"/>
                  </a:lnTo>
                  <a:lnTo>
                    <a:pt x="5197200" y="131300"/>
                  </a:lnTo>
                  <a:lnTo>
                    <a:pt x="5191129" y="135824"/>
                  </a:lnTo>
                  <a:lnTo>
                    <a:pt x="5199463" y="139719"/>
                  </a:lnTo>
                  <a:cubicBezTo>
                    <a:pt x="5349817" y="57097"/>
                    <a:pt x="5561641" y="9157"/>
                    <a:pt x="5782747" y="1585"/>
                  </a:cubicBezTo>
                  <a:cubicBezTo>
                    <a:pt x="5915411" y="-2958"/>
                    <a:pt x="6051416" y="7031"/>
                    <a:pt x="6179489" y="32781"/>
                  </a:cubicBezTo>
                  <a:cubicBezTo>
                    <a:pt x="6439727" y="85086"/>
                    <a:pt x="6626332" y="194592"/>
                    <a:pt x="6676465" y="324519"/>
                  </a:cubicBezTo>
                  <a:lnTo>
                    <a:pt x="6679170" y="325039"/>
                  </a:lnTo>
                  <a:lnTo>
                    <a:pt x="6889311" y="365451"/>
                  </a:lnTo>
                  <a:cubicBezTo>
                    <a:pt x="7088145" y="418008"/>
                    <a:pt x="7241155" y="503765"/>
                    <a:pt x="7314265" y="607658"/>
                  </a:cubicBezTo>
                  <a:cubicBezTo>
                    <a:pt x="7385113" y="708208"/>
                    <a:pt x="7375017" y="817416"/>
                    <a:pt x="7285717" y="914682"/>
                  </a:cubicBezTo>
                  <a:cubicBezTo>
                    <a:pt x="7505223" y="1048072"/>
                    <a:pt x="7581988" y="1220989"/>
                    <a:pt x="7494255" y="1384114"/>
                  </a:cubicBezTo>
                  <a:cubicBezTo>
                    <a:pt x="7377627" y="1600977"/>
                    <a:pt x="6991535" y="1763385"/>
                    <a:pt x="6517363" y="1795031"/>
                  </a:cubicBezTo>
                  <a:cubicBezTo>
                    <a:pt x="6515100" y="1930391"/>
                    <a:pt x="6387505" y="2058765"/>
                    <a:pt x="6167652" y="2147134"/>
                  </a:cubicBezTo>
                  <a:cubicBezTo>
                    <a:pt x="5833608" y="2281420"/>
                    <a:pt x="5351080" y="2298676"/>
                    <a:pt x="4976999" y="2189766"/>
                  </a:cubicBezTo>
                  <a:cubicBezTo>
                    <a:pt x="4856018" y="2376835"/>
                    <a:pt x="4532070" y="2519838"/>
                    <a:pt x="4126134" y="2565395"/>
                  </a:cubicBezTo>
                  <a:cubicBezTo>
                    <a:pt x="3647784" y="2619074"/>
                    <a:pt x="3148545" y="2527600"/>
                    <a:pt x="2875078" y="2336113"/>
                  </a:cubicBezTo>
                  <a:cubicBezTo>
                    <a:pt x="2229618" y="2517867"/>
                    <a:pt x="1391287" y="2415705"/>
                    <a:pt x="1016684" y="2109577"/>
                  </a:cubicBezTo>
                  <a:cubicBezTo>
                    <a:pt x="648695" y="2129699"/>
                    <a:pt x="303162" y="2023119"/>
                    <a:pt x="199589" y="1857487"/>
                  </a:cubicBezTo>
                  <a:cubicBezTo>
                    <a:pt x="124564" y="1737651"/>
                    <a:pt x="190885" y="1608321"/>
                    <a:pt x="374183" y="1517205"/>
                  </a:cubicBezTo>
                  <a:cubicBezTo>
                    <a:pt x="114119" y="1445734"/>
                    <a:pt x="-30709" y="1308582"/>
                    <a:pt x="5498" y="1168087"/>
                  </a:cubicBezTo>
                  <a:cubicBezTo>
                    <a:pt x="47972" y="1003589"/>
                    <a:pt x="327532" y="874737"/>
                    <a:pt x="678809" y="857779"/>
                  </a:cubicBezTo>
                  <a:lnTo>
                    <a:pt x="685250" y="849599"/>
                  </a:lnTo>
                  <a:lnTo>
                    <a:pt x="685250" y="849599"/>
                  </a:lnTo>
                  <a:cubicBezTo>
                    <a:pt x="638077" y="687609"/>
                    <a:pt x="748090" y="524245"/>
                    <a:pt x="985176" y="403991"/>
                  </a:cubicBezTo>
                  <a:cubicBezTo>
                    <a:pt x="1359780" y="214057"/>
                    <a:pt x="1967117" y="171723"/>
                    <a:pt x="2444249" y="302187"/>
                  </a:cubicBezTo>
                  <a:lnTo>
                    <a:pt x="2444529" y="301999"/>
                  </a:lnTo>
                  <a:lnTo>
                    <a:pt x="2443378" y="301590"/>
                  </a:lnTo>
                  <a:lnTo>
                    <a:pt x="2444579" y="301966"/>
                  </a:lnTo>
                  <a:lnTo>
                    <a:pt x="2572923" y="215700"/>
                  </a:lnTo>
                  <a:cubicBezTo>
                    <a:pt x="2915207" y="36625"/>
                    <a:pt x="3528152" y="18346"/>
                    <a:pt x="3915332" y="196503"/>
                  </a:cubicBezTo>
                  <a:lnTo>
                    <a:pt x="3921279" y="192304"/>
                  </a:lnTo>
                  <a:lnTo>
                    <a:pt x="3922992" y="190412"/>
                  </a:lnTo>
                  <a:lnTo>
                    <a:pt x="3921894" y="191870"/>
                  </a:lnTo>
                  <a:lnTo>
                    <a:pt x="4017186" y="124593"/>
                  </a:lnTo>
                  <a:cubicBezTo>
                    <a:pt x="4136121" y="59467"/>
                    <a:pt x="4303035" y="15793"/>
                    <a:pt x="4488552" y="3523"/>
                  </a:cubicBezTo>
                  <a:cubicBezTo>
                    <a:pt x="4539599" y="142"/>
                    <a:pt x="4590633" y="-774"/>
                    <a:pt x="4640965" y="642"/>
                  </a:cubicBezTo>
                  <a:close/>
                </a:path>
              </a:pathLst>
            </a:custGeom>
            <a:solidFill>
              <a:srgbClr val="CFAFE7">
                <a:alpha val="73725"/>
              </a:srgbClr>
            </a:solidFill>
            <a:ln>
              <a:solidFill>
                <a:srgbClr val="632B8D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971501" y="1114746"/>
              <a:ext cx="6534161" cy="821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entury Gothic" panose="020B0502020202020204" pitchFamily="34" charset="0"/>
                </a:rPr>
                <a:t>What does your ___________ do?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271751" y="1904188"/>
              <a:ext cx="5376793" cy="82148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entury Gothic" panose="020B0502020202020204" pitchFamily="34" charset="0"/>
                </a:rPr>
                <a:t>He/she is </a:t>
              </a:r>
              <a:r>
                <a:rPr lang="en-US" sz="3200" b="1">
                  <a:latin typeface="Century Gothic" panose="020B0502020202020204" pitchFamily="34" charset="0"/>
                </a:rPr>
                <a:t>a/an </a:t>
              </a:r>
              <a:r>
                <a:rPr lang="en-US" sz="3200" b="1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</a:t>
              </a:r>
              <a:r>
                <a:rPr lang="en-US" sz="3200" b="1">
                  <a:latin typeface="Century Gothic" panose="020B0502020202020204" pitchFamily="34" charset="0"/>
                </a:rPr>
                <a:t>.</a:t>
              </a:r>
              <a:endParaRPr lang="en-US" sz="32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501814" y="3469483"/>
            <a:ext cx="226294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teacher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062992" y="5352628"/>
            <a:ext cx="226294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student</a:t>
            </a: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3357970" y="5775379"/>
            <a:ext cx="226294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worker</a:t>
            </a: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5712359" y="5645989"/>
            <a:ext cx="175219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7913972" y="5748087"/>
            <a:ext cx="175219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nurse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9693691" y="4842077"/>
            <a:ext cx="175219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farmer</a:t>
            </a: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10231311" y="2732635"/>
            <a:ext cx="175219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driver</a:t>
            </a:r>
          </a:p>
        </p:txBody>
      </p:sp>
    </p:spTree>
    <p:extLst>
      <p:ext uri="{BB962C8B-B14F-4D97-AF65-F5344CB8AC3E}">
        <p14:creationId xmlns:p14="http://schemas.microsoft.com/office/powerpoint/2010/main" val="29677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285" y="5041806"/>
            <a:ext cx="7453844" cy="1403999"/>
            <a:chOff x="2742013" y="5041222"/>
            <a:chExt cx="7454815" cy="1404182"/>
          </a:xfrm>
        </p:grpSpPr>
        <p:pic>
          <p:nvPicPr>
            <p:cNvPr id="2054" name="Picture 6" descr="https://s.sachmem.vn/public/characters/Linda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053" y="5805324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242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He's 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66495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does your ___________ do?</a:t>
              </a:r>
            </a:p>
          </p:txBody>
        </p:sp>
      </p:grpSp>
      <p:pic>
        <p:nvPicPr>
          <p:cNvPr id="13" name="Picture 2" descr="https://s.sachmem.vn/public/images/v2/TA4T2SHS/U12-L1-2-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696" y="811601"/>
            <a:ext cx="6427676" cy="390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09417" y="321892"/>
            <a:ext cx="6095206" cy="4000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2. Point and say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904624" y="5082745"/>
            <a:ext cx="182026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father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641674" y="5844254"/>
            <a:ext cx="226294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farmer</a:t>
            </a:r>
          </a:p>
        </p:txBody>
      </p:sp>
    </p:spTree>
    <p:extLst>
      <p:ext uri="{BB962C8B-B14F-4D97-AF65-F5344CB8AC3E}">
        <p14:creationId xmlns:p14="http://schemas.microsoft.com/office/powerpoint/2010/main" val="134428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466" y="5805808"/>
            <a:ext cx="639997" cy="639997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68285" y="5041806"/>
            <a:ext cx="7453844" cy="1376351"/>
            <a:chOff x="2742013" y="5041222"/>
            <a:chExt cx="7454815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30786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She's 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66495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does your ___________ do?</a:t>
              </a:r>
            </a:p>
          </p:txBody>
        </p:sp>
      </p:grpSp>
      <p:pic>
        <p:nvPicPr>
          <p:cNvPr id="10" name="Picture 3" descr="https://s.sachmem.vn/public/images/v2/TA4T2SHS/U12-L1-2-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623" y="728109"/>
            <a:ext cx="6379167" cy="387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809417" y="287537"/>
            <a:ext cx="6095206" cy="4000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2. Point and say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461943" y="5082745"/>
            <a:ext cx="226294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mother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41674" y="5844254"/>
            <a:ext cx="226294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nurse</a:t>
            </a:r>
          </a:p>
        </p:txBody>
      </p:sp>
    </p:spTree>
    <p:extLst>
      <p:ext uri="{BB962C8B-B14F-4D97-AF65-F5344CB8AC3E}">
        <p14:creationId xmlns:p14="http://schemas.microsoft.com/office/powerpoint/2010/main" val="276594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https://s.sachmem.vn/public/characters/Ma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515" y="5805808"/>
            <a:ext cx="639997" cy="639997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68285" y="5041806"/>
            <a:ext cx="7453844" cy="1376351"/>
            <a:chOff x="2742013" y="5041222"/>
            <a:chExt cx="7454815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242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He's 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66495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does your ___________ do?</a:t>
              </a:r>
            </a:p>
          </p:txBody>
        </p:sp>
      </p:grpSp>
      <p:pic>
        <p:nvPicPr>
          <p:cNvPr id="9" name="Picture 4" descr="https://s.sachmem.vn/public/images/v2/TA4T2SHS/U12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639" y="891961"/>
            <a:ext cx="6185135" cy="37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09417" y="287537"/>
            <a:ext cx="6095206" cy="4000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2. Point and say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6461943" y="5082745"/>
            <a:ext cx="226294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uncle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641674" y="5844254"/>
            <a:ext cx="226294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driver</a:t>
            </a:r>
          </a:p>
        </p:txBody>
      </p:sp>
    </p:spTree>
    <p:extLst>
      <p:ext uri="{BB962C8B-B14F-4D97-AF65-F5344CB8AC3E}">
        <p14:creationId xmlns:p14="http://schemas.microsoft.com/office/powerpoint/2010/main" val="331819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s.sachmem.vn/public/characters/N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75" y="5805808"/>
            <a:ext cx="639997" cy="639997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68285" y="5041806"/>
            <a:ext cx="7453844" cy="1376351"/>
            <a:chOff x="2742013" y="5041222"/>
            <a:chExt cx="7454815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242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He's ___________________.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66495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does your ___________ do?</a:t>
              </a:r>
            </a:p>
          </p:txBody>
        </p:sp>
      </p:grpSp>
      <p:pic>
        <p:nvPicPr>
          <p:cNvPr id="8" name="Picture 5" descr="https://s.sachmem.vn/public/images/v2/TA4T2SHS/U12-L1-2-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975" y="874229"/>
            <a:ext cx="6135795" cy="382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09417" y="287537"/>
            <a:ext cx="6095206" cy="40005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461943" y="5082745"/>
            <a:ext cx="2262949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brother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464275" y="5844254"/>
            <a:ext cx="3191120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factory worker</a:t>
            </a:r>
          </a:p>
        </p:txBody>
      </p:sp>
    </p:spTree>
    <p:extLst>
      <p:ext uri="{BB962C8B-B14F-4D97-AF65-F5344CB8AC3E}">
        <p14:creationId xmlns:p14="http://schemas.microsoft.com/office/powerpoint/2010/main" val="401608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A053080-363C-49FE-B93F-3F8443C1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A1500C-5173-436C-949B-35506A68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378606" y="-288736"/>
            <a:ext cx="4955114" cy="32265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A50B4F7-3109-49CB-99ED-FB72C41FFA4C}"/>
              </a:ext>
            </a:extLst>
          </p:cNvPr>
          <p:cNvSpPr/>
          <p:nvPr/>
        </p:nvSpPr>
        <p:spPr>
          <a:xfrm>
            <a:off x="2867032" y="1315684"/>
            <a:ext cx="2100460" cy="152398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6000" dirty="0">
                <a:solidFill>
                  <a:srgbClr val="76A12E"/>
                </a:solidFill>
                <a:latin typeface="Helvetica" panose="020B0604020202030204" pitchFamily="34" charset="0"/>
                <a:ea typeface="华康标题宋W9(P)" panose="02020900000000000000" pitchFamily="18" charset="-122"/>
              </a:rPr>
              <a:t>03</a:t>
            </a:r>
            <a:endParaRPr lang="zh-CN" altLang="en-US" dirty="0">
              <a:solidFill>
                <a:srgbClr val="76A12E"/>
              </a:solidFill>
              <a:latin typeface="Helvetica" panose="020B0604020202030204" pitchFamily="34" charset="0"/>
              <a:ea typeface="华康标题宋W9(P)" panose="02020900000000000000" pitchFamily="18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3394529-1BE0-4292-8EF5-BA1280C0B5F1}"/>
              </a:ext>
            </a:extLst>
          </p:cNvPr>
          <p:cNvSpPr/>
          <p:nvPr/>
        </p:nvSpPr>
        <p:spPr>
          <a:xfrm rot="21540000" flipH="1">
            <a:off x="2812541" y="2588821"/>
            <a:ext cx="2209442" cy="167472"/>
          </a:xfrm>
          <a:custGeom>
            <a:avLst/>
            <a:gdLst>
              <a:gd name="connsiteX0" fmla="*/ 0 w 7620000"/>
              <a:gd name="connsiteY0" fmla="*/ 1672062 h 1672062"/>
              <a:gd name="connsiteX1" fmla="*/ 1422400 w 7620000"/>
              <a:gd name="connsiteY1" fmla="*/ 612519 h 1672062"/>
              <a:gd name="connsiteX2" fmla="*/ 3309257 w 7620000"/>
              <a:gd name="connsiteY2" fmla="*/ 568976 h 1672062"/>
              <a:gd name="connsiteX3" fmla="*/ 4499428 w 7620000"/>
              <a:gd name="connsiteY3" fmla="*/ 2919 h 1672062"/>
              <a:gd name="connsiteX4" fmla="*/ 6444343 w 7620000"/>
              <a:gd name="connsiteY4" fmla="*/ 844748 h 1672062"/>
              <a:gd name="connsiteX5" fmla="*/ 7620000 w 7620000"/>
              <a:gd name="connsiteY5" fmla="*/ 46462 h 1672062"/>
              <a:gd name="connsiteX0" fmla="*/ 0 w 7620000"/>
              <a:gd name="connsiteY0" fmla="*/ 1625600 h 1625600"/>
              <a:gd name="connsiteX1" fmla="*/ 1422400 w 7620000"/>
              <a:gd name="connsiteY1" fmla="*/ 566057 h 1625600"/>
              <a:gd name="connsiteX2" fmla="*/ 3309257 w 7620000"/>
              <a:gd name="connsiteY2" fmla="*/ 522514 h 1625600"/>
              <a:gd name="connsiteX3" fmla="*/ 4615542 w 7620000"/>
              <a:gd name="connsiteY3" fmla="*/ 145143 h 1625600"/>
              <a:gd name="connsiteX4" fmla="*/ 6444343 w 7620000"/>
              <a:gd name="connsiteY4" fmla="*/ 798286 h 1625600"/>
              <a:gd name="connsiteX5" fmla="*/ 7620000 w 7620000"/>
              <a:gd name="connsiteY5" fmla="*/ 0 h 1625600"/>
              <a:gd name="connsiteX0" fmla="*/ 0 w 7707086"/>
              <a:gd name="connsiteY0" fmla="*/ 1262743 h 1262743"/>
              <a:gd name="connsiteX1" fmla="*/ 1509486 w 7707086"/>
              <a:gd name="connsiteY1" fmla="*/ 566057 h 1262743"/>
              <a:gd name="connsiteX2" fmla="*/ 3396343 w 7707086"/>
              <a:gd name="connsiteY2" fmla="*/ 522514 h 1262743"/>
              <a:gd name="connsiteX3" fmla="*/ 4702628 w 7707086"/>
              <a:gd name="connsiteY3" fmla="*/ 145143 h 1262743"/>
              <a:gd name="connsiteX4" fmla="*/ 6531429 w 7707086"/>
              <a:gd name="connsiteY4" fmla="*/ 798286 h 1262743"/>
              <a:gd name="connsiteX5" fmla="*/ 7707086 w 7707086"/>
              <a:gd name="connsiteY5" fmla="*/ 0 h 1262743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5143" h="1248229">
                <a:moveTo>
                  <a:pt x="0" y="1248229"/>
                </a:moveTo>
                <a:cubicBezTo>
                  <a:pt x="304800" y="563638"/>
                  <a:pt x="991810" y="687010"/>
                  <a:pt x="1567543" y="566057"/>
                </a:cubicBezTo>
                <a:cubicBezTo>
                  <a:pt x="2143276" y="445105"/>
                  <a:pt x="2922210" y="592666"/>
                  <a:pt x="3454400" y="522514"/>
                </a:cubicBezTo>
                <a:cubicBezTo>
                  <a:pt x="3986590" y="452362"/>
                  <a:pt x="4238171" y="99181"/>
                  <a:pt x="4760685" y="145143"/>
                </a:cubicBezTo>
                <a:cubicBezTo>
                  <a:pt x="5283199" y="191105"/>
                  <a:pt x="6088743" y="822477"/>
                  <a:pt x="6589486" y="798286"/>
                </a:cubicBezTo>
                <a:cubicBezTo>
                  <a:pt x="7090229" y="774095"/>
                  <a:pt x="7437362" y="402771"/>
                  <a:pt x="7765143" y="0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654B"/>
              </a:solidFill>
              <a:latin typeface="Helvetica" panose="020B0604020202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7FB226-995B-4E8C-8623-229D56483A82}"/>
              </a:ext>
            </a:extLst>
          </p:cNvPr>
          <p:cNvSpPr/>
          <p:nvPr/>
        </p:nvSpPr>
        <p:spPr>
          <a:xfrm>
            <a:off x="4267607" y="3021013"/>
            <a:ext cx="2640466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vi-VN" altLang="zh-CN" sz="5300" dirty="0">
                <a:solidFill>
                  <a:schemeClr val="accent1"/>
                </a:solidFill>
                <a:latin typeface="Helvetica" panose="020B0604020202030204" pitchFamily="34" charset="0"/>
                <a:ea typeface="华康标题宋W9" panose="02020909000000000000" pitchFamily="49" charset="-122"/>
              </a:rPr>
              <a:t>Practice</a:t>
            </a:r>
            <a:endParaRPr kumimoji="1" lang="zh-CN" altLang="en-US" sz="5300" dirty="0">
              <a:solidFill>
                <a:schemeClr val="accent1"/>
              </a:solidFill>
              <a:latin typeface="Helvetica" panose="020B0604020202030204" pitchFamily="34" charset="0"/>
              <a:ea typeface="华康标题宋W9" panose="02020909000000000000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0751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03055" y="960904"/>
          <a:ext cx="10160562" cy="5204472"/>
        </p:xfrm>
        <a:graphic>
          <a:graphicData uri="http://schemas.openxmlformats.org/drawingml/2006/table">
            <a:tbl>
              <a:tblPr/>
              <a:tblGrid>
                <a:gridCol w="2198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7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73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73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98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812204">
                <a:tc>
                  <a:txBody>
                    <a:bodyPr/>
                    <a:lstStyle/>
                    <a:p>
                      <a:pPr algn="ctr" fontAlgn="ctr"/>
                      <a:endParaRPr lang="en-US" sz="2400" b="1" dirty="0">
                        <a:solidFill>
                          <a:srgbClr val="00206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3424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1. Father</a:t>
                      </a: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3424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2. Mother</a:t>
                      </a: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3424">
                <a:tc>
                  <a:txBody>
                    <a:bodyPr/>
                    <a:lstStyle/>
                    <a:p>
                      <a:pPr fontAlgn="ctr"/>
                      <a:r>
                        <a:rPr lang="en-US" sz="3200" b="1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3. Brother</a:t>
                      </a: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219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3200" b="1" i="0" dirty="0">
                          <a:solidFill>
                            <a:srgbClr val="002060"/>
                          </a:solidFill>
                          <a:effectLst/>
                          <a:latin typeface="Century Gothic" panose="020B0502020202020204" pitchFamily="34" charset="0"/>
                        </a:rPr>
                        <a:t>4. Sister</a:t>
                      </a: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0" i="0" dirty="0">
                        <a:solidFill>
                          <a:srgbClr val="333333"/>
                        </a:solidFill>
                        <a:effectLst/>
                        <a:latin typeface="Helvetica Neue"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0" i="0" dirty="0">
                        <a:solidFill>
                          <a:srgbClr val="333333"/>
                        </a:solidFill>
                        <a:effectLst/>
                        <a:latin typeface="Helvetica Neue"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ctr"/>
                      <a:endParaRPr lang="en-US" sz="2400" b="0" i="0" dirty="0">
                        <a:solidFill>
                          <a:srgbClr val="333333"/>
                        </a:solidFill>
                        <a:effectLst/>
                        <a:latin typeface="Helvetica Neue"/>
                      </a:endParaRPr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br>
                        <a:rPr lang="en-US" sz="2400" b="0" i="0" dirty="0">
                          <a:solidFill>
                            <a:srgbClr val="333333"/>
                          </a:solidFill>
                          <a:effectLst/>
                          <a:latin typeface="Helvetica Neue"/>
                        </a:rPr>
                      </a:br>
                      <a:endParaRPr lang="en-US" sz="2400" dirty="0"/>
                    </a:p>
                  </a:txBody>
                  <a:tcPr marL="142856" marR="95238" marT="95238" marB="952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48607" y="353202"/>
            <a:ext cx="2417335" cy="46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28" tIns="45714" rIns="91428" bIns="45714" numCol="1" anchor="ctr" anchorCtr="0" compatLnSpc="1">
            <a:prstTxWarp prst="textNoShape">
              <a:avLst/>
            </a:prstTxWarp>
            <a:spAutoFit/>
          </a:bodyPr>
          <a:lstStyle/>
          <a:p>
            <a:pPr defTabSz="914309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Arial" panose="020B0604020202020204" pitchFamily="34" charset="0"/>
              </a:rPr>
              <a:t>3. Listen and tick.</a:t>
            </a:r>
            <a:r>
              <a:rPr lang="en-US" altLang="en-US" sz="2400" b="1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076" name="Picture 4" descr="https://s.sachmem.vn/public/images/TA4T2SHS/U12-L1-3-1-debsilbiivxzamrz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4"/>
          <a:stretch/>
        </p:blipFill>
        <p:spPr bwMode="auto">
          <a:xfrm>
            <a:off x="1586679" y="1118355"/>
            <a:ext cx="1327251" cy="14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s.sachmem.vn/public/images/TA4T2SHS/U12-L1-3-2.bmp-ygcaibvtwavbqdj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87"/>
          <a:stretch/>
        </p:blipFill>
        <p:spPr bwMode="auto">
          <a:xfrm>
            <a:off x="3682158" y="1118355"/>
            <a:ext cx="1405161" cy="14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s.sachmem.vn/public/images/TA4T2SHS/U12-L1-3-3-cirumtyfsmqerlv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3"/>
          <a:stretch/>
        </p:blipFill>
        <p:spPr bwMode="auto">
          <a:xfrm>
            <a:off x="5689536" y="1118355"/>
            <a:ext cx="1370670" cy="14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https://s.sachmem.vn/public/images/TA4T2SHS/U12-L1-3-4-wlcgnxbdkkhtlvnj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09"/>
          <a:stretch/>
        </p:blipFill>
        <p:spPr bwMode="auto">
          <a:xfrm>
            <a:off x="7520999" y="1118355"/>
            <a:ext cx="1519866" cy="14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.sachmem.vn/public/images/TA4T2SHS/U12-L1-3-5-hhhyxkflwecnzde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6"/>
          <a:stretch/>
        </p:blipFill>
        <p:spPr bwMode="auto">
          <a:xfrm>
            <a:off x="9618349" y="1118355"/>
            <a:ext cx="1429126" cy="146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3990291" y="2740155"/>
            <a:ext cx="788896" cy="101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9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5999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886484" y="3531622"/>
            <a:ext cx="788896" cy="101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9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5999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9938464" y="5223725"/>
            <a:ext cx="788896" cy="101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5999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5999" dirty="0">
              <a:solidFill>
                <a:srgbClr val="FF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9061" y="889785"/>
            <a:ext cx="462337" cy="457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69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1-3tick cab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757718" y="2710951"/>
            <a:ext cx="3292964" cy="95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latin typeface="Century Gothic" panose="020B0502020202020204" pitchFamily="34" charset="0"/>
              </a:rPr>
              <a:t>This is a photo </a:t>
            </a:r>
          </a:p>
          <a:p>
            <a:pPr algn="ctr" defTabSz="914309"/>
            <a:r>
              <a:rPr lang="en-US" altLang="en-US" sz="2800" b="1" dirty="0">
                <a:latin typeface="Century Gothic" panose="020B0502020202020204" pitchFamily="34" charset="0"/>
              </a:rPr>
              <a:t>of my __________.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45377" y="648856"/>
            <a:ext cx="10665068" cy="4914260"/>
            <a:chOff x="497041" y="417229"/>
            <a:chExt cx="15031401" cy="6926185"/>
          </a:xfrm>
        </p:grpSpPr>
        <p:pic>
          <p:nvPicPr>
            <p:cNvPr id="4101" name="Picture 5" descr="https://s.sachmem.vn/public/images/TA4T2SHS/U12-L1-4-1-cckicknmdhncxqtt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041" y="417229"/>
              <a:ext cx="4686300" cy="2933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https://s.sachmem.vn/public/images/TA4T2SHS/U12-L1-4-2-fipbrxlziugilnhy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322"/>
            <a:stretch/>
          </p:blipFill>
          <p:spPr bwMode="auto">
            <a:xfrm>
              <a:off x="5669591" y="417230"/>
              <a:ext cx="4686300" cy="2630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https://s.sachmem.vn/public/images/TA4T2SHS/U12-L1-4-3-mlwabuieurukxog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37"/>
            <a:stretch/>
          </p:blipFill>
          <p:spPr bwMode="auto">
            <a:xfrm>
              <a:off x="10842142" y="417230"/>
              <a:ext cx="4686300" cy="260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4" name="Picture 8" descr="https://s.sachmem.vn/public/images/TA4T2SHS/U12-L1-4-4-suveivabcwnaojgk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450"/>
            <a:stretch/>
          </p:blipFill>
          <p:spPr bwMode="auto">
            <a:xfrm>
              <a:off x="497041" y="4721273"/>
              <a:ext cx="4686300" cy="2568449"/>
            </a:xfrm>
            <a:prstGeom prst="roundRect">
              <a:avLst>
                <a:gd name="adj" fmla="val 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5" name="Picture 9" descr="https://s.sachmem.vn/public/images/TA4T2SHS/U12-L1-4-5-fwejotepnfgfgykc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535"/>
            <a:stretch/>
          </p:blipFill>
          <p:spPr bwMode="auto">
            <a:xfrm>
              <a:off x="5172947" y="4721272"/>
              <a:ext cx="4686300" cy="25952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https://s.sachmem.vn/public/images/TA4T2SHS/U12-L1-4-6-yjmqvfstdqvkplkg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620"/>
            <a:stretch/>
          </p:blipFill>
          <p:spPr bwMode="auto">
            <a:xfrm>
              <a:off x="10842141" y="4721272"/>
              <a:ext cx="4686300" cy="26221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745376" y="259859"/>
            <a:ext cx="2346811" cy="400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4. Look and write.</a:t>
            </a:r>
            <a:endParaRPr lang="en-US" altLang="en-US" b="1" dirty="0">
              <a:latin typeface="Helvetica Neue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429584" y="2710951"/>
            <a:ext cx="3292964" cy="95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latin typeface="Century Gothic" panose="020B0502020202020204" pitchFamily="34" charset="0"/>
              </a:rPr>
              <a:t>My grandpa is a ______________.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8101451" y="2710951"/>
            <a:ext cx="3292964" cy="95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latin typeface="Century Gothic" panose="020B0502020202020204" pitchFamily="34" charset="0"/>
              </a:rPr>
              <a:t>My grandma </a:t>
            </a:r>
          </a:p>
          <a:p>
            <a:pPr algn="ctr" defTabSz="914309"/>
            <a:r>
              <a:rPr lang="en-US" altLang="en-US" sz="2800" b="1" dirty="0">
                <a:latin typeface="Century Gothic" panose="020B0502020202020204" pitchFamily="34" charset="0"/>
              </a:rPr>
              <a:t>________________.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718510" y="5608710"/>
            <a:ext cx="3292965" cy="95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latin typeface="Century Gothic" panose="020B0502020202020204" pitchFamily="34" charset="0"/>
              </a:rPr>
              <a:t>My father </a:t>
            </a:r>
          </a:p>
          <a:p>
            <a:pPr algn="ctr" defTabSz="914309"/>
            <a:r>
              <a:rPr lang="en-US" altLang="en-US" sz="2800" b="1" dirty="0">
                <a:latin typeface="Century Gothic" panose="020B0502020202020204" pitchFamily="34" charset="0"/>
              </a:rPr>
              <a:t>________________.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4354376" y="5608710"/>
            <a:ext cx="3731047" cy="953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latin typeface="Century Gothic" panose="020B0502020202020204" pitchFamily="34" charset="0"/>
              </a:rPr>
              <a:t>My mother </a:t>
            </a:r>
          </a:p>
          <a:p>
            <a:pPr algn="ctr" defTabSz="914309"/>
            <a:r>
              <a:rPr lang="en-US" altLang="en-US" sz="2800" b="1" dirty="0">
                <a:latin typeface="Century Gothic" panose="020B0502020202020204" pitchFamily="34" charset="0"/>
              </a:rPr>
              <a:t>__________________.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8419931" y="5824124"/>
            <a:ext cx="3292965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latin typeface="Century Gothic" panose="020B0502020202020204" pitchFamily="34" charset="0"/>
              </a:rPr>
              <a:t>I am ____________.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918782" y="3126792"/>
            <a:ext cx="1679566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family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5328301" y="3126792"/>
            <a:ext cx="1774805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farmer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8384342" y="3126792"/>
            <a:ext cx="2727181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is a nurse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345984" y="6031296"/>
            <a:ext cx="3694788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is a factory worker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375609" y="6012249"/>
            <a:ext cx="3694788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is a driver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8495625" y="5807815"/>
            <a:ext cx="3694788" cy="523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4" rIns="91428" bIns="4571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09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 student</a:t>
            </a:r>
          </a:p>
        </p:txBody>
      </p:sp>
    </p:spTree>
    <p:extLst>
      <p:ext uri="{BB962C8B-B14F-4D97-AF65-F5344CB8AC3E}">
        <p14:creationId xmlns:p14="http://schemas.microsoft.com/office/powerpoint/2010/main" val="89751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A053080-363C-49FE-B93F-3F8443C1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A1500C-5173-436C-949B-35506A68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378606" y="-288736"/>
            <a:ext cx="4955114" cy="32265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A50B4F7-3109-49CB-99ED-FB72C41FFA4C}"/>
              </a:ext>
            </a:extLst>
          </p:cNvPr>
          <p:cNvSpPr/>
          <p:nvPr/>
        </p:nvSpPr>
        <p:spPr>
          <a:xfrm>
            <a:off x="2867032" y="1315684"/>
            <a:ext cx="2100460" cy="152398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6000" dirty="0">
                <a:solidFill>
                  <a:srgbClr val="76A12E"/>
                </a:solidFill>
                <a:latin typeface="Helvetica" panose="020B0604020202030204" pitchFamily="34" charset="0"/>
                <a:ea typeface="华康标题宋W9(P)" panose="02020900000000000000" pitchFamily="18" charset="-122"/>
              </a:rPr>
              <a:t>04</a:t>
            </a:r>
            <a:endParaRPr lang="zh-CN" altLang="en-US" dirty="0">
              <a:solidFill>
                <a:srgbClr val="76A12E"/>
              </a:solidFill>
              <a:latin typeface="Helvetica" panose="020B0604020202030204" pitchFamily="34" charset="0"/>
              <a:ea typeface="华康标题宋W9(P)" panose="02020900000000000000" pitchFamily="18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3394529-1BE0-4292-8EF5-BA1280C0B5F1}"/>
              </a:ext>
            </a:extLst>
          </p:cNvPr>
          <p:cNvSpPr/>
          <p:nvPr/>
        </p:nvSpPr>
        <p:spPr>
          <a:xfrm rot="21540000" flipH="1">
            <a:off x="2812541" y="2588821"/>
            <a:ext cx="2209442" cy="167472"/>
          </a:xfrm>
          <a:custGeom>
            <a:avLst/>
            <a:gdLst>
              <a:gd name="connsiteX0" fmla="*/ 0 w 7620000"/>
              <a:gd name="connsiteY0" fmla="*/ 1672062 h 1672062"/>
              <a:gd name="connsiteX1" fmla="*/ 1422400 w 7620000"/>
              <a:gd name="connsiteY1" fmla="*/ 612519 h 1672062"/>
              <a:gd name="connsiteX2" fmla="*/ 3309257 w 7620000"/>
              <a:gd name="connsiteY2" fmla="*/ 568976 h 1672062"/>
              <a:gd name="connsiteX3" fmla="*/ 4499428 w 7620000"/>
              <a:gd name="connsiteY3" fmla="*/ 2919 h 1672062"/>
              <a:gd name="connsiteX4" fmla="*/ 6444343 w 7620000"/>
              <a:gd name="connsiteY4" fmla="*/ 844748 h 1672062"/>
              <a:gd name="connsiteX5" fmla="*/ 7620000 w 7620000"/>
              <a:gd name="connsiteY5" fmla="*/ 46462 h 1672062"/>
              <a:gd name="connsiteX0" fmla="*/ 0 w 7620000"/>
              <a:gd name="connsiteY0" fmla="*/ 1625600 h 1625600"/>
              <a:gd name="connsiteX1" fmla="*/ 1422400 w 7620000"/>
              <a:gd name="connsiteY1" fmla="*/ 566057 h 1625600"/>
              <a:gd name="connsiteX2" fmla="*/ 3309257 w 7620000"/>
              <a:gd name="connsiteY2" fmla="*/ 522514 h 1625600"/>
              <a:gd name="connsiteX3" fmla="*/ 4615542 w 7620000"/>
              <a:gd name="connsiteY3" fmla="*/ 145143 h 1625600"/>
              <a:gd name="connsiteX4" fmla="*/ 6444343 w 7620000"/>
              <a:gd name="connsiteY4" fmla="*/ 798286 h 1625600"/>
              <a:gd name="connsiteX5" fmla="*/ 7620000 w 7620000"/>
              <a:gd name="connsiteY5" fmla="*/ 0 h 1625600"/>
              <a:gd name="connsiteX0" fmla="*/ 0 w 7707086"/>
              <a:gd name="connsiteY0" fmla="*/ 1262743 h 1262743"/>
              <a:gd name="connsiteX1" fmla="*/ 1509486 w 7707086"/>
              <a:gd name="connsiteY1" fmla="*/ 566057 h 1262743"/>
              <a:gd name="connsiteX2" fmla="*/ 3396343 w 7707086"/>
              <a:gd name="connsiteY2" fmla="*/ 522514 h 1262743"/>
              <a:gd name="connsiteX3" fmla="*/ 4702628 w 7707086"/>
              <a:gd name="connsiteY3" fmla="*/ 145143 h 1262743"/>
              <a:gd name="connsiteX4" fmla="*/ 6531429 w 7707086"/>
              <a:gd name="connsiteY4" fmla="*/ 798286 h 1262743"/>
              <a:gd name="connsiteX5" fmla="*/ 7707086 w 7707086"/>
              <a:gd name="connsiteY5" fmla="*/ 0 h 1262743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5143" h="1248229">
                <a:moveTo>
                  <a:pt x="0" y="1248229"/>
                </a:moveTo>
                <a:cubicBezTo>
                  <a:pt x="304800" y="563638"/>
                  <a:pt x="991810" y="687010"/>
                  <a:pt x="1567543" y="566057"/>
                </a:cubicBezTo>
                <a:cubicBezTo>
                  <a:pt x="2143276" y="445105"/>
                  <a:pt x="2922210" y="592666"/>
                  <a:pt x="3454400" y="522514"/>
                </a:cubicBezTo>
                <a:cubicBezTo>
                  <a:pt x="3986590" y="452362"/>
                  <a:pt x="4238171" y="99181"/>
                  <a:pt x="4760685" y="145143"/>
                </a:cubicBezTo>
                <a:cubicBezTo>
                  <a:pt x="5283199" y="191105"/>
                  <a:pt x="6088743" y="822477"/>
                  <a:pt x="6589486" y="798286"/>
                </a:cubicBezTo>
                <a:cubicBezTo>
                  <a:pt x="7090229" y="774095"/>
                  <a:pt x="7437362" y="402771"/>
                  <a:pt x="7765143" y="0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654B"/>
              </a:solidFill>
              <a:latin typeface="Helvetica" panose="020B0604020202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7FB226-995B-4E8C-8623-229D56483A82}"/>
              </a:ext>
            </a:extLst>
          </p:cNvPr>
          <p:cNvSpPr/>
          <p:nvPr/>
        </p:nvSpPr>
        <p:spPr>
          <a:xfrm>
            <a:off x="4267607" y="3021013"/>
            <a:ext cx="3017173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vi-VN" altLang="zh-CN" sz="5300" dirty="0">
                <a:solidFill>
                  <a:schemeClr val="accent1"/>
                </a:solidFill>
                <a:latin typeface="Helvetica" panose="020B0604020202030204" pitchFamily="34" charset="0"/>
                <a:ea typeface="华康标题宋W9" panose="02020909000000000000" pitchFamily="49" charset="-122"/>
              </a:rPr>
              <a:t>Homelink</a:t>
            </a:r>
            <a:endParaRPr kumimoji="1" lang="zh-CN" altLang="en-US" sz="5300" dirty="0">
              <a:solidFill>
                <a:schemeClr val="accent1"/>
              </a:solidFill>
              <a:latin typeface="Helvetica" panose="020B0604020202030204" pitchFamily="34" charset="0"/>
              <a:ea typeface="华康标题宋W9" panose="02020909000000000000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6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76F24AA4-917D-4CD2-876B-E06B06AC293F}"/>
              </a:ext>
            </a:extLst>
          </p:cNvPr>
          <p:cNvSpPr txBox="1">
            <a:spLocks/>
          </p:cNvSpPr>
          <p:nvPr/>
        </p:nvSpPr>
        <p:spPr>
          <a:xfrm>
            <a:off x="1361898" y="820284"/>
            <a:ext cx="9142809" cy="799996"/>
          </a:xfrm>
          <a:prstGeom prst="rect">
            <a:avLst/>
          </a:prstGeom>
        </p:spPr>
        <p:txBody>
          <a:bodyPr anchor="b"/>
          <a:lstStyle>
            <a:lvl1pPr algn="ctr" defTabSz="91430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9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Saturday, January 22nd 2022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12: What does your father do?</a:t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140C46A-5720-48E5-9A17-2E777F7462BE}"/>
              </a:ext>
            </a:extLst>
          </p:cNvPr>
          <p:cNvSpPr txBox="1">
            <a:spLocks/>
          </p:cNvSpPr>
          <p:nvPr/>
        </p:nvSpPr>
        <p:spPr>
          <a:xfrm>
            <a:off x="2096522" y="1900893"/>
            <a:ext cx="2693930" cy="49523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09"/>
            <a:r>
              <a:rPr lang="vi-VN" sz="24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1. New words: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F043F2C0-8647-4B0F-8523-1685CD905311}"/>
              </a:ext>
            </a:extLst>
          </p:cNvPr>
          <p:cNvSpPr txBox="1">
            <a:spLocks/>
          </p:cNvSpPr>
          <p:nvPr/>
        </p:nvSpPr>
        <p:spPr>
          <a:xfrm>
            <a:off x="1687756" y="2676741"/>
            <a:ext cx="4579230" cy="269522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866" indent="-342866" algn="l" defTabSz="914309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Clerk: nhân viên văn phòng</a:t>
            </a:r>
          </a:p>
          <a:p>
            <a:pPr marL="342866" indent="-342866" algn="l" defTabSz="914309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factory: trong nhà máy</a:t>
            </a:r>
          </a:p>
          <a:p>
            <a:pPr marL="342866" indent="-342866" algn="l" defTabSz="914309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hospital: trong bệnh viện</a:t>
            </a:r>
          </a:p>
          <a:p>
            <a:pPr marL="342866" indent="-342866" algn="l" defTabSz="914309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 field: trên cánh đồng</a:t>
            </a:r>
          </a:p>
          <a:p>
            <a:pPr marL="342866" indent="-342866" algn="l" defTabSz="914309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an office: trong văn phòng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89F9D8A-E9F0-43EA-963A-5ED1E59967C0}"/>
              </a:ext>
            </a:extLst>
          </p:cNvPr>
          <p:cNvSpPr txBox="1">
            <a:spLocks/>
          </p:cNvSpPr>
          <p:nvPr/>
        </p:nvSpPr>
        <p:spPr>
          <a:xfrm>
            <a:off x="6819780" y="1954606"/>
            <a:ext cx="3104746" cy="49523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09"/>
            <a:r>
              <a:rPr lang="vi-VN" sz="24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2. Model sentence: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6BC26D56-7D3A-4EC1-A9E2-E811ADC6B63A}"/>
              </a:ext>
            </a:extLst>
          </p:cNvPr>
          <p:cNvSpPr txBox="1">
            <a:spLocks/>
          </p:cNvSpPr>
          <p:nvPr/>
        </p:nvSpPr>
        <p:spPr>
          <a:xfrm>
            <a:off x="6819780" y="3832892"/>
            <a:ext cx="3104746" cy="49523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09"/>
            <a:r>
              <a:rPr lang="vi-VN" sz="24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3. Homework:</a:t>
            </a:r>
            <a:endParaRPr lang="en-US" sz="24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3E052E43-4F4B-4744-B5FC-A49F786789B4}"/>
              </a:ext>
            </a:extLst>
          </p:cNvPr>
          <p:cNvSpPr txBox="1">
            <a:spLocks/>
          </p:cNvSpPr>
          <p:nvPr/>
        </p:nvSpPr>
        <p:spPr>
          <a:xfrm>
            <a:off x="6937598" y="4529373"/>
            <a:ext cx="5097002" cy="952370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866" indent="-342866" algn="l" defTabSz="914309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Learn by heart the vocabularies.</a:t>
            </a:r>
          </a:p>
          <a:p>
            <a:pPr marL="342866" indent="-342866" algn="l" defTabSz="914309">
              <a:lnSpc>
                <a:spcPct val="150000"/>
              </a:lnSpc>
              <a:buFontTx/>
              <a:buChar char="-"/>
            </a:pPr>
            <a:r>
              <a:rPr 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Practice Quizziz.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E3FADCE8-51B2-4D7A-A19B-F84C644072F0}"/>
              </a:ext>
            </a:extLst>
          </p:cNvPr>
          <p:cNvSpPr txBox="1">
            <a:spLocks/>
          </p:cNvSpPr>
          <p:nvPr/>
        </p:nvSpPr>
        <p:spPr>
          <a:xfrm>
            <a:off x="7267880" y="2459921"/>
            <a:ext cx="4436439" cy="1028565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09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Where does your </a:t>
            </a:r>
            <a:r>
              <a:rPr lang="vi-VN" sz="2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father</a:t>
            </a:r>
            <a:r>
              <a:rPr 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 work?</a:t>
            </a:r>
          </a:p>
          <a:p>
            <a:pPr defTabSz="914309">
              <a:lnSpc>
                <a:spcPct val="150000"/>
              </a:lnSpc>
            </a:pPr>
            <a:r>
              <a:rPr 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He works </a:t>
            </a:r>
            <a:r>
              <a:rPr lang="vi-VN" sz="2400" u="sng" dirty="0">
                <a:solidFill>
                  <a:srgbClr val="FF0000"/>
                </a:solidFill>
                <a:cs typeface="Times New Roman" panose="02020603050405020304" pitchFamily="18" charset="0"/>
              </a:rPr>
              <a:t>in a filed</a:t>
            </a:r>
            <a:r>
              <a:rPr lang="vi-VN" sz="2400" dirty="0">
                <a:solidFill>
                  <a:prstClr val="black"/>
                </a:solidFill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2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DCB8269-CD55-4C78-BF3E-43C365273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35D51D1-96D8-4B95-A526-43419C94FC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378606" y="-288736"/>
            <a:ext cx="4955114" cy="3226586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431E793E-848C-4610-B812-8F1C5EB80C61}"/>
              </a:ext>
            </a:extLst>
          </p:cNvPr>
          <p:cNvGrpSpPr/>
          <p:nvPr/>
        </p:nvGrpSpPr>
        <p:grpSpPr>
          <a:xfrm>
            <a:off x="4639066" y="2311890"/>
            <a:ext cx="3266440" cy="2932532"/>
            <a:chOff x="4983617" y="1867608"/>
            <a:chExt cx="3806098" cy="3417024"/>
          </a:xfrm>
        </p:grpSpPr>
        <p:sp>
          <p:nvSpPr>
            <p:cNvPr id="24" name="Rectangle 12">
              <a:extLst>
                <a:ext uri="{FF2B5EF4-FFF2-40B4-BE49-F238E27FC236}">
                  <a16:creationId xmlns:a16="http://schemas.microsoft.com/office/drawing/2014/main" id="{6957DAC0-F32A-4947-BF10-12D1531A4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0309" y="1867608"/>
              <a:ext cx="522368" cy="535234"/>
            </a:xfrm>
            <a:prstGeom prst="rect">
              <a:avLst/>
            </a:prstGeom>
            <a:solidFill>
              <a:srgbClr val="76A12E"/>
            </a:solidFill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1600">
                <a:solidFill>
                  <a:schemeClr val="bg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25" name="Rectangle 12">
              <a:extLst>
                <a:ext uri="{FF2B5EF4-FFF2-40B4-BE49-F238E27FC236}">
                  <a16:creationId xmlns:a16="http://schemas.microsoft.com/office/drawing/2014/main" id="{54857E45-84BD-4548-9091-2C0881BA1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98582" y="2754712"/>
              <a:ext cx="522368" cy="53523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1600">
                <a:solidFill>
                  <a:schemeClr val="bg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26" name="Rectangle 12">
              <a:extLst>
                <a:ext uri="{FF2B5EF4-FFF2-40B4-BE49-F238E27FC236}">
                  <a16:creationId xmlns:a16="http://schemas.microsoft.com/office/drawing/2014/main" id="{057425F2-1A82-4D13-983A-370C3809CE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8985" y="3629367"/>
              <a:ext cx="522368" cy="535234"/>
            </a:xfrm>
            <a:prstGeom prst="rect">
              <a:avLst/>
            </a:prstGeom>
            <a:solidFill>
              <a:srgbClr val="76A12E"/>
            </a:solidFill>
            <a:ln>
              <a:noFill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1600">
                <a:solidFill>
                  <a:schemeClr val="bg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29" name="Rectangle 12">
              <a:extLst>
                <a:ext uri="{FF2B5EF4-FFF2-40B4-BE49-F238E27FC236}">
                  <a16:creationId xmlns:a16="http://schemas.microsoft.com/office/drawing/2014/main" id="{E0836C2F-AF49-42E8-B95D-5E280477E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08985" y="4504888"/>
              <a:ext cx="522368" cy="53523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lIns="68562" tIns="34281" rIns="68562" bIns="34281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endParaRPr lang="zh-CN" altLang="en-US" sz="1600">
                <a:solidFill>
                  <a:schemeClr val="bg1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30" name="TextBox 105">
              <a:extLst>
                <a:ext uri="{FF2B5EF4-FFF2-40B4-BE49-F238E27FC236}">
                  <a16:creationId xmlns:a16="http://schemas.microsoft.com/office/drawing/2014/main" id="{102D7970-8505-46BD-8548-3A7140956F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0115" y="1935204"/>
              <a:ext cx="1491241" cy="403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vi-VN" altLang="zh-CN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itchFamily="34" charset="-122"/>
                </a:rPr>
                <a:t>New words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itchFamily="34" charset="-122"/>
              </a:endParaRPr>
            </a:p>
          </p:txBody>
        </p:sp>
        <p:sp>
          <p:nvSpPr>
            <p:cNvPr id="34" name="TextBox 106">
              <a:extLst>
                <a:ext uri="{FF2B5EF4-FFF2-40B4-BE49-F238E27FC236}">
                  <a16:creationId xmlns:a16="http://schemas.microsoft.com/office/drawing/2014/main" id="{5B63D97A-6F4A-4312-AB92-34C3FB7ED5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8549" y="1867608"/>
              <a:ext cx="372406" cy="511019"/>
            </a:xfrm>
            <a:prstGeom prst="rect">
              <a:avLst/>
            </a:prstGeom>
            <a:solidFill>
              <a:srgbClr val="76A12E"/>
            </a:solidFill>
            <a:ln w="9525">
              <a:noFill/>
              <a:miter lim="800000"/>
              <a:headEnd/>
              <a:tailEnd/>
            </a:ln>
          </p:spPr>
          <p:txBody>
            <a:bodyPr wrap="non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itchFamily="34" charset="-122"/>
                </a:rPr>
                <a:t>1</a:t>
              </a:r>
              <a:endParaRPr lang="zh-CN" altLang="en-US" sz="2400" dirty="0">
                <a:solidFill>
                  <a:schemeClr val="bg1"/>
                </a:solidFill>
                <a:latin typeface="Helvetica" panose="020B0604020202030204" pitchFamily="34" charset="0"/>
                <a:ea typeface="微软雅黑" pitchFamily="34" charset="-122"/>
              </a:endParaRPr>
            </a:p>
          </p:txBody>
        </p:sp>
        <p:sp>
          <p:nvSpPr>
            <p:cNvPr id="35" name="TextBox 108">
              <a:extLst>
                <a:ext uri="{FF2B5EF4-FFF2-40B4-BE49-F238E27FC236}">
                  <a16:creationId xmlns:a16="http://schemas.microsoft.com/office/drawing/2014/main" id="{B14263F6-4A3A-4EB8-BBE9-64043DCAA2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0115" y="2833028"/>
              <a:ext cx="2059064" cy="403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vi-VN" altLang="zh-CN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itchFamily="34" charset="-122"/>
                </a:rPr>
                <a:t>Model sentence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itchFamily="34" charset="-122"/>
              </a:endParaRPr>
            </a:p>
          </p:txBody>
        </p:sp>
        <p:sp>
          <p:nvSpPr>
            <p:cNvPr id="37" name="TextBox 109">
              <a:extLst>
                <a:ext uri="{FF2B5EF4-FFF2-40B4-BE49-F238E27FC236}">
                  <a16:creationId xmlns:a16="http://schemas.microsoft.com/office/drawing/2014/main" id="{ED774E3D-6018-4E3F-BFB3-F6107F59C2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78549" y="2769195"/>
              <a:ext cx="372406" cy="51101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itchFamily="34" charset="-122"/>
                </a:rPr>
                <a:t>2</a:t>
              </a:r>
              <a:endParaRPr lang="zh-CN" altLang="en-US" sz="2400" dirty="0">
                <a:solidFill>
                  <a:schemeClr val="bg1"/>
                </a:solidFill>
                <a:latin typeface="Helvetica" panose="020B0604020202030204" pitchFamily="34" charset="0"/>
                <a:ea typeface="微软雅黑" pitchFamily="34" charset="-122"/>
              </a:endParaRPr>
            </a:p>
          </p:txBody>
        </p:sp>
        <p:sp>
          <p:nvSpPr>
            <p:cNvPr id="50" name="TextBox 115">
              <a:extLst>
                <a:ext uri="{FF2B5EF4-FFF2-40B4-BE49-F238E27FC236}">
                  <a16:creationId xmlns:a16="http://schemas.microsoft.com/office/drawing/2014/main" id="{B7A16CFA-688B-4929-831E-C8C67D25BF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8791" y="3681928"/>
              <a:ext cx="1132616" cy="403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vi-VN" altLang="zh-CN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itchFamily="34" charset="-122"/>
                </a:rPr>
                <a:t>Practice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itchFamily="34" charset="-122"/>
              </a:endParaRPr>
            </a:p>
          </p:txBody>
        </p:sp>
        <p:sp>
          <p:nvSpPr>
            <p:cNvPr id="51" name="TextBox 116">
              <a:extLst>
                <a:ext uri="{FF2B5EF4-FFF2-40B4-BE49-F238E27FC236}">
                  <a16:creationId xmlns:a16="http://schemas.microsoft.com/office/drawing/2014/main" id="{80F57B00-2A70-41D0-9C81-1EF7F4F3DF9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7226" y="3629366"/>
              <a:ext cx="372406" cy="511019"/>
            </a:xfrm>
            <a:prstGeom prst="rect">
              <a:avLst/>
            </a:prstGeom>
            <a:solidFill>
              <a:srgbClr val="76A12E"/>
            </a:solidFill>
            <a:ln w="9525">
              <a:noFill/>
              <a:miter lim="800000"/>
              <a:headEnd/>
              <a:tailEnd/>
            </a:ln>
          </p:spPr>
          <p:txBody>
            <a:bodyPr wrap="non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itchFamily="34" charset="-122"/>
                </a:rPr>
                <a:t>3</a:t>
              </a:r>
              <a:endParaRPr lang="zh-CN" altLang="en-US" sz="2400" dirty="0">
                <a:solidFill>
                  <a:schemeClr val="bg1"/>
                </a:solidFill>
                <a:latin typeface="Helvetica" panose="020B0604020202030204" pitchFamily="34" charset="0"/>
                <a:ea typeface="微软雅黑" pitchFamily="34" charset="-122"/>
              </a:endParaRPr>
            </a:p>
          </p:txBody>
        </p:sp>
        <p:sp>
          <p:nvSpPr>
            <p:cNvPr id="52" name="TextBox 117">
              <a:extLst>
                <a:ext uri="{FF2B5EF4-FFF2-40B4-BE49-F238E27FC236}">
                  <a16:creationId xmlns:a16="http://schemas.microsoft.com/office/drawing/2014/main" id="{0E04DB9D-8F56-489C-BE84-43F1C9357A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98791" y="4557882"/>
              <a:ext cx="1282043" cy="403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vi-VN" altLang="zh-CN" dirty="0">
                  <a:solidFill>
                    <a:schemeClr val="bg1">
                      <a:lumMod val="65000"/>
                    </a:schemeClr>
                  </a:solidFill>
                  <a:latin typeface="Helvetica" panose="020B0604020202030204" pitchFamily="34" charset="0"/>
                  <a:ea typeface="微软雅黑" pitchFamily="34" charset="-122"/>
                </a:rPr>
                <a:t>Homelink</a:t>
              </a:r>
              <a:endParaRPr lang="zh-CN" altLang="en-US" dirty="0">
                <a:solidFill>
                  <a:schemeClr val="bg1">
                    <a:lumMod val="65000"/>
                  </a:schemeClr>
                </a:solidFill>
                <a:latin typeface="Helvetica" panose="020B0604020202030204" pitchFamily="34" charset="0"/>
                <a:ea typeface="微软雅黑" pitchFamily="34" charset="-122"/>
              </a:endParaRPr>
            </a:p>
          </p:txBody>
        </p:sp>
        <p:sp>
          <p:nvSpPr>
            <p:cNvPr id="53" name="TextBox 118">
              <a:extLst>
                <a:ext uri="{FF2B5EF4-FFF2-40B4-BE49-F238E27FC236}">
                  <a16:creationId xmlns:a16="http://schemas.microsoft.com/office/drawing/2014/main" id="{3575E20F-712B-4CCC-892F-E35419541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7226" y="4504888"/>
              <a:ext cx="372406" cy="511019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wrap="none" lIns="68562" tIns="34281" rIns="68562" bIns="34281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chemeClr val="bg1"/>
                  </a:solidFill>
                  <a:latin typeface="Helvetica" panose="020B0604020202030204" pitchFamily="34" charset="0"/>
                  <a:ea typeface="微软雅黑" pitchFamily="34" charset="-122"/>
                </a:rPr>
                <a:t>4</a:t>
              </a:r>
              <a:endParaRPr lang="zh-CN" altLang="en-US" sz="2400" dirty="0">
                <a:solidFill>
                  <a:schemeClr val="bg1"/>
                </a:solidFill>
                <a:latin typeface="Helvetica" panose="020B0604020202030204" pitchFamily="34" charset="0"/>
                <a:ea typeface="微软雅黑" pitchFamily="34" charset="-122"/>
              </a:endParaRPr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999344B9-7E8B-457E-A99D-7F2ABC2F0719}"/>
                </a:ext>
              </a:extLst>
            </p:cNvPr>
            <p:cNvSpPr/>
            <p:nvPr/>
          </p:nvSpPr>
          <p:spPr>
            <a:xfrm rot="21540000" flipV="1">
              <a:off x="4983617" y="2395275"/>
              <a:ext cx="3806098" cy="257502"/>
            </a:xfrm>
            <a:custGeom>
              <a:avLst/>
              <a:gdLst>
                <a:gd name="connsiteX0" fmla="*/ 0 w 7620000"/>
                <a:gd name="connsiteY0" fmla="*/ 1672062 h 1672062"/>
                <a:gd name="connsiteX1" fmla="*/ 1422400 w 7620000"/>
                <a:gd name="connsiteY1" fmla="*/ 612519 h 1672062"/>
                <a:gd name="connsiteX2" fmla="*/ 3309257 w 7620000"/>
                <a:gd name="connsiteY2" fmla="*/ 568976 h 1672062"/>
                <a:gd name="connsiteX3" fmla="*/ 4499428 w 7620000"/>
                <a:gd name="connsiteY3" fmla="*/ 2919 h 1672062"/>
                <a:gd name="connsiteX4" fmla="*/ 6444343 w 7620000"/>
                <a:gd name="connsiteY4" fmla="*/ 844748 h 1672062"/>
                <a:gd name="connsiteX5" fmla="*/ 7620000 w 7620000"/>
                <a:gd name="connsiteY5" fmla="*/ 46462 h 1672062"/>
                <a:gd name="connsiteX0" fmla="*/ 0 w 7620000"/>
                <a:gd name="connsiteY0" fmla="*/ 1625600 h 1625600"/>
                <a:gd name="connsiteX1" fmla="*/ 1422400 w 7620000"/>
                <a:gd name="connsiteY1" fmla="*/ 566057 h 1625600"/>
                <a:gd name="connsiteX2" fmla="*/ 3309257 w 7620000"/>
                <a:gd name="connsiteY2" fmla="*/ 522514 h 1625600"/>
                <a:gd name="connsiteX3" fmla="*/ 4615542 w 7620000"/>
                <a:gd name="connsiteY3" fmla="*/ 145143 h 1625600"/>
                <a:gd name="connsiteX4" fmla="*/ 6444343 w 7620000"/>
                <a:gd name="connsiteY4" fmla="*/ 798286 h 1625600"/>
                <a:gd name="connsiteX5" fmla="*/ 7620000 w 7620000"/>
                <a:gd name="connsiteY5" fmla="*/ 0 h 1625600"/>
                <a:gd name="connsiteX0" fmla="*/ 0 w 7707086"/>
                <a:gd name="connsiteY0" fmla="*/ 1262743 h 1262743"/>
                <a:gd name="connsiteX1" fmla="*/ 1509486 w 7707086"/>
                <a:gd name="connsiteY1" fmla="*/ 566057 h 1262743"/>
                <a:gd name="connsiteX2" fmla="*/ 3396343 w 7707086"/>
                <a:gd name="connsiteY2" fmla="*/ 522514 h 1262743"/>
                <a:gd name="connsiteX3" fmla="*/ 4702628 w 7707086"/>
                <a:gd name="connsiteY3" fmla="*/ 145143 h 1262743"/>
                <a:gd name="connsiteX4" fmla="*/ 6531429 w 7707086"/>
                <a:gd name="connsiteY4" fmla="*/ 798286 h 1262743"/>
                <a:gd name="connsiteX5" fmla="*/ 7707086 w 7707086"/>
                <a:gd name="connsiteY5" fmla="*/ 0 h 1262743"/>
                <a:gd name="connsiteX0" fmla="*/ 0 w 7765143"/>
                <a:gd name="connsiteY0" fmla="*/ 1248229 h 1248229"/>
                <a:gd name="connsiteX1" fmla="*/ 1567543 w 7765143"/>
                <a:gd name="connsiteY1" fmla="*/ 566057 h 1248229"/>
                <a:gd name="connsiteX2" fmla="*/ 3454400 w 7765143"/>
                <a:gd name="connsiteY2" fmla="*/ 522514 h 1248229"/>
                <a:gd name="connsiteX3" fmla="*/ 4760685 w 7765143"/>
                <a:gd name="connsiteY3" fmla="*/ 145143 h 1248229"/>
                <a:gd name="connsiteX4" fmla="*/ 6589486 w 7765143"/>
                <a:gd name="connsiteY4" fmla="*/ 798286 h 1248229"/>
                <a:gd name="connsiteX5" fmla="*/ 7765143 w 7765143"/>
                <a:gd name="connsiteY5" fmla="*/ 0 h 1248229"/>
                <a:gd name="connsiteX0" fmla="*/ 0 w 7765143"/>
                <a:gd name="connsiteY0" fmla="*/ 1248229 h 1248229"/>
                <a:gd name="connsiteX1" fmla="*/ 1567543 w 7765143"/>
                <a:gd name="connsiteY1" fmla="*/ 566057 h 1248229"/>
                <a:gd name="connsiteX2" fmla="*/ 3454400 w 7765143"/>
                <a:gd name="connsiteY2" fmla="*/ 522514 h 1248229"/>
                <a:gd name="connsiteX3" fmla="*/ 4760685 w 7765143"/>
                <a:gd name="connsiteY3" fmla="*/ 145143 h 1248229"/>
                <a:gd name="connsiteX4" fmla="*/ 6589486 w 7765143"/>
                <a:gd name="connsiteY4" fmla="*/ 798286 h 1248229"/>
                <a:gd name="connsiteX5" fmla="*/ 7765143 w 7765143"/>
                <a:gd name="connsiteY5" fmla="*/ 0 h 124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5143" h="1248229">
                  <a:moveTo>
                    <a:pt x="0" y="1248229"/>
                  </a:moveTo>
                  <a:cubicBezTo>
                    <a:pt x="304800" y="563638"/>
                    <a:pt x="991810" y="687010"/>
                    <a:pt x="1567543" y="566057"/>
                  </a:cubicBezTo>
                  <a:cubicBezTo>
                    <a:pt x="2143276" y="445105"/>
                    <a:pt x="2922210" y="592666"/>
                    <a:pt x="3454400" y="522514"/>
                  </a:cubicBezTo>
                  <a:cubicBezTo>
                    <a:pt x="3986590" y="452362"/>
                    <a:pt x="4238171" y="99181"/>
                    <a:pt x="4760685" y="145143"/>
                  </a:cubicBezTo>
                  <a:cubicBezTo>
                    <a:pt x="5283199" y="191105"/>
                    <a:pt x="6088743" y="822477"/>
                    <a:pt x="6589486" y="798286"/>
                  </a:cubicBezTo>
                  <a:cubicBezTo>
                    <a:pt x="7090229" y="774095"/>
                    <a:pt x="7437362" y="402771"/>
                    <a:pt x="7765143" y="0"/>
                  </a:cubicBezTo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rgbClr val="01654B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78815898-F878-4ED3-8887-106802FE5F01}"/>
                </a:ext>
              </a:extLst>
            </p:cNvPr>
            <p:cNvSpPr/>
            <p:nvPr/>
          </p:nvSpPr>
          <p:spPr>
            <a:xfrm rot="21540000" flipV="1">
              <a:off x="4983617" y="3272560"/>
              <a:ext cx="3806098" cy="257502"/>
            </a:xfrm>
            <a:custGeom>
              <a:avLst/>
              <a:gdLst>
                <a:gd name="connsiteX0" fmla="*/ 0 w 7620000"/>
                <a:gd name="connsiteY0" fmla="*/ 1672062 h 1672062"/>
                <a:gd name="connsiteX1" fmla="*/ 1422400 w 7620000"/>
                <a:gd name="connsiteY1" fmla="*/ 612519 h 1672062"/>
                <a:gd name="connsiteX2" fmla="*/ 3309257 w 7620000"/>
                <a:gd name="connsiteY2" fmla="*/ 568976 h 1672062"/>
                <a:gd name="connsiteX3" fmla="*/ 4499428 w 7620000"/>
                <a:gd name="connsiteY3" fmla="*/ 2919 h 1672062"/>
                <a:gd name="connsiteX4" fmla="*/ 6444343 w 7620000"/>
                <a:gd name="connsiteY4" fmla="*/ 844748 h 1672062"/>
                <a:gd name="connsiteX5" fmla="*/ 7620000 w 7620000"/>
                <a:gd name="connsiteY5" fmla="*/ 46462 h 1672062"/>
                <a:gd name="connsiteX0" fmla="*/ 0 w 7620000"/>
                <a:gd name="connsiteY0" fmla="*/ 1625600 h 1625600"/>
                <a:gd name="connsiteX1" fmla="*/ 1422400 w 7620000"/>
                <a:gd name="connsiteY1" fmla="*/ 566057 h 1625600"/>
                <a:gd name="connsiteX2" fmla="*/ 3309257 w 7620000"/>
                <a:gd name="connsiteY2" fmla="*/ 522514 h 1625600"/>
                <a:gd name="connsiteX3" fmla="*/ 4615542 w 7620000"/>
                <a:gd name="connsiteY3" fmla="*/ 145143 h 1625600"/>
                <a:gd name="connsiteX4" fmla="*/ 6444343 w 7620000"/>
                <a:gd name="connsiteY4" fmla="*/ 798286 h 1625600"/>
                <a:gd name="connsiteX5" fmla="*/ 7620000 w 7620000"/>
                <a:gd name="connsiteY5" fmla="*/ 0 h 1625600"/>
                <a:gd name="connsiteX0" fmla="*/ 0 w 7707086"/>
                <a:gd name="connsiteY0" fmla="*/ 1262743 h 1262743"/>
                <a:gd name="connsiteX1" fmla="*/ 1509486 w 7707086"/>
                <a:gd name="connsiteY1" fmla="*/ 566057 h 1262743"/>
                <a:gd name="connsiteX2" fmla="*/ 3396343 w 7707086"/>
                <a:gd name="connsiteY2" fmla="*/ 522514 h 1262743"/>
                <a:gd name="connsiteX3" fmla="*/ 4702628 w 7707086"/>
                <a:gd name="connsiteY3" fmla="*/ 145143 h 1262743"/>
                <a:gd name="connsiteX4" fmla="*/ 6531429 w 7707086"/>
                <a:gd name="connsiteY4" fmla="*/ 798286 h 1262743"/>
                <a:gd name="connsiteX5" fmla="*/ 7707086 w 7707086"/>
                <a:gd name="connsiteY5" fmla="*/ 0 h 1262743"/>
                <a:gd name="connsiteX0" fmla="*/ 0 w 7765143"/>
                <a:gd name="connsiteY0" fmla="*/ 1248229 h 1248229"/>
                <a:gd name="connsiteX1" fmla="*/ 1567543 w 7765143"/>
                <a:gd name="connsiteY1" fmla="*/ 566057 h 1248229"/>
                <a:gd name="connsiteX2" fmla="*/ 3454400 w 7765143"/>
                <a:gd name="connsiteY2" fmla="*/ 522514 h 1248229"/>
                <a:gd name="connsiteX3" fmla="*/ 4760685 w 7765143"/>
                <a:gd name="connsiteY3" fmla="*/ 145143 h 1248229"/>
                <a:gd name="connsiteX4" fmla="*/ 6589486 w 7765143"/>
                <a:gd name="connsiteY4" fmla="*/ 798286 h 1248229"/>
                <a:gd name="connsiteX5" fmla="*/ 7765143 w 7765143"/>
                <a:gd name="connsiteY5" fmla="*/ 0 h 1248229"/>
                <a:gd name="connsiteX0" fmla="*/ 0 w 7765143"/>
                <a:gd name="connsiteY0" fmla="*/ 1248229 h 1248229"/>
                <a:gd name="connsiteX1" fmla="*/ 1567543 w 7765143"/>
                <a:gd name="connsiteY1" fmla="*/ 566057 h 1248229"/>
                <a:gd name="connsiteX2" fmla="*/ 3454400 w 7765143"/>
                <a:gd name="connsiteY2" fmla="*/ 522514 h 1248229"/>
                <a:gd name="connsiteX3" fmla="*/ 4760685 w 7765143"/>
                <a:gd name="connsiteY3" fmla="*/ 145143 h 1248229"/>
                <a:gd name="connsiteX4" fmla="*/ 6589486 w 7765143"/>
                <a:gd name="connsiteY4" fmla="*/ 798286 h 1248229"/>
                <a:gd name="connsiteX5" fmla="*/ 7765143 w 7765143"/>
                <a:gd name="connsiteY5" fmla="*/ 0 h 124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5143" h="1248229">
                  <a:moveTo>
                    <a:pt x="0" y="1248229"/>
                  </a:moveTo>
                  <a:cubicBezTo>
                    <a:pt x="304800" y="563638"/>
                    <a:pt x="991810" y="687010"/>
                    <a:pt x="1567543" y="566057"/>
                  </a:cubicBezTo>
                  <a:cubicBezTo>
                    <a:pt x="2143276" y="445105"/>
                    <a:pt x="2922210" y="592666"/>
                    <a:pt x="3454400" y="522514"/>
                  </a:cubicBezTo>
                  <a:cubicBezTo>
                    <a:pt x="3986590" y="452362"/>
                    <a:pt x="4238171" y="99181"/>
                    <a:pt x="4760685" y="145143"/>
                  </a:cubicBezTo>
                  <a:cubicBezTo>
                    <a:pt x="5283199" y="191105"/>
                    <a:pt x="6088743" y="822477"/>
                    <a:pt x="6589486" y="798286"/>
                  </a:cubicBezTo>
                  <a:cubicBezTo>
                    <a:pt x="7090229" y="774095"/>
                    <a:pt x="7437362" y="402771"/>
                    <a:pt x="7765143" y="0"/>
                  </a:cubicBezTo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01654B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E3D49F49-5E6B-45C0-982F-E33E69A6F420}"/>
                </a:ext>
              </a:extLst>
            </p:cNvPr>
            <p:cNvSpPr/>
            <p:nvPr/>
          </p:nvSpPr>
          <p:spPr>
            <a:xfrm rot="21540000" flipV="1">
              <a:off x="4983617" y="4149845"/>
              <a:ext cx="3806098" cy="257502"/>
            </a:xfrm>
            <a:custGeom>
              <a:avLst/>
              <a:gdLst>
                <a:gd name="connsiteX0" fmla="*/ 0 w 7620000"/>
                <a:gd name="connsiteY0" fmla="*/ 1672062 h 1672062"/>
                <a:gd name="connsiteX1" fmla="*/ 1422400 w 7620000"/>
                <a:gd name="connsiteY1" fmla="*/ 612519 h 1672062"/>
                <a:gd name="connsiteX2" fmla="*/ 3309257 w 7620000"/>
                <a:gd name="connsiteY2" fmla="*/ 568976 h 1672062"/>
                <a:gd name="connsiteX3" fmla="*/ 4499428 w 7620000"/>
                <a:gd name="connsiteY3" fmla="*/ 2919 h 1672062"/>
                <a:gd name="connsiteX4" fmla="*/ 6444343 w 7620000"/>
                <a:gd name="connsiteY4" fmla="*/ 844748 h 1672062"/>
                <a:gd name="connsiteX5" fmla="*/ 7620000 w 7620000"/>
                <a:gd name="connsiteY5" fmla="*/ 46462 h 1672062"/>
                <a:gd name="connsiteX0" fmla="*/ 0 w 7620000"/>
                <a:gd name="connsiteY0" fmla="*/ 1625600 h 1625600"/>
                <a:gd name="connsiteX1" fmla="*/ 1422400 w 7620000"/>
                <a:gd name="connsiteY1" fmla="*/ 566057 h 1625600"/>
                <a:gd name="connsiteX2" fmla="*/ 3309257 w 7620000"/>
                <a:gd name="connsiteY2" fmla="*/ 522514 h 1625600"/>
                <a:gd name="connsiteX3" fmla="*/ 4615542 w 7620000"/>
                <a:gd name="connsiteY3" fmla="*/ 145143 h 1625600"/>
                <a:gd name="connsiteX4" fmla="*/ 6444343 w 7620000"/>
                <a:gd name="connsiteY4" fmla="*/ 798286 h 1625600"/>
                <a:gd name="connsiteX5" fmla="*/ 7620000 w 7620000"/>
                <a:gd name="connsiteY5" fmla="*/ 0 h 1625600"/>
                <a:gd name="connsiteX0" fmla="*/ 0 w 7707086"/>
                <a:gd name="connsiteY0" fmla="*/ 1262743 h 1262743"/>
                <a:gd name="connsiteX1" fmla="*/ 1509486 w 7707086"/>
                <a:gd name="connsiteY1" fmla="*/ 566057 h 1262743"/>
                <a:gd name="connsiteX2" fmla="*/ 3396343 w 7707086"/>
                <a:gd name="connsiteY2" fmla="*/ 522514 h 1262743"/>
                <a:gd name="connsiteX3" fmla="*/ 4702628 w 7707086"/>
                <a:gd name="connsiteY3" fmla="*/ 145143 h 1262743"/>
                <a:gd name="connsiteX4" fmla="*/ 6531429 w 7707086"/>
                <a:gd name="connsiteY4" fmla="*/ 798286 h 1262743"/>
                <a:gd name="connsiteX5" fmla="*/ 7707086 w 7707086"/>
                <a:gd name="connsiteY5" fmla="*/ 0 h 1262743"/>
                <a:gd name="connsiteX0" fmla="*/ 0 w 7765143"/>
                <a:gd name="connsiteY0" fmla="*/ 1248229 h 1248229"/>
                <a:gd name="connsiteX1" fmla="*/ 1567543 w 7765143"/>
                <a:gd name="connsiteY1" fmla="*/ 566057 h 1248229"/>
                <a:gd name="connsiteX2" fmla="*/ 3454400 w 7765143"/>
                <a:gd name="connsiteY2" fmla="*/ 522514 h 1248229"/>
                <a:gd name="connsiteX3" fmla="*/ 4760685 w 7765143"/>
                <a:gd name="connsiteY3" fmla="*/ 145143 h 1248229"/>
                <a:gd name="connsiteX4" fmla="*/ 6589486 w 7765143"/>
                <a:gd name="connsiteY4" fmla="*/ 798286 h 1248229"/>
                <a:gd name="connsiteX5" fmla="*/ 7765143 w 7765143"/>
                <a:gd name="connsiteY5" fmla="*/ 0 h 1248229"/>
                <a:gd name="connsiteX0" fmla="*/ 0 w 7765143"/>
                <a:gd name="connsiteY0" fmla="*/ 1248229 h 1248229"/>
                <a:gd name="connsiteX1" fmla="*/ 1567543 w 7765143"/>
                <a:gd name="connsiteY1" fmla="*/ 566057 h 1248229"/>
                <a:gd name="connsiteX2" fmla="*/ 3454400 w 7765143"/>
                <a:gd name="connsiteY2" fmla="*/ 522514 h 1248229"/>
                <a:gd name="connsiteX3" fmla="*/ 4760685 w 7765143"/>
                <a:gd name="connsiteY3" fmla="*/ 145143 h 1248229"/>
                <a:gd name="connsiteX4" fmla="*/ 6589486 w 7765143"/>
                <a:gd name="connsiteY4" fmla="*/ 798286 h 1248229"/>
                <a:gd name="connsiteX5" fmla="*/ 7765143 w 7765143"/>
                <a:gd name="connsiteY5" fmla="*/ 0 h 124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5143" h="1248229">
                  <a:moveTo>
                    <a:pt x="0" y="1248229"/>
                  </a:moveTo>
                  <a:cubicBezTo>
                    <a:pt x="304800" y="563638"/>
                    <a:pt x="991810" y="687010"/>
                    <a:pt x="1567543" y="566057"/>
                  </a:cubicBezTo>
                  <a:cubicBezTo>
                    <a:pt x="2143276" y="445105"/>
                    <a:pt x="2922210" y="592666"/>
                    <a:pt x="3454400" y="522514"/>
                  </a:cubicBezTo>
                  <a:cubicBezTo>
                    <a:pt x="3986590" y="452362"/>
                    <a:pt x="4238171" y="99181"/>
                    <a:pt x="4760685" y="145143"/>
                  </a:cubicBezTo>
                  <a:cubicBezTo>
                    <a:pt x="5283199" y="191105"/>
                    <a:pt x="6088743" y="822477"/>
                    <a:pt x="6589486" y="798286"/>
                  </a:cubicBezTo>
                  <a:cubicBezTo>
                    <a:pt x="7090229" y="774095"/>
                    <a:pt x="7437362" y="402771"/>
                    <a:pt x="7765143" y="0"/>
                  </a:cubicBezTo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01654B"/>
                </a:solidFill>
                <a:latin typeface="Helvetica" panose="020B0604020202030204" pitchFamily="34" charset="0"/>
              </a:endParaRPr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EC6DF81A-7966-4FA4-9605-503484211D8F}"/>
                </a:ext>
              </a:extLst>
            </p:cNvPr>
            <p:cNvSpPr/>
            <p:nvPr/>
          </p:nvSpPr>
          <p:spPr>
            <a:xfrm rot="21540000" flipV="1">
              <a:off x="4983617" y="5027130"/>
              <a:ext cx="3806098" cy="257502"/>
            </a:xfrm>
            <a:custGeom>
              <a:avLst/>
              <a:gdLst>
                <a:gd name="connsiteX0" fmla="*/ 0 w 7620000"/>
                <a:gd name="connsiteY0" fmla="*/ 1672062 h 1672062"/>
                <a:gd name="connsiteX1" fmla="*/ 1422400 w 7620000"/>
                <a:gd name="connsiteY1" fmla="*/ 612519 h 1672062"/>
                <a:gd name="connsiteX2" fmla="*/ 3309257 w 7620000"/>
                <a:gd name="connsiteY2" fmla="*/ 568976 h 1672062"/>
                <a:gd name="connsiteX3" fmla="*/ 4499428 w 7620000"/>
                <a:gd name="connsiteY3" fmla="*/ 2919 h 1672062"/>
                <a:gd name="connsiteX4" fmla="*/ 6444343 w 7620000"/>
                <a:gd name="connsiteY4" fmla="*/ 844748 h 1672062"/>
                <a:gd name="connsiteX5" fmla="*/ 7620000 w 7620000"/>
                <a:gd name="connsiteY5" fmla="*/ 46462 h 1672062"/>
                <a:gd name="connsiteX0" fmla="*/ 0 w 7620000"/>
                <a:gd name="connsiteY0" fmla="*/ 1625600 h 1625600"/>
                <a:gd name="connsiteX1" fmla="*/ 1422400 w 7620000"/>
                <a:gd name="connsiteY1" fmla="*/ 566057 h 1625600"/>
                <a:gd name="connsiteX2" fmla="*/ 3309257 w 7620000"/>
                <a:gd name="connsiteY2" fmla="*/ 522514 h 1625600"/>
                <a:gd name="connsiteX3" fmla="*/ 4615542 w 7620000"/>
                <a:gd name="connsiteY3" fmla="*/ 145143 h 1625600"/>
                <a:gd name="connsiteX4" fmla="*/ 6444343 w 7620000"/>
                <a:gd name="connsiteY4" fmla="*/ 798286 h 1625600"/>
                <a:gd name="connsiteX5" fmla="*/ 7620000 w 7620000"/>
                <a:gd name="connsiteY5" fmla="*/ 0 h 1625600"/>
                <a:gd name="connsiteX0" fmla="*/ 0 w 7707086"/>
                <a:gd name="connsiteY0" fmla="*/ 1262743 h 1262743"/>
                <a:gd name="connsiteX1" fmla="*/ 1509486 w 7707086"/>
                <a:gd name="connsiteY1" fmla="*/ 566057 h 1262743"/>
                <a:gd name="connsiteX2" fmla="*/ 3396343 w 7707086"/>
                <a:gd name="connsiteY2" fmla="*/ 522514 h 1262743"/>
                <a:gd name="connsiteX3" fmla="*/ 4702628 w 7707086"/>
                <a:gd name="connsiteY3" fmla="*/ 145143 h 1262743"/>
                <a:gd name="connsiteX4" fmla="*/ 6531429 w 7707086"/>
                <a:gd name="connsiteY4" fmla="*/ 798286 h 1262743"/>
                <a:gd name="connsiteX5" fmla="*/ 7707086 w 7707086"/>
                <a:gd name="connsiteY5" fmla="*/ 0 h 1262743"/>
                <a:gd name="connsiteX0" fmla="*/ 0 w 7765143"/>
                <a:gd name="connsiteY0" fmla="*/ 1248229 h 1248229"/>
                <a:gd name="connsiteX1" fmla="*/ 1567543 w 7765143"/>
                <a:gd name="connsiteY1" fmla="*/ 566057 h 1248229"/>
                <a:gd name="connsiteX2" fmla="*/ 3454400 w 7765143"/>
                <a:gd name="connsiteY2" fmla="*/ 522514 h 1248229"/>
                <a:gd name="connsiteX3" fmla="*/ 4760685 w 7765143"/>
                <a:gd name="connsiteY3" fmla="*/ 145143 h 1248229"/>
                <a:gd name="connsiteX4" fmla="*/ 6589486 w 7765143"/>
                <a:gd name="connsiteY4" fmla="*/ 798286 h 1248229"/>
                <a:gd name="connsiteX5" fmla="*/ 7765143 w 7765143"/>
                <a:gd name="connsiteY5" fmla="*/ 0 h 1248229"/>
                <a:gd name="connsiteX0" fmla="*/ 0 w 7765143"/>
                <a:gd name="connsiteY0" fmla="*/ 1248229 h 1248229"/>
                <a:gd name="connsiteX1" fmla="*/ 1567543 w 7765143"/>
                <a:gd name="connsiteY1" fmla="*/ 566057 h 1248229"/>
                <a:gd name="connsiteX2" fmla="*/ 3454400 w 7765143"/>
                <a:gd name="connsiteY2" fmla="*/ 522514 h 1248229"/>
                <a:gd name="connsiteX3" fmla="*/ 4760685 w 7765143"/>
                <a:gd name="connsiteY3" fmla="*/ 145143 h 1248229"/>
                <a:gd name="connsiteX4" fmla="*/ 6589486 w 7765143"/>
                <a:gd name="connsiteY4" fmla="*/ 798286 h 1248229"/>
                <a:gd name="connsiteX5" fmla="*/ 7765143 w 7765143"/>
                <a:gd name="connsiteY5" fmla="*/ 0 h 1248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765143" h="1248229">
                  <a:moveTo>
                    <a:pt x="0" y="1248229"/>
                  </a:moveTo>
                  <a:cubicBezTo>
                    <a:pt x="304800" y="563638"/>
                    <a:pt x="991810" y="687010"/>
                    <a:pt x="1567543" y="566057"/>
                  </a:cubicBezTo>
                  <a:cubicBezTo>
                    <a:pt x="2143276" y="445105"/>
                    <a:pt x="2922210" y="592666"/>
                    <a:pt x="3454400" y="522514"/>
                  </a:cubicBezTo>
                  <a:cubicBezTo>
                    <a:pt x="3986590" y="452362"/>
                    <a:pt x="4238171" y="99181"/>
                    <a:pt x="4760685" y="145143"/>
                  </a:cubicBezTo>
                  <a:cubicBezTo>
                    <a:pt x="5283199" y="191105"/>
                    <a:pt x="6088743" y="822477"/>
                    <a:pt x="6589486" y="798286"/>
                  </a:cubicBezTo>
                  <a:cubicBezTo>
                    <a:pt x="7090229" y="774095"/>
                    <a:pt x="7437362" y="402771"/>
                    <a:pt x="7765143" y="0"/>
                  </a:cubicBezTo>
                </a:path>
              </a:pathLst>
            </a:custGeom>
            <a:no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rgbClr val="01654B"/>
                </a:solidFill>
                <a:latin typeface="Helvetica" panose="020B0604020202030204" pitchFamily="34" charset="0"/>
              </a:endParaRPr>
            </a:p>
          </p:txBody>
        </p:sp>
      </p:grpSp>
      <p:sp>
        <p:nvSpPr>
          <p:cNvPr id="58" name="MH_Others_1">
            <a:extLst>
              <a:ext uri="{FF2B5EF4-FFF2-40B4-BE49-F238E27FC236}">
                <a16:creationId xmlns:a16="http://schemas.microsoft.com/office/drawing/2014/main" id="{B0EAC9C3-453C-4B8E-8F05-EABEAFD737F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753139" y="1451499"/>
            <a:ext cx="4010246" cy="830997"/>
          </a:xfrm>
          <a:prstGeom prst="rect">
            <a:avLst/>
          </a:prstGeom>
          <a:noFill/>
        </p:spPr>
        <p:txBody>
          <a:bodyPr vert="horz" wrap="square" lIns="0" tIns="0" rIns="0" bIns="0" anchor="ctr">
            <a:spAutoFit/>
          </a:bodyPr>
          <a:lstStyle/>
          <a:p>
            <a:pPr algn="ctr">
              <a:defRPr/>
            </a:pPr>
            <a:r>
              <a:rPr lang="en-US" altLang="zh-CN" sz="5400" b="1" noProof="1">
                <a:solidFill>
                  <a:srgbClr val="76A12E"/>
                </a:solidFill>
                <a:latin typeface="Helvetica" panose="020B0604020202030204" pitchFamily="34" charset="0"/>
                <a:ea typeface="华康标题宋W9(P)" panose="02020900000000000000" pitchFamily="18" charset="-122"/>
                <a:sym typeface="Arial" panose="020B0604020202020204" pitchFamily="34" charset="0"/>
              </a:rPr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80480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A1E6BD66-1B72-4FD2-8DF8-F737F0EC3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sp>
        <p:nvSpPr>
          <p:cNvPr id="43" name="18">
            <a:extLst>
              <a:ext uri="{FF2B5EF4-FFF2-40B4-BE49-F238E27FC236}">
                <a16:creationId xmlns:a16="http://schemas.microsoft.com/office/drawing/2014/main" id="{AC07FA23-730B-4633-B840-2A4F0B2B4D01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67765" y="2782039"/>
            <a:ext cx="5660410" cy="10156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600" dirty="0">
                <a:solidFill>
                  <a:srgbClr val="76A12E"/>
                </a:solidFill>
                <a:latin typeface="Helvetica" panose="020B0604020202030204" pitchFamily="34" charset="0"/>
                <a:ea typeface="华康标题宋W9" panose="02020909000000000000" pitchFamily="49" charset="-122"/>
                <a:cs typeface="宋体" pitchFamily="2" charset="-122"/>
              </a:rPr>
              <a:t>THANKS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71AB015C-D378-4D63-A72E-C52DAE66D7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348788" y="-288736"/>
            <a:ext cx="4955114" cy="32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A053080-363C-49FE-B93F-3F8443C17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A1500C-5173-436C-949B-35506A684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7553">
            <a:off x="378606" y="-288736"/>
            <a:ext cx="4955114" cy="322658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A50B4F7-3109-49CB-99ED-FB72C41FFA4C}"/>
              </a:ext>
            </a:extLst>
          </p:cNvPr>
          <p:cNvSpPr/>
          <p:nvPr/>
        </p:nvSpPr>
        <p:spPr>
          <a:xfrm>
            <a:off x="2867032" y="1315684"/>
            <a:ext cx="2100460" cy="1523982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6000" dirty="0">
                <a:solidFill>
                  <a:srgbClr val="76A12E"/>
                </a:solidFill>
                <a:latin typeface="Helvetica" panose="020B0604020202030204" pitchFamily="34" charset="0"/>
                <a:ea typeface="华康标题宋W9(P)" panose="02020900000000000000" pitchFamily="18" charset="-122"/>
              </a:rPr>
              <a:t>01</a:t>
            </a:r>
            <a:endParaRPr lang="zh-CN" altLang="en-US" dirty="0">
              <a:solidFill>
                <a:srgbClr val="76A12E"/>
              </a:solidFill>
              <a:latin typeface="Helvetica" panose="020B0604020202030204" pitchFamily="34" charset="0"/>
              <a:ea typeface="华康标题宋W9(P)" panose="02020900000000000000" pitchFamily="18" charset="-122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73394529-1BE0-4292-8EF5-BA1280C0B5F1}"/>
              </a:ext>
            </a:extLst>
          </p:cNvPr>
          <p:cNvSpPr/>
          <p:nvPr/>
        </p:nvSpPr>
        <p:spPr>
          <a:xfrm rot="21540000" flipH="1">
            <a:off x="2812541" y="2588821"/>
            <a:ext cx="2209442" cy="167472"/>
          </a:xfrm>
          <a:custGeom>
            <a:avLst/>
            <a:gdLst>
              <a:gd name="connsiteX0" fmla="*/ 0 w 7620000"/>
              <a:gd name="connsiteY0" fmla="*/ 1672062 h 1672062"/>
              <a:gd name="connsiteX1" fmla="*/ 1422400 w 7620000"/>
              <a:gd name="connsiteY1" fmla="*/ 612519 h 1672062"/>
              <a:gd name="connsiteX2" fmla="*/ 3309257 w 7620000"/>
              <a:gd name="connsiteY2" fmla="*/ 568976 h 1672062"/>
              <a:gd name="connsiteX3" fmla="*/ 4499428 w 7620000"/>
              <a:gd name="connsiteY3" fmla="*/ 2919 h 1672062"/>
              <a:gd name="connsiteX4" fmla="*/ 6444343 w 7620000"/>
              <a:gd name="connsiteY4" fmla="*/ 844748 h 1672062"/>
              <a:gd name="connsiteX5" fmla="*/ 7620000 w 7620000"/>
              <a:gd name="connsiteY5" fmla="*/ 46462 h 1672062"/>
              <a:gd name="connsiteX0" fmla="*/ 0 w 7620000"/>
              <a:gd name="connsiteY0" fmla="*/ 1625600 h 1625600"/>
              <a:gd name="connsiteX1" fmla="*/ 1422400 w 7620000"/>
              <a:gd name="connsiteY1" fmla="*/ 566057 h 1625600"/>
              <a:gd name="connsiteX2" fmla="*/ 3309257 w 7620000"/>
              <a:gd name="connsiteY2" fmla="*/ 522514 h 1625600"/>
              <a:gd name="connsiteX3" fmla="*/ 4615542 w 7620000"/>
              <a:gd name="connsiteY3" fmla="*/ 145143 h 1625600"/>
              <a:gd name="connsiteX4" fmla="*/ 6444343 w 7620000"/>
              <a:gd name="connsiteY4" fmla="*/ 798286 h 1625600"/>
              <a:gd name="connsiteX5" fmla="*/ 7620000 w 7620000"/>
              <a:gd name="connsiteY5" fmla="*/ 0 h 1625600"/>
              <a:gd name="connsiteX0" fmla="*/ 0 w 7707086"/>
              <a:gd name="connsiteY0" fmla="*/ 1262743 h 1262743"/>
              <a:gd name="connsiteX1" fmla="*/ 1509486 w 7707086"/>
              <a:gd name="connsiteY1" fmla="*/ 566057 h 1262743"/>
              <a:gd name="connsiteX2" fmla="*/ 3396343 w 7707086"/>
              <a:gd name="connsiteY2" fmla="*/ 522514 h 1262743"/>
              <a:gd name="connsiteX3" fmla="*/ 4702628 w 7707086"/>
              <a:gd name="connsiteY3" fmla="*/ 145143 h 1262743"/>
              <a:gd name="connsiteX4" fmla="*/ 6531429 w 7707086"/>
              <a:gd name="connsiteY4" fmla="*/ 798286 h 1262743"/>
              <a:gd name="connsiteX5" fmla="*/ 7707086 w 7707086"/>
              <a:gd name="connsiteY5" fmla="*/ 0 h 1262743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  <a:gd name="connsiteX0" fmla="*/ 0 w 7765143"/>
              <a:gd name="connsiteY0" fmla="*/ 1248229 h 1248229"/>
              <a:gd name="connsiteX1" fmla="*/ 1567543 w 7765143"/>
              <a:gd name="connsiteY1" fmla="*/ 566057 h 1248229"/>
              <a:gd name="connsiteX2" fmla="*/ 3454400 w 7765143"/>
              <a:gd name="connsiteY2" fmla="*/ 522514 h 1248229"/>
              <a:gd name="connsiteX3" fmla="*/ 4760685 w 7765143"/>
              <a:gd name="connsiteY3" fmla="*/ 145143 h 1248229"/>
              <a:gd name="connsiteX4" fmla="*/ 6589486 w 7765143"/>
              <a:gd name="connsiteY4" fmla="*/ 798286 h 1248229"/>
              <a:gd name="connsiteX5" fmla="*/ 7765143 w 7765143"/>
              <a:gd name="connsiteY5" fmla="*/ 0 h 1248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5143" h="1248229">
                <a:moveTo>
                  <a:pt x="0" y="1248229"/>
                </a:moveTo>
                <a:cubicBezTo>
                  <a:pt x="304800" y="563638"/>
                  <a:pt x="991810" y="687010"/>
                  <a:pt x="1567543" y="566057"/>
                </a:cubicBezTo>
                <a:cubicBezTo>
                  <a:pt x="2143276" y="445105"/>
                  <a:pt x="2922210" y="592666"/>
                  <a:pt x="3454400" y="522514"/>
                </a:cubicBezTo>
                <a:cubicBezTo>
                  <a:pt x="3986590" y="452362"/>
                  <a:pt x="4238171" y="99181"/>
                  <a:pt x="4760685" y="145143"/>
                </a:cubicBezTo>
                <a:cubicBezTo>
                  <a:pt x="5283199" y="191105"/>
                  <a:pt x="6088743" y="822477"/>
                  <a:pt x="6589486" y="798286"/>
                </a:cubicBezTo>
                <a:cubicBezTo>
                  <a:pt x="7090229" y="774095"/>
                  <a:pt x="7437362" y="402771"/>
                  <a:pt x="7765143" y="0"/>
                </a:cubicBezTo>
              </a:path>
            </a:pathLst>
          </a:cu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1654B"/>
              </a:solidFill>
              <a:latin typeface="Helvetica" panose="020B060402020203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27FB226-995B-4E8C-8623-229D56483A82}"/>
              </a:ext>
            </a:extLst>
          </p:cNvPr>
          <p:cNvSpPr/>
          <p:nvPr/>
        </p:nvSpPr>
        <p:spPr>
          <a:xfrm>
            <a:off x="4267607" y="3021013"/>
            <a:ext cx="3546164" cy="9079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vi-VN" altLang="zh-CN" sz="5300" dirty="0">
                <a:solidFill>
                  <a:schemeClr val="accent1"/>
                </a:solidFill>
                <a:latin typeface="Helvetica" panose="020B0604020202030204" pitchFamily="34" charset="0"/>
                <a:ea typeface="华康标题宋W9" panose="02020909000000000000" pitchFamily="49" charset="-122"/>
              </a:rPr>
              <a:t>New words</a:t>
            </a:r>
            <a:endParaRPr kumimoji="1" lang="zh-CN" altLang="en-US" sz="5300" dirty="0">
              <a:solidFill>
                <a:schemeClr val="accent1"/>
              </a:solidFill>
              <a:latin typeface="Helvetica" panose="020B0604020202030204" pitchFamily="34" charset="0"/>
              <a:ea typeface="华康标题宋W9" panose="02020909000000000000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9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4"/>
          <a:stretch/>
        </p:blipFill>
        <p:spPr>
          <a:xfrm>
            <a:off x="842700" y="1261259"/>
            <a:ext cx="6244371" cy="43370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359085" y="2511231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teacher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359085" y="3074683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/ˈtiːtʃər/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64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839199" y="2565012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student</a:t>
            </a:r>
          </a:p>
        </p:txBody>
      </p:sp>
      <p:sp>
        <p:nvSpPr>
          <p:cNvPr id="7" name="Rectangle 6"/>
          <p:cNvSpPr/>
          <p:nvPr/>
        </p:nvSpPr>
        <p:spPr>
          <a:xfrm>
            <a:off x="6839199" y="3128464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/ˈstuːdnt/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58"/>
          <a:stretch/>
        </p:blipFill>
        <p:spPr>
          <a:xfrm>
            <a:off x="1112162" y="1005157"/>
            <a:ext cx="5341955" cy="473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3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51522" y="2582940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farmer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251522" y="3146392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/ˈfɑːrmər/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8058"/>
          <a:stretch/>
        </p:blipFill>
        <p:spPr>
          <a:xfrm>
            <a:off x="1380386" y="1400087"/>
            <a:ext cx="5181716" cy="45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9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33596" y="2565012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worker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233596" y="3128464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/ˈwɜːrkər/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1925357" y="1098223"/>
            <a:ext cx="3327277" cy="474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5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197741" y="2618793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197741" y="3182245"/>
            <a:ext cx="3953155" cy="106270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/ˈdɒktər/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76" y="920987"/>
            <a:ext cx="4063920" cy="501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商务ppt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OTHERS"/>
  <p:tag name="ID" val="5535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6674</TotalTime>
  <Words>510</Words>
  <Application>Microsoft Office PowerPoint</Application>
  <PresentationFormat>Custom</PresentationFormat>
  <Paragraphs>172</Paragraphs>
  <Slides>30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30</vt:i4>
      </vt:variant>
    </vt:vector>
  </HeadingPairs>
  <TitlesOfParts>
    <vt:vector size="56" baseType="lpstr">
      <vt:lpstr>等线</vt:lpstr>
      <vt:lpstr>等线 Light</vt:lpstr>
      <vt:lpstr>Arial</vt:lpstr>
      <vt:lpstr>Calibri</vt:lpstr>
      <vt:lpstr>Century Gothic</vt:lpstr>
      <vt:lpstr>Helvetica</vt:lpstr>
      <vt:lpstr>Helvetica Neue</vt:lpstr>
      <vt:lpstr>Impact</vt:lpstr>
      <vt:lpstr>ITC Avant Garde Std Bk</vt:lpstr>
      <vt:lpstr>Life Savers</vt:lpstr>
      <vt:lpstr>LiHei Pro</vt:lpstr>
      <vt:lpstr>Playfair Display Black Italic</vt:lpstr>
      <vt:lpstr>Quicksand</vt:lpstr>
      <vt:lpstr>Signika</vt:lpstr>
      <vt:lpstr>Times New Roman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商务ppt</dc:title>
  <dc:creator>lzj</dc:creator>
  <cp:lastModifiedBy>Ngọc Khuê Nguyễn</cp:lastModifiedBy>
  <cp:revision>3488</cp:revision>
  <dcterms:created xsi:type="dcterms:W3CDTF">2015-12-01T09:06:39Z</dcterms:created>
  <dcterms:modified xsi:type="dcterms:W3CDTF">2022-02-06T06:56:58Z</dcterms:modified>
</cp:coreProperties>
</file>