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70" r:id="rId2"/>
    <p:sldId id="269" r:id="rId3"/>
    <p:sldId id="272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4660"/>
  </p:normalViewPr>
  <p:slideViewPr>
    <p:cSldViewPr>
      <p:cViewPr>
        <p:scale>
          <a:sx n="66" d="100"/>
          <a:sy n="66" d="100"/>
        </p:scale>
        <p:origin x="-16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5E5C4E9-41C0-4FB1-A017-3324D922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8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64725-3518-4145-B5AE-2A6B214EBCC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ED395-D003-43FA-9A9D-641E7ACBB72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2840-150C-4C47-BD08-74B3DB67DB41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F1B18-1F47-485B-88AA-FF34C8373CBE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4FF4-20B5-43DC-8B2C-5045AA48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1A13-8C05-41BA-A6C6-ABA32D08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9F9D-F554-433B-BED3-4DA1C3C82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216F-DE84-4CDD-99C4-2D0922EDF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8BC9-55CC-46B2-90E5-92BAD0D8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E5AE-1FF7-42B1-8C1A-031042D6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D2B8-BFA3-4DFD-B021-6291311E8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165B-7416-4CF0-A85D-2CBD7B5F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6234-B470-48A4-A734-5376454EF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F4E6-0286-426B-A837-1C8765DC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B5DA-737D-4E55-B43A-D6431DFBE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68E564-65C5-45A4-948C-4BDF4AEB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%5bKARAOKE%5d%20C&#217;NG%20M&#218;A%20H&#193;T%20D&#431;&#7898;I%20TR&#258;NG%20-%20CD%20CHU&#7848;N%20BGD%20-%20&#194;M%20NH&#7840;C%20L&#7898;P%2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gif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gif"/><Relationship Id="rId15" Type="http://schemas.openxmlformats.org/officeDocument/2006/relationships/slide" Target="slide7.xml"/><Relationship Id="rId10" Type="http://schemas.openxmlformats.org/officeDocument/2006/relationships/image" Target="../media/image11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914218" y="1652802"/>
            <a:ext cx="3385975" cy="355239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BÀI GIẢNG ÂM NHẠC 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547813" y="3767138"/>
            <a:ext cx="611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cs typeface="Times New Roman" pitchFamily="18" charset="0"/>
              </a:rPr>
              <a:t>Giáo viên thực hiện: Lương Thị Trà Giang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33613" y="576263"/>
            <a:ext cx="4752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1500">
                <a:solidFill>
                  <a:schemeClr val="bg1"/>
                </a:solidFill>
                <a:cs typeface="Times New Roman" pitchFamily="18" charset="0"/>
              </a:rPr>
              <a:t>TRƯỜNG TIỂU HỌC THANH AM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546225" y="2566988"/>
            <a:ext cx="6119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  <a:cs typeface="Times New Roman" pitchFamily="18" charset="0"/>
              </a:rPr>
              <a:t>LỚP </a:t>
            </a:r>
            <a:r>
              <a:rPr lang="en-US" sz="3600" b="1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09519"/>
      </p:ext>
    </p:extLst>
  </p:cSld>
  <p:clrMapOvr>
    <a:masterClrMapping/>
  </p:clrMapOvr>
  <p:transition spd="slow" advTm="149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solidFill>
                <a:srgbClr val="9999FF"/>
              </a:solidFill>
              <a:latin typeface="Arial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762250" y="4414838"/>
            <a:ext cx="5410200" cy="43338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D                 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5 dòng 5 khe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48200" y="6172200"/>
            <a:ext cx="8382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Đáp án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466850" y="1344613"/>
            <a:ext cx="67056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A		        	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4 dòng 5 khe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943100" y="2322513"/>
            <a:ext cx="62484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B                                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5 dòng 4 khe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324100" y="3313113"/>
            <a:ext cx="5867400" cy="49053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C		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4 dòng 4 khe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533400" y="211138"/>
            <a:ext cx="7772400" cy="779462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Câu 3: Khuông nhạc gồm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mấy dòng</a:t>
            </a:r>
            <a:r>
              <a:rPr lang="en-US" sz="2400" b="1">
                <a:solidFill>
                  <a:srgbClr val="000066"/>
                </a:solidFill>
                <a:latin typeface="Arial" charset="0"/>
              </a:rPr>
              <a:t>?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Mấy khe</a:t>
            </a:r>
            <a:r>
              <a:rPr lang="en-US" sz="2400" b="1">
                <a:solidFill>
                  <a:srgbClr val="000066"/>
                </a:solidFill>
                <a:latin typeface="Arial" charset="0"/>
              </a:rPr>
              <a:t>?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455613" y="4648200"/>
            <a:ext cx="7848600" cy="1566863"/>
          </a:xfrm>
          <a:prstGeom prst="leftArrow">
            <a:avLst>
              <a:gd name="adj1" fmla="val 29120"/>
              <a:gd name="adj2" fmla="val 1925"/>
            </a:avLst>
          </a:prstGeom>
          <a:gradFill rotWithShape="1">
            <a:gsLst>
              <a:gs pos="0">
                <a:srgbClr val="00FFFF"/>
              </a:gs>
              <a:gs pos="100000">
                <a:srgbClr val="FFFF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1600" b="1">
                <a:solidFill>
                  <a:srgbClr val="660033"/>
                </a:solidFill>
                <a:latin typeface="Arial" charset="0"/>
              </a:rPr>
              <a:t>ĐÁP ÁN ĐÚNG</a:t>
            </a:r>
            <a:r>
              <a:rPr lang="en-US" sz="1600" b="1">
                <a:latin typeface="Arial" charset="0"/>
              </a:rPr>
              <a:t>: 			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33375" y="1635125"/>
            <a:ext cx="304800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42900" y="1643063"/>
            <a:ext cx="304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33375" y="2549525"/>
            <a:ext cx="1371600" cy="762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solidFill>
                  <a:srgbClr val="D60093"/>
                </a:solidFill>
                <a:latin typeface="Arial" charset="0"/>
              </a:rPr>
              <a:t>Hết giờ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1788" y="5686425"/>
            <a:ext cx="8072437" cy="458788"/>
            <a:chOff x="144" y="3504"/>
            <a:chExt cx="5085" cy="289"/>
          </a:xfrm>
        </p:grpSpPr>
        <p:pic>
          <p:nvPicPr>
            <p:cNvPr id="14354" name="Picture 15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6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7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8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5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9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0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1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2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3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4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5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6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5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7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28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47800" y="1219200"/>
            <a:ext cx="5810250" cy="3894138"/>
            <a:chOff x="1008" y="463"/>
            <a:chExt cx="3660" cy="2453"/>
          </a:xfrm>
        </p:grpSpPr>
        <p:sp>
          <p:nvSpPr>
            <p:cNvPr id="14352" name="AutoShape 30"/>
            <p:cNvSpPr>
              <a:spLocks noChangeArrowheads="1"/>
            </p:cNvSpPr>
            <p:nvPr/>
          </p:nvSpPr>
          <p:spPr bwMode="auto">
            <a:xfrm>
              <a:off x="2268" y="463"/>
              <a:ext cx="2400" cy="960"/>
            </a:xfrm>
            <a:prstGeom prst="cloudCallout">
              <a:avLst>
                <a:gd name="adj1" fmla="val -44083"/>
                <a:gd name="adj2" fmla="val 8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Chúc mừng! Nhóm bạn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ã có phần th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ư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ởng là một tràng pháo tay.</a:t>
              </a:r>
            </a:p>
          </p:txBody>
        </p:sp>
        <p:pic>
          <p:nvPicPr>
            <p:cNvPr id="14353" name="Picture 31" descr="Nguoi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912"/>
              <a:ext cx="1242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1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248400"/>
            <a:ext cx="4572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45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5" grpId="1" animBg="1"/>
      <p:bldP spid="24587" grpId="0" animBg="1"/>
      <p:bldP spid="24588" grpId="0" animBg="1"/>
      <p:bldP spid="245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solidFill>
                <a:srgbClr val="9999FF"/>
              </a:solidFill>
              <a:latin typeface="Arial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62250" y="4414838"/>
            <a:ext cx="5410200" cy="43338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000" b="1">
                <a:solidFill>
                  <a:srgbClr val="0000CC"/>
                </a:solidFill>
                <a:latin typeface="Arial" charset="0"/>
              </a:rPr>
              <a:t>D                cả 3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áp án trên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ều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úng</a:t>
            </a:r>
            <a:r>
              <a:rPr lang="en-US" sz="1600"/>
              <a:t> 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	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48200" y="6172200"/>
            <a:ext cx="8382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Đáp án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466850" y="1344613"/>
            <a:ext cx="67056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chemeClr val="bg2"/>
                </a:solidFill>
                <a:latin typeface="Arial" charset="0"/>
              </a:rPr>
              <a:t>A		        	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giữa khuông nhạc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943100" y="2322513"/>
            <a:ext cx="62484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chemeClr val="bg2"/>
                </a:solidFill>
                <a:latin typeface="Arial" charset="0"/>
              </a:rPr>
              <a:t>B                                 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cuối khuông nhạc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324100" y="3313113"/>
            <a:ext cx="5867400" cy="49053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chemeClr val="bg2"/>
                </a:solidFill>
                <a:latin typeface="Arial" charset="0"/>
              </a:rPr>
              <a:t>C		 </a:t>
            </a:r>
            <a:r>
              <a:rPr lang="vi-VN" sz="2000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ầu khuông nhạc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33400" y="211138"/>
            <a:ext cx="7772400" cy="779462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Câu 4: Khóa Son nằm ở </a:t>
            </a:r>
            <a:r>
              <a:rPr lang="vi-VN" sz="24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âu trên khuông nhạc?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55613" y="4648200"/>
            <a:ext cx="7848600" cy="1566863"/>
          </a:xfrm>
          <a:prstGeom prst="leftArrow">
            <a:avLst>
              <a:gd name="adj1" fmla="val 29120"/>
              <a:gd name="adj2" fmla="val 1925"/>
            </a:avLst>
          </a:prstGeom>
          <a:gradFill rotWithShape="1">
            <a:gsLst>
              <a:gs pos="0">
                <a:srgbClr val="00FFFF"/>
              </a:gs>
              <a:gs pos="100000">
                <a:srgbClr val="FFFF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1600" b="1">
                <a:solidFill>
                  <a:srgbClr val="660033"/>
                </a:solidFill>
                <a:latin typeface="Arial" charset="0"/>
              </a:rPr>
              <a:t>ĐÁP ÁN ĐÚNG</a:t>
            </a:r>
            <a:r>
              <a:rPr lang="en-US" sz="1600" b="1">
                <a:latin typeface="Arial" charset="0"/>
              </a:rPr>
              <a:t>: 			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33375" y="1635125"/>
            <a:ext cx="304800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42900" y="1643063"/>
            <a:ext cx="304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333375" y="2549525"/>
            <a:ext cx="1371600" cy="762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solidFill>
                  <a:srgbClr val="D60093"/>
                </a:solidFill>
                <a:latin typeface="Arial" charset="0"/>
              </a:rPr>
              <a:t>Hết giờ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1788" y="5686425"/>
            <a:ext cx="8072437" cy="458788"/>
            <a:chOff x="144" y="3504"/>
            <a:chExt cx="5085" cy="289"/>
          </a:xfrm>
        </p:grpSpPr>
        <p:pic>
          <p:nvPicPr>
            <p:cNvPr id="15378" name="Picture 15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16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17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8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5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19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0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21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22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23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24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25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26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5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27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28" descr="Magnolia-01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066800" y="1295400"/>
            <a:ext cx="7086600" cy="3894138"/>
            <a:chOff x="1008" y="463"/>
            <a:chExt cx="3660" cy="2453"/>
          </a:xfrm>
        </p:grpSpPr>
        <p:sp>
          <p:nvSpPr>
            <p:cNvPr id="15376" name="AutoShape 30"/>
            <p:cNvSpPr>
              <a:spLocks noChangeArrowheads="1"/>
            </p:cNvSpPr>
            <p:nvPr/>
          </p:nvSpPr>
          <p:spPr bwMode="auto">
            <a:xfrm>
              <a:off x="2268" y="463"/>
              <a:ext cx="2400" cy="960"/>
            </a:xfrm>
            <a:prstGeom prst="cloudCallout">
              <a:avLst>
                <a:gd name="adj1" fmla="val -44083"/>
                <a:gd name="adj2" fmla="val 8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Chúc mừng! Nhóm bạn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ã có phần th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ư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ởng là một món quà</a:t>
              </a:r>
            </a:p>
          </p:txBody>
        </p:sp>
        <p:pic>
          <p:nvPicPr>
            <p:cNvPr id="15377" name="Picture 31" descr="Nguoi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912"/>
              <a:ext cx="1242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5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248400"/>
            <a:ext cx="4572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3" grpId="1" animBg="1"/>
      <p:bldP spid="26635" grpId="0" animBg="1"/>
      <p:bldP spid="26636" grpId="0" animBg="1"/>
      <p:bldP spid="26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0400" y="533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>
                <a:solidFill>
                  <a:srgbClr val="FFFFFF"/>
                </a:solidFill>
                <a:latin typeface="Arial" charset="0"/>
              </a:rPr>
              <a:t>Âm nhac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47800" y="11430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CC66"/>
                </a:solidFill>
                <a:latin typeface="Arial" charset="0"/>
              </a:rPr>
              <a:t>- Ôn tập bài hát Cùng múa hát dưới trăng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47800" y="1614488"/>
            <a:ext cx="586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CC66"/>
                </a:solidFill>
                <a:latin typeface="Arial" charset="0"/>
              </a:rPr>
              <a:t>- Giới thiệu khuông nhạc và khóa son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33400" y="22098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- Ôn tập bài hát Cùng múa hát dưới trăng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5486400" imgH="3581280"/>
        </mc:Choice>
        <mc:Fallback>
          <p:control r:id="rId2" imgW="5486400" imgH="35812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2700338"/>
                  <a:ext cx="5486400" cy="3581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69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endParaRPr lang="en-US" sz="3200">
              <a:latin typeface="VNI-Commerce" pitchFamily="2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0" y="36576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	</a:t>
            </a:r>
            <a:endParaRPr lang="en-US">
              <a:solidFill>
                <a:srgbClr val="0066FF"/>
              </a:solidFill>
              <a:latin typeface="VNI-Commerce" pitchFamily="2" charset="0"/>
            </a:endParaRPr>
          </a:p>
        </p:txBody>
      </p:sp>
      <p:pic>
        <p:nvPicPr>
          <p:cNvPr id="2" name="[KARAOKE] CÙNG MÚA HÁT DƯỚI TRĂNG - CD CHUẨN BGD - ÂM NHẠC LỚP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57250"/>
            <a:ext cx="8763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42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3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543300" y="3905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>
                <a:solidFill>
                  <a:srgbClr val="FFFFFF"/>
                </a:solidFill>
                <a:latin typeface="Arial" charset="0"/>
              </a:rPr>
              <a:t>Âm nhac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919288" y="728663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Ôn tập bài hát Cùng múa hát dưới trăng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919288" y="120015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Giới thiệu khuông nhạc và khóa son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66800" y="18288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KHUÔNG NHẠC: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9600" y="2438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Khuông nhạc gồm 5 dòng kẻ song song cách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ều và có 4 khe. Tất cả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ếm từ d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ới lên trên.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505200"/>
            <a:ext cx="7620000" cy="1695450"/>
            <a:chOff x="480" y="2112"/>
            <a:chExt cx="4800" cy="1068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440" y="2515"/>
              <a:ext cx="33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3</a:t>
              </a:r>
            </a:p>
          </p:txBody>
        </p:sp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480" y="2112"/>
              <a:ext cx="4800" cy="1068"/>
              <a:chOff x="480" y="2064"/>
              <a:chExt cx="4800" cy="1068"/>
            </a:xfrm>
          </p:grpSpPr>
          <p:grpSp>
            <p:nvGrpSpPr>
              <p:cNvPr id="9228" name="Group 12"/>
              <p:cNvGrpSpPr>
                <a:grpSpLocks/>
              </p:cNvGrpSpPr>
              <p:nvPr/>
            </p:nvGrpSpPr>
            <p:grpSpPr bwMode="auto">
              <a:xfrm>
                <a:off x="480" y="2208"/>
                <a:ext cx="4800" cy="816"/>
                <a:chOff x="480" y="2352"/>
                <a:chExt cx="4800" cy="576"/>
              </a:xfrm>
            </p:grpSpPr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>
                  <a:off x="480" y="2352"/>
                  <a:ext cx="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>
                  <a:off x="480" y="2496"/>
                  <a:ext cx="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>
                  <a:off x="480" y="2928"/>
                  <a:ext cx="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29" name="Text Box 18"/>
              <p:cNvSpPr txBox="1">
                <a:spLocks noChangeArrowheads="1"/>
              </p:cNvSpPr>
              <p:nvPr/>
            </p:nvSpPr>
            <p:spPr bwMode="auto">
              <a:xfrm>
                <a:off x="1440" y="2880"/>
                <a:ext cx="33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1</a:t>
                </a:r>
              </a:p>
            </p:txBody>
          </p:sp>
          <p:sp>
            <p:nvSpPr>
              <p:cNvPr id="9230" name="Text Box 19"/>
              <p:cNvSpPr txBox="1">
                <a:spLocks noChangeArrowheads="1"/>
              </p:cNvSpPr>
              <p:nvPr/>
            </p:nvSpPr>
            <p:spPr bwMode="auto">
              <a:xfrm>
                <a:off x="1440" y="2688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2</a:t>
                </a:r>
              </a:p>
            </p:txBody>
          </p:sp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1440" y="2275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4</a:t>
                </a:r>
              </a:p>
            </p:txBody>
          </p:sp>
          <p:sp>
            <p:nvSpPr>
              <p:cNvPr id="923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064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5</a:t>
                </a:r>
              </a:p>
            </p:txBody>
          </p:sp>
          <p:sp>
            <p:nvSpPr>
              <p:cNvPr id="9233" name="Text Box 22"/>
              <p:cNvSpPr txBox="1">
                <a:spLocks noChangeArrowheads="1"/>
              </p:cNvSpPr>
              <p:nvPr/>
            </p:nvSpPr>
            <p:spPr bwMode="auto">
              <a:xfrm>
                <a:off x="3456" y="2784"/>
                <a:ext cx="33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1</a:t>
                </a:r>
              </a:p>
            </p:txBody>
          </p:sp>
          <p:sp>
            <p:nvSpPr>
              <p:cNvPr id="9234" name="Text Box 23"/>
              <p:cNvSpPr txBox="1">
                <a:spLocks noChangeArrowheads="1"/>
              </p:cNvSpPr>
              <p:nvPr/>
            </p:nvSpPr>
            <p:spPr bwMode="auto">
              <a:xfrm>
                <a:off x="3456" y="2592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2</a:t>
                </a:r>
              </a:p>
            </p:txBody>
          </p:sp>
          <p:sp>
            <p:nvSpPr>
              <p:cNvPr id="9235" name="Text Box 24"/>
              <p:cNvSpPr txBox="1">
                <a:spLocks noChangeArrowheads="1"/>
              </p:cNvSpPr>
              <p:nvPr/>
            </p:nvSpPr>
            <p:spPr bwMode="auto">
              <a:xfrm>
                <a:off x="3456" y="2352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3</a:t>
                </a:r>
              </a:p>
            </p:txBody>
          </p:sp>
          <p:sp>
            <p:nvSpPr>
              <p:cNvPr id="9236" name="Text Box 25"/>
              <p:cNvSpPr txBox="1">
                <a:spLocks noChangeArrowheads="1"/>
              </p:cNvSpPr>
              <p:nvPr/>
            </p:nvSpPr>
            <p:spPr bwMode="auto">
              <a:xfrm>
                <a:off x="3456" y="2160"/>
                <a:ext cx="33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>
                    <a:latin typeface="Arial" charset="0"/>
                  </a:rPr>
                  <a:t>4</a:t>
                </a:r>
              </a:p>
            </p:txBody>
          </p:sp>
        </p:grpSp>
      </p:grp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295400" y="51816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5 dòng kẻ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029200" y="51816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4 khe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8" grpId="0"/>
      <p:bldP spid="10266" grpId="0"/>
      <p:bldP spid="10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43000" y="4724400"/>
            <a:ext cx="5867400" cy="609600"/>
            <a:chOff x="720" y="2976"/>
            <a:chExt cx="3696" cy="384"/>
          </a:xfrm>
        </p:grpSpPr>
        <p:sp>
          <p:nvSpPr>
            <p:cNvPr id="10252" name="Line 19"/>
            <p:cNvSpPr>
              <a:spLocks noChangeShapeType="1"/>
            </p:cNvSpPr>
            <p:nvPr/>
          </p:nvSpPr>
          <p:spPr bwMode="auto">
            <a:xfrm flipV="1">
              <a:off x="720" y="2976"/>
              <a:ext cx="36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20"/>
            <p:cNvSpPr>
              <a:spLocks noChangeShapeType="1"/>
            </p:cNvSpPr>
            <p:nvPr/>
          </p:nvSpPr>
          <p:spPr bwMode="auto">
            <a:xfrm>
              <a:off x="720" y="3072"/>
              <a:ext cx="36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21"/>
            <p:cNvSpPr>
              <a:spLocks noChangeShapeType="1"/>
            </p:cNvSpPr>
            <p:nvPr/>
          </p:nvSpPr>
          <p:spPr bwMode="auto">
            <a:xfrm>
              <a:off x="720" y="3168"/>
              <a:ext cx="36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2"/>
            <p:cNvSpPr>
              <a:spLocks noChangeShapeType="1"/>
            </p:cNvSpPr>
            <p:nvPr/>
          </p:nvSpPr>
          <p:spPr bwMode="auto">
            <a:xfrm>
              <a:off x="720" y="3264"/>
              <a:ext cx="36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3"/>
            <p:cNvSpPr>
              <a:spLocks noChangeShapeType="1"/>
            </p:cNvSpPr>
            <p:nvPr/>
          </p:nvSpPr>
          <p:spPr bwMode="auto">
            <a:xfrm>
              <a:off x="720" y="3360"/>
              <a:ext cx="36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43300" y="3905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>
                <a:solidFill>
                  <a:srgbClr val="FFFFFF"/>
                </a:solidFill>
                <a:latin typeface="Arial" charset="0"/>
              </a:rPr>
              <a:t>Âm nhac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19288" y="728663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Ôn tập bài hát Cùng múa hát dưới trăng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19288" y="120015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Giới thiệu khuông nhạc và khóa son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219200" y="1905000"/>
            <a:ext cx="2438400" cy="609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KHÓA SON: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14400" y="2514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Khóa Son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ặt ở vị trí nào trên khuông nhạc?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88392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Khóa Son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ặt ở </a:t>
            </a:r>
            <a:r>
              <a:rPr lang="vi-V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ầu mỗi khuông nhạc.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971800" y="3505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Khóa Son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1981200" y="4038600"/>
            <a:ext cx="1066800" cy="4572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8664" t="43466" r="38779" b="48012"/>
          <a:stretch>
            <a:fillRect/>
          </a:stretch>
        </p:blipFill>
        <p:spPr bwMode="auto">
          <a:xfrm>
            <a:off x="4648200" y="3276600"/>
            <a:ext cx="4730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665 C -0.025 0.01688 -0.1941 0.09063 -0.36319 0.164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7" grpId="1"/>
      <p:bldP spid="15368" grpId="0"/>
      <p:bldP spid="15375" grpId="0"/>
      <p:bldP spid="153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43300" y="3905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>
                <a:solidFill>
                  <a:srgbClr val="FFFFFF"/>
                </a:solidFill>
                <a:latin typeface="Arial" charset="0"/>
              </a:rPr>
              <a:t>Âm nhac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919288" y="728663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Ôn tập bài hát Cùng múa hát dưới trăng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19288" y="120015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Giới thiệu khuông nhạc và khóa son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 Tập nhận biết các nốt trên khuông nhạc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05000" y="44053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Đồ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14600" y="42672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Rê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00400" y="4191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Mi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810000" y="4100513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Pha</a:t>
            </a:r>
          </a:p>
        </p:txBody>
      </p:sp>
      <p:sp>
        <p:nvSpPr>
          <p:cNvPr id="11274" name="Oval 12"/>
          <p:cNvSpPr>
            <a:spLocks noChangeArrowheads="1"/>
          </p:cNvSpPr>
          <p:nvPr/>
        </p:nvSpPr>
        <p:spPr bwMode="auto">
          <a:xfrm>
            <a:off x="2209800" y="39481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4800600" y="36433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V="1">
            <a:off x="1219200" y="3271838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1219200" y="3424238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1219200" y="3576638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1219200" y="3729038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1"/>
          <p:cNvSpPr>
            <a:spLocks noChangeShapeType="1"/>
          </p:cNvSpPr>
          <p:nvPr/>
        </p:nvSpPr>
        <p:spPr bwMode="auto">
          <a:xfrm>
            <a:off x="1219200" y="3881438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Oval 23"/>
          <p:cNvSpPr>
            <a:spLocks noChangeArrowheads="1"/>
          </p:cNvSpPr>
          <p:nvPr/>
        </p:nvSpPr>
        <p:spPr bwMode="auto">
          <a:xfrm>
            <a:off x="4114800" y="37195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82" name="Oval 24"/>
          <p:cNvSpPr>
            <a:spLocks noChangeArrowheads="1"/>
          </p:cNvSpPr>
          <p:nvPr/>
        </p:nvSpPr>
        <p:spPr bwMode="auto">
          <a:xfrm>
            <a:off x="5410200" y="35671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83" name="Oval 25"/>
          <p:cNvSpPr>
            <a:spLocks noChangeArrowheads="1"/>
          </p:cNvSpPr>
          <p:nvPr/>
        </p:nvSpPr>
        <p:spPr bwMode="auto">
          <a:xfrm>
            <a:off x="6248400" y="34909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84" name="Oval 26"/>
          <p:cNvSpPr>
            <a:spLocks noChangeArrowheads="1"/>
          </p:cNvSpPr>
          <p:nvPr/>
        </p:nvSpPr>
        <p:spPr bwMode="auto">
          <a:xfrm>
            <a:off x="3505200" y="37957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85" name="Oval 27"/>
          <p:cNvSpPr>
            <a:spLocks noChangeArrowheads="1"/>
          </p:cNvSpPr>
          <p:nvPr/>
        </p:nvSpPr>
        <p:spPr bwMode="auto">
          <a:xfrm>
            <a:off x="2819400" y="3871913"/>
            <a:ext cx="762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2133600" y="40243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495800" y="402431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Son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5181600" y="39481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La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5943600" y="38719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Xi</a:t>
            </a:r>
          </a:p>
        </p:txBody>
      </p:sp>
      <p:pic>
        <p:nvPicPr>
          <p:cNvPr id="11290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8664" t="43466" r="38779" b="48012"/>
          <a:stretch>
            <a:fillRect/>
          </a:stretch>
        </p:blipFill>
        <p:spPr bwMode="auto">
          <a:xfrm>
            <a:off x="1309688" y="2943225"/>
            <a:ext cx="4730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3" grpId="0"/>
      <p:bldP spid="16394" grpId="0"/>
      <p:bldP spid="16413" grpId="0"/>
      <p:bldP spid="16414" grpId="0"/>
      <p:bldP spid="16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543300" y="3905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>
                <a:solidFill>
                  <a:srgbClr val="FFFFFF"/>
                </a:solidFill>
                <a:latin typeface="Arial" charset="0"/>
              </a:rPr>
              <a:t>Âm nhac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919288" y="728663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Ôn tập bài hát Cùng múa hát dưới trăng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19288" y="120015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  <a:latin typeface="Arial" charset="0"/>
              </a:rPr>
              <a:t>- Giới thiệu khuông nhạc và khóa son</a:t>
            </a:r>
          </a:p>
        </p:txBody>
      </p:sp>
      <p:pic>
        <p:nvPicPr>
          <p:cNvPr id="17414" name="Picture 6" descr="Flower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0"/>
            <a:ext cx="2624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38400" y="2209800"/>
            <a:ext cx="1447800" cy="838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FF00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741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495800" y="2209800"/>
            <a:ext cx="1447800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00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>
                <a:solidFill>
                  <a:schemeClr val="bg1"/>
                </a:solidFill>
                <a:latin typeface="Arial"/>
              </a:rPr>
              <a:t>2</a:t>
            </a:r>
          </a:p>
        </p:txBody>
      </p:sp>
      <p:sp>
        <p:nvSpPr>
          <p:cNvPr id="1741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38400" y="3276600"/>
            <a:ext cx="1447800" cy="8382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00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741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19600" y="3276600"/>
            <a:ext cx="1447800" cy="838200"/>
          </a:xfrm>
          <a:prstGeom prst="rect">
            <a:avLst/>
          </a:prstGeom>
          <a:gradFill rotWithShape="1">
            <a:gsLst>
              <a:gs pos="0">
                <a:srgbClr val="6600FF">
                  <a:alpha val="98000"/>
                </a:srgbClr>
              </a:gs>
              <a:gs pos="50000">
                <a:srgbClr val="FFFF00"/>
              </a:gs>
              <a:gs pos="100000">
                <a:srgbClr val="6600FF">
                  <a:alpha val="9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>
                <a:solidFill>
                  <a:schemeClr val="bg1"/>
                </a:solidFill>
                <a:latin typeface="Arial"/>
              </a:rPr>
              <a:t>4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2057400" y="5029200"/>
            <a:ext cx="51054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"/>
                <a:cs typeface="Arial"/>
              </a:rPr>
              <a:t>Học mà chơi-chơi mà học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66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733800" y="6400800"/>
            <a:ext cx="1143000" cy="228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22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38200" y="17526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Củng cố - dặn dò :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55626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12700" cap="sq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SỨC KHỎE,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16" grpId="2" animBg="1"/>
      <p:bldP spid="17417" grpId="0" animBg="1"/>
      <p:bldP spid="17417" grpId="1" animBg="1"/>
      <p:bldP spid="17417" grpId="2" animBg="1"/>
      <p:bldP spid="17418" grpId="0" animBg="1"/>
      <p:bldP spid="17418" grpId="1" animBg="1"/>
      <p:bldP spid="17418" grpId="2" animBg="1"/>
      <p:bldP spid="17420" grpId="0" animBg="1"/>
      <p:bldP spid="17420" grpId="1" animBg="1"/>
      <p:bldP spid="17420" grpId="2" animBg="1"/>
      <p:bldP spid="17421" grpId="0" animBg="1"/>
      <p:bldP spid="17421" grpId="1" animBg="1"/>
      <p:bldP spid="17422" grpId="0" animBg="1"/>
      <p:bldP spid="17423" grpId="0"/>
      <p:bldP spid="174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solidFill>
                <a:srgbClr val="9999FF"/>
              </a:solidFill>
              <a:latin typeface="Arial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762250" y="4414838"/>
            <a:ext cx="5410200" cy="43338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D	         Hoàng Hà	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48200" y="6172200"/>
            <a:ext cx="8382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Đáp án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466850" y="1344613"/>
            <a:ext cx="67056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A			Hoàng Lân</a:t>
            </a:r>
            <a:endParaRPr lang="en-US" sz="2000">
              <a:latin typeface="Arial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943100" y="2322513"/>
            <a:ext cx="6248400" cy="45720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B		       Hoàng Long</a:t>
            </a:r>
            <a:r>
              <a:rPr lang="en-US" sz="2000">
                <a:latin typeface="Arial" charset="0"/>
              </a:rPr>
              <a:t>  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324100" y="3313113"/>
            <a:ext cx="5867400" cy="490537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C		 Hoàng Hiệp</a:t>
            </a:r>
            <a:endParaRPr lang="en-US">
              <a:latin typeface="Arial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1000" y="228600"/>
            <a:ext cx="8077200" cy="7620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000">
                <a:solidFill>
                  <a:srgbClr val="660033"/>
                </a:solidFill>
                <a:latin typeface="Arial" charset="0"/>
              </a:rPr>
              <a:t>Câu 1: Ai là tác giả của bài hát “</a:t>
            </a:r>
            <a:r>
              <a:rPr lang="en-US" sz="2000" b="1">
                <a:solidFill>
                  <a:srgbClr val="660033"/>
                </a:solidFill>
                <a:latin typeface="Arial" charset="0"/>
              </a:rPr>
              <a:t>Cùng múa hát d</a:t>
            </a:r>
            <a:r>
              <a:rPr lang="vi-VN" sz="2000" b="1">
                <a:solidFill>
                  <a:srgbClr val="660033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660033"/>
                </a:solidFill>
                <a:latin typeface="Arial" charset="0"/>
              </a:rPr>
              <a:t>ới Tr</a:t>
            </a:r>
            <a:r>
              <a:rPr lang="vi-VN" sz="2000" b="1">
                <a:solidFill>
                  <a:srgbClr val="660033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660033"/>
                </a:solidFill>
                <a:latin typeface="Arial" charset="0"/>
              </a:rPr>
              <a:t>ng</a:t>
            </a:r>
            <a:r>
              <a:rPr lang="en-US" sz="2000">
                <a:solidFill>
                  <a:srgbClr val="660033"/>
                </a:solidFill>
                <a:latin typeface="Arial" charset="0"/>
              </a:rPr>
              <a:t>”?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55613" y="4648200"/>
            <a:ext cx="7848600" cy="1566863"/>
          </a:xfrm>
          <a:prstGeom prst="leftArrow">
            <a:avLst>
              <a:gd name="adj1" fmla="val 29120"/>
              <a:gd name="adj2" fmla="val 1925"/>
            </a:avLst>
          </a:prstGeom>
          <a:gradFill rotWithShape="1">
            <a:gsLst>
              <a:gs pos="0">
                <a:srgbClr val="00FFFF"/>
              </a:gs>
              <a:gs pos="100000">
                <a:srgbClr val="FFFF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1600" b="1">
                <a:solidFill>
                  <a:srgbClr val="660033"/>
                </a:solidFill>
                <a:latin typeface="Arial" charset="0"/>
              </a:rPr>
              <a:t>ĐÁP ÁN ĐÚNG</a:t>
            </a:r>
            <a:r>
              <a:rPr lang="en-US" sz="1600" b="1">
                <a:latin typeface="Arial" charset="0"/>
              </a:rPr>
              <a:t>: 			</a:t>
            </a:r>
            <a:r>
              <a:rPr lang="en-US" sz="2400" b="1">
                <a:latin typeface="Arial" charset="0"/>
              </a:rPr>
              <a:t>A</a:t>
            </a:r>
            <a:endParaRPr lang="en-US" sz="3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332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248400"/>
            <a:ext cx="4572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33375" y="1635125"/>
            <a:ext cx="304800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33375" y="1633538"/>
            <a:ext cx="304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33375" y="2549525"/>
            <a:ext cx="1371600" cy="762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solidFill>
                  <a:srgbClr val="D60093"/>
                </a:solidFill>
                <a:latin typeface="Arial" charset="0"/>
              </a:rPr>
              <a:t>Hết giờ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1788" y="5686425"/>
            <a:ext cx="8072437" cy="458788"/>
            <a:chOff x="144" y="3504"/>
            <a:chExt cx="5085" cy="289"/>
          </a:xfrm>
        </p:grpSpPr>
        <p:pic>
          <p:nvPicPr>
            <p:cNvPr id="13330" name="Picture 15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16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7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18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5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9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20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1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2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3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2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24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25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26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5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27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28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219200" y="1195388"/>
            <a:ext cx="7162800" cy="3894137"/>
            <a:chOff x="1284" y="672"/>
            <a:chExt cx="3660" cy="2453"/>
          </a:xfrm>
        </p:grpSpPr>
        <p:sp>
          <p:nvSpPr>
            <p:cNvPr id="13328" name="AutoShape 30"/>
            <p:cNvSpPr>
              <a:spLocks noChangeArrowheads="1"/>
            </p:cNvSpPr>
            <p:nvPr/>
          </p:nvSpPr>
          <p:spPr bwMode="auto">
            <a:xfrm>
              <a:off x="2544" y="672"/>
              <a:ext cx="2400" cy="960"/>
            </a:xfrm>
            <a:prstGeom prst="cloudCallout">
              <a:avLst>
                <a:gd name="adj1" fmla="val -53583"/>
                <a:gd name="adj2" fmla="val 8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Chúc mừng! Nhóm bạn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ã có phần th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ư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ởng là một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iểm tốt</a:t>
              </a:r>
            </a:p>
          </p:txBody>
        </p:sp>
        <p:pic>
          <p:nvPicPr>
            <p:cNvPr id="13329" name="Picture 31" descr="Nguoi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4" y="1121"/>
              <a:ext cx="1242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19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5" grpId="1" animBg="1"/>
      <p:bldP spid="19467" grpId="0" animBg="1"/>
      <p:bldP spid="19468" grpId="0" animBg="1"/>
      <p:bldP spid="194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solidFill>
                <a:srgbClr val="9999FF"/>
              </a:solidFill>
              <a:latin typeface="Arial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762250" y="4191000"/>
            <a:ext cx="5410200" cy="657225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D                    	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48200" y="6172200"/>
            <a:ext cx="8382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Đáp án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466850" y="1219200"/>
            <a:ext cx="6705600" cy="582613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A		        	</a:t>
            </a:r>
            <a:endParaRPr lang="en-US" sz="2000">
              <a:latin typeface="Arial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943100" y="2133600"/>
            <a:ext cx="6248400" cy="646113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B</a:t>
            </a:r>
            <a:endParaRPr lang="en-US" sz="2000">
              <a:latin typeface="Arial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324100" y="3124200"/>
            <a:ext cx="5867400" cy="679450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b="1">
                <a:solidFill>
                  <a:srgbClr val="0000CC"/>
                </a:solidFill>
                <a:latin typeface="Arial" charset="0"/>
              </a:rPr>
              <a:t>C		</a:t>
            </a:r>
            <a:endParaRPr lang="en-US">
              <a:latin typeface="Arial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81000" y="211138"/>
            <a:ext cx="8001000" cy="779462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>
                <a:solidFill>
                  <a:srgbClr val="000066"/>
                </a:solidFill>
                <a:latin typeface="Arial" charset="0"/>
              </a:rPr>
              <a:t>Câu 2: Bài hát “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Cùng múa hát d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ới Tr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ng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” 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đư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ợc viết theo </a:t>
            </a:r>
          </a:p>
          <a:p>
            <a:pPr algn="l"/>
            <a:r>
              <a:rPr lang="en-US" sz="2000" b="1">
                <a:solidFill>
                  <a:srgbClr val="000066"/>
                </a:solidFill>
                <a:latin typeface="Arial" charset="0"/>
              </a:rPr>
              <a:t>nhịp mấy?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55613" y="4648200"/>
            <a:ext cx="7848600" cy="1566863"/>
          </a:xfrm>
          <a:prstGeom prst="leftArrow">
            <a:avLst>
              <a:gd name="adj1" fmla="val 29120"/>
              <a:gd name="adj2" fmla="val 1925"/>
            </a:avLst>
          </a:prstGeom>
          <a:gradFill rotWithShape="1">
            <a:gsLst>
              <a:gs pos="0">
                <a:srgbClr val="00FFFF"/>
              </a:gs>
              <a:gs pos="100000">
                <a:srgbClr val="FFFF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1600" b="1">
                <a:solidFill>
                  <a:srgbClr val="660033"/>
                </a:solidFill>
                <a:latin typeface="Arial" charset="0"/>
              </a:rPr>
              <a:t>ĐÁP ÁN ĐÚNG</a:t>
            </a:r>
            <a:r>
              <a:rPr lang="en-US" sz="1600" b="1">
                <a:latin typeface="Arial" charset="0"/>
              </a:rPr>
              <a:t>: 			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33375" y="1635125"/>
            <a:ext cx="304800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42900" y="1643063"/>
            <a:ext cx="304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33375" y="2549525"/>
            <a:ext cx="1371600" cy="762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solidFill>
                  <a:srgbClr val="D60093"/>
                </a:solidFill>
                <a:latin typeface="Arial" charset="0"/>
              </a:rPr>
              <a:t>Hết giờ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1788" y="5686425"/>
            <a:ext cx="8072437" cy="458788"/>
            <a:chOff x="144" y="3504"/>
            <a:chExt cx="5085" cy="289"/>
          </a:xfrm>
        </p:grpSpPr>
        <p:pic>
          <p:nvPicPr>
            <p:cNvPr id="2070" name="Picture 15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6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17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18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5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9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0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21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2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3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2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4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2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5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48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26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5" y="350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7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28" descr="Magnolia-01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35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143000" y="1219200"/>
            <a:ext cx="6858000" cy="3894138"/>
            <a:chOff x="1008" y="463"/>
            <a:chExt cx="3660" cy="2453"/>
          </a:xfrm>
        </p:grpSpPr>
        <p:sp>
          <p:nvSpPr>
            <p:cNvPr id="2068" name="AutoShape 30"/>
            <p:cNvSpPr>
              <a:spLocks noChangeArrowheads="1"/>
            </p:cNvSpPr>
            <p:nvPr/>
          </p:nvSpPr>
          <p:spPr bwMode="auto">
            <a:xfrm>
              <a:off x="2268" y="463"/>
              <a:ext cx="2400" cy="960"/>
            </a:xfrm>
            <a:prstGeom prst="cloudCallout">
              <a:avLst>
                <a:gd name="adj1" fmla="val -44083"/>
                <a:gd name="adj2" fmla="val 8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Chúc mừng! Nhóm bạn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ã có phần th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ư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ởng là một </a:t>
              </a:r>
              <a:r>
                <a:rPr lang="vi-VN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đ</a:t>
              </a:r>
              <a:r>
                <a:rPr lang="en-US" sz="16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iểm tốt</a:t>
              </a:r>
            </a:p>
          </p:txBody>
        </p:sp>
        <p:pic>
          <p:nvPicPr>
            <p:cNvPr id="2069" name="Picture 31" descr="Nguoi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8" y="912"/>
              <a:ext cx="1242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0" name="Object 32"/>
          <p:cNvGraphicFramePr>
            <a:graphicFrameLocks noChangeAspect="1"/>
          </p:cNvGraphicFramePr>
          <p:nvPr/>
        </p:nvGraphicFramePr>
        <p:xfrm>
          <a:off x="4114800" y="1155700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7" imgW="101556" imgH="228501" progId="Equation.3">
                  <p:embed/>
                </p:oleObj>
              </mc:Choice>
              <mc:Fallback>
                <p:oleObj name="Equation" r:id="rId7" imgW="101556" imgH="228501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55700"/>
                        <a:ext cx="762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3"/>
          <p:cNvGraphicFramePr>
            <a:graphicFrameLocks noChangeAspect="1"/>
          </p:cNvGraphicFramePr>
          <p:nvPr/>
        </p:nvGraphicFramePr>
        <p:xfrm>
          <a:off x="4187825" y="2076450"/>
          <a:ext cx="666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88784" imgH="240986" progId="Equation.DSMT4">
                  <p:embed/>
                </p:oleObj>
              </mc:Choice>
              <mc:Fallback>
                <p:oleObj name="Equation" r:id="rId9" imgW="88784" imgH="24098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2076450"/>
                        <a:ext cx="6667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4"/>
          <p:cNvGraphicFramePr>
            <a:graphicFrameLocks noChangeAspect="1"/>
          </p:cNvGraphicFramePr>
          <p:nvPr/>
        </p:nvGraphicFramePr>
        <p:xfrm>
          <a:off x="4140200" y="3124200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1" imgW="101556" imgH="228501" progId="Equation.3">
                  <p:embed/>
                </p:oleObj>
              </mc:Choice>
              <mc:Fallback>
                <p:oleObj name="Equation" r:id="rId11" imgW="101556" imgH="228501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124200"/>
                        <a:ext cx="762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5"/>
          <p:cNvGraphicFramePr>
            <a:graphicFrameLocks noChangeAspect="1"/>
          </p:cNvGraphicFramePr>
          <p:nvPr/>
        </p:nvGraphicFramePr>
        <p:xfrm>
          <a:off x="4187825" y="4152900"/>
          <a:ext cx="666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3" imgW="88784" imgH="240986" progId="Equation.3">
                  <p:embed/>
                </p:oleObj>
              </mc:Choice>
              <mc:Fallback>
                <p:oleObj name="Equation" r:id="rId13" imgW="88784" imgH="24098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4152900"/>
                        <a:ext cx="6667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AutoShape 36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248400"/>
            <a:ext cx="4572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2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7" grpId="1" animBg="1"/>
      <p:bldP spid="22539" grpId="0" animBg="1"/>
      <p:bldP spid="22540" grpId="0" animBg="1"/>
      <p:bldP spid="22541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140</TotalTime>
  <Words>473</Words>
  <Application>Microsoft Office PowerPoint</Application>
  <PresentationFormat>On-screen Show (4:3)</PresentationFormat>
  <Paragraphs>95</Paragraphs>
  <Slides>11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Shimmer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16</cp:revision>
  <dcterms:created xsi:type="dcterms:W3CDTF">2011-02-15T03:16:00Z</dcterms:created>
  <dcterms:modified xsi:type="dcterms:W3CDTF">2022-02-12T04:30:17Z</dcterms:modified>
</cp:coreProperties>
</file>