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7" r:id="rId3"/>
    <p:sldId id="268" r:id="rId4"/>
    <p:sldId id="263" r:id="rId5"/>
    <p:sldId id="256" r:id="rId6"/>
    <p:sldId id="257" r:id="rId7"/>
    <p:sldId id="265" r:id="rId8"/>
    <p:sldId id="269" r:id="rId9"/>
    <p:sldId id="258" r:id="rId10"/>
    <p:sldId id="259" r:id="rId11"/>
    <p:sldId id="260" r:id="rId12"/>
    <p:sldId id="261" r:id="rId13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Berlin Sans FB Demi" panose="020E0802020502020306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4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4215" y="0"/>
            <a:ext cx="12266215" cy="70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158170" y="4859453"/>
            <a:ext cx="2684839" cy="48848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>
                <a:solidFill>
                  <a:srgbClr val="002060"/>
                </a:solidFill>
                <a:latin typeface="Arial Black" panose="020B0A040201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Lesson 3</a:t>
            </a:r>
            <a:endParaRPr lang="zh-CN" altLang="en-US" dirty="0">
              <a:solidFill>
                <a:srgbClr val="002060"/>
              </a:solidFill>
              <a:latin typeface="Arial Black" panose="020B0A040201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01670" y="1257951"/>
            <a:ext cx="2133600" cy="59295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3200" dirty="0">
                <a:solidFill>
                  <a:srgbClr val="002060"/>
                </a:solidFill>
                <a:latin typeface="Arial Black" panose="020B0A040201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Unit 12</a:t>
            </a:r>
            <a:endParaRPr lang="zh-CN" altLang="en-US" sz="3200" dirty="0">
              <a:solidFill>
                <a:srgbClr val="002060"/>
              </a:solidFill>
              <a:latin typeface="Arial Black" panose="020B0A040201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4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08338" y="2426732"/>
            <a:ext cx="10882647" cy="20417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7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Don’t ride your bike </a:t>
            </a:r>
          </a:p>
          <a:p>
            <a:pPr lvl="0" algn="ctr">
              <a:buNone/>
            </a:pPr>
            <a:r>
              <a:rPr lang="en-US" altLang="zh-CN" sz="7200" b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too fast</a:t>
            </a:r>
            <a:endParaRPr lang="zh-CN" altLang="en-US" sz="7200" b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0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8383" y="3305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Helvetica Neue"/>
              </a:rPr>
              <a:t>4.2 Tick True (T) or False (F)</a:t>
            </a:r>
            <a:endParaRPr lang="en-US" altLang="en-US" sz="1700" b="1" dirty="0">
              <a:latin typeface="Helvetica Neu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55127"/>
              </p:ext>
            </p:extLst>
          </p:nvPr>
        </p:nvGraphicFramePr>
        <p:xfrm>
          <a:off x="1616480" y="901214"/>
          <a:ext cx="8959040" cy="5055573"/>
        </p:xfrm>
        <a:graphic>
          <a:graphicData uri="http://schemas.openxmlformats.org/drawingml/2006/table">
            <a:tbl>
              <a:tblPr/>
              <a:tblGrid>
                <a:gridCol w="7189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251">
                <a:tc>
                  <a:txBody>
                    <a:bodyPr/>
                    <a:lstStyle/>
                    <a:p>
                      <a:pPr algn="ctr" fontAlgn="ctr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51">
                <a:tc>
                  <a:txBody>
                    <a:bodyPr/>
                    <a:lstStyle/>
                    <a:p>
                      <a:pPr fontAlgn="ctr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Babies may roll off a sofa.</a:t>
                      </a: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693">
                <a:tc>
                  <a:txBody>
                    <a:bodyPr/>
                    <a:lstStyle/>
                    <a:p>
                      <a:pPr fontAlgn="ctr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shouldn't stop your baby brother or sister when he or she climbs the stairs.</a:t>
                      </a: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251">
                <a:tc>
                  <a:txBody>
                    <a:bodyPr/>
                    <a:lstStyle/>
                    <a:p>
                      <a:pPr fontAlgn="ctr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should make sure he or she can't roll off the bed.</a:t>
                      </a: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251">
                <a:tc>
                  <a:txBody>
                    <a:bodyPr/>
                    <a:lstStyle/>
                    <a:p>
                      <a:pPr fontAlgn="ctr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open any windows at home.</a:t>
                      </a: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</a:t>
                      </a:r>
                      <a:r>
                        <a:rPr lang="en-US" sz="28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 him or her to play on the balcony alone sometimes.</a:t>
                      </a: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 b="0" i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28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78806" y="1573636"/>
            <a:ext cx="6286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alt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57957" y="2343077"/>
            <a:ext cx="6286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78806" y="3385525"/>
            <a:ext cx="6286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alt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12206" y="4283912"/>
            <a:ext cx="6286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alt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12206" y="5136558"/>
            <a:ext cx="6286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50" y="3245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b="1" dirty="0">
                <a:latin typeface="Helvetica Neue"/>
              </a:rPr>
              <a:t>5. Write what may happen.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3475" y="1290935"/>
            <a:ext cx="9925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Tony's playing with a sharp knife. He may  __________ _______________________________________________.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Linda's playing with a neighbour's cat. It may __________ _______________________________________________.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Quan's riding his bike too fast. He may __________ _______________________________________________.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90601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204" y="32968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 Neue"/>
              </a:rPr>
              <a:t>6. Project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60914" y="69901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/>
              </a:rPr>
              <a:t>Make a poster about home accidents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Helvetica Neue"/>
              </a:rPr>
              <a:t>and how to avoid them.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3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1800" y="2262074"/>
            <a:ext cx="11568401" cy="23338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96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anose="020E0802020502020306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WARM-UP</a:t>
            </a:r>
            <a:endParaRPr lang="zh-CN" altLang="en-US" sz="9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anose="020E0802020502020306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3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198429" y="692622"/>
            <a:ext cx="643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1.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2.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3.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4.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5.</a:t>
            </a:r>
          </a:p>
        </p:txBody>
      </p:sp>
      <p:sp>
        <p:nvSpPr>
          <p:cNvPr id="6" name="Hexagon 5"/>
          <p:cNvSpPr/>
          <p:nvPr/>
        </p:nvSpPr>
        <p:spPr>
          <a:xfrm>
            <a:off x="6947198" y="991316"/>
            <a:ext cx="914400" cy="731520"/>
          </a:xfrm>
          <a:prstGeom prst="hexagon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6947198" y="2093505"/>
            <a:ext cx="914400" cy="731520"/>
          </a:xfrm>
          <a:prstGeom prst="hexagon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6947198" y="3195694"/>
            <a:ext cx="914400" cy="731520"/>
          </a:xfrm>
          <a:prstGeom prst="hexagon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6947198" y="4297883"/>
            <a:ext cx="914400" cy="731520"/>
          </a:xfrm>
          <a:prstGeom prst="hexagon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6947198" y="5400073"/>
            <a:ext cx="914400" cy="731520"/>
          </a:xfrm>
          <a:prstGeom prst="hexagon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16453" y="606491"/>
            <a:ext cx="33141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C00000"/>
                </a:solidFill>
                <a:latin typeface="Helvetica Neue"/>
              </a:rPr>
              <a:t>the stairs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C00000"/>
                </a:solidFill>
                <a:latin typeface="Helvetica Neue"/>
              </a:rPr>
              <a:t>a burn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C00000"/>
                </a:solidFill>
                <a:latin typeface="Helvetica Neue"/>
              </a:rPr>
              <a:t>your leg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C00000"/>
                </a:solidFill>
                <a:latin typeface="Helvetica Neue"/>
              </a:rPr>
              <a:t>with the knife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C00000"/>
                </a:solidFill>
                <a:latin typeface="Helvetica Neue"/>
              </a:rPr>
              <a:t>your bike too fast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7569" y="674060"/>
            <a:ext cx="35508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002060"/>
                </a:solidFill>
                <a:latin typeface="Helvetica Neue"/>
              </a:rPr>
              <a:t>play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002060"/>
                </a:solidFill>
                <a:latin typeface="Helvetica Neue"/>
              </a:rPr>
              <a:t>ride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002060"/>
                </a:solidFill>
                <a:latin typeface="Helvetica Neue"/>
              </a:rPr>
              <a:t>run down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002060"/>
                </a:solidFill>
                <a:latin typeface="Helvetica Neue"/>
              </a:rPr>
              <a:t>get 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solidFill>
                  <a:srgbClr val="002060"/>
                </a:solidFill>
                <a:latin typeface="Helvetica Neue"/>
              </a:rPr>
              <a:t>break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9853" y="629356"/>
            <a:ext cx="6439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c.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d.</a:t>
            </a:r>
          </a:p>
          <a:p>
            <a:pPr>
              <a:lnSpc>
                <a:spcPct val="300000"/>
              </a:lnSpc>
            </a:pPr>
            <a:r>
              <a:rPr lang="en-US" sz="2400" b="1" dirty="0">
                <a:latin typeface="Helvetica Neue"/>
              </a:rPr>
              <a:t>e.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20" y="1914794"/>
            <a:ext cx="782493" cy="10769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16" y="814023"/>
            <a:ext cx="786700" cy="10769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620" y="3015566"/>
            <a:ext cx="782493" cy="10769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620" y="4116338"/>
            <a:ext cx="782493" cy="10811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620" y="5221318"/>
            <a:ext cx="782493" cy="108118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3715124" y="1722836"/>
            <a:ext cx="2540000" cy="257504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884808" y="1524000"/>
            <a:ext cx="2370316" cy="190738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715124" y="2642145"/>
            <a:ext cx="2441238" cy="245149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715124" y="2622728"/>
            <a:ext cx="2437103" cy="218683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969124" y="3656619"/>
            <a:ext cx="2286000" cy="229209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56361" y="351459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effectLst/>
                <a:latin typeface="Helvetica Neue"/>
              </a:rPr>
              <a:t>Look and match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04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4701 0.473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34818 0.47755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34818 -0.325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9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34714 -0.3338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34922 -0.3261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1800" y="2262074"/>
            <a:ext cx="11568401" cy="23338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96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anose="020E0802020502020306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Pronunciation </a:t>
            </a:r>
            <a:endParaRPr lang="zh-CN" altLang="en-US" sz="9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anose="020E0802020502020306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92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6361" y="351459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effectLst/>
                <a:latin typeface="Helvetica Neue"/>
              </a:rPr>
              <a:t>1. Look and repeat.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22052"/>
              </p:ext>
            </p:extLst>
          </p:nvPr>
        </p:nvGraphicFramePr>
        <p:xfrm>
          <a:off x="1832093" y="877075"/>
          <a:ext cx="9068990" cy="5395616"/>
        </p:xfrm>
        <a:graphic>
          <a:graphicData uri="http://schemas.openxmlformats.org/drawingml/2006/table">
            <a:tbl>
              <a:tblPr/>
              <a:tblGrid>
                <a:gridCol w="127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8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Don't play with the knife! 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OK, I won't.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↷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611" marR="148611" marT="148611" marB="148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Don't play with matches. 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OK, I won't.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↷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611" marR="148611" marT="148611" marB="148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 shouldn't I play with the knife? 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Because you may cut yourself.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↷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611" marR="148611" marT="148611" marB="148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333" marR="71333" marT="35667" marB="356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 shouldn't I play with the stove? ↷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Because you may get a burn.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↷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8611" marR="148611" marT="148611" marB="1486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82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60" y="362635"/>
            <a:ext cx="7577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 Neue"/>
              </a:rPr>
              <a:t>2. Listen and circle </a:t>
            </a:r>
            <a:r>
              <a:rPr lang="en-US" b="1" i="1" dirty="0">
                <a:latin typeface="Helvetica Neue"/>
              </a:rPr>
              <a:t>a</a:t>
            </a:r>
            <a:r>
              <a:rPr lang="en-US" b="1" dirty="0">
                <a:latin typeface="Helvetica Neue"/>
              </a:rPr>
              <a:t> or </a:t>
            </a:r>
            <a:r>
              <a:rPr lang="en-US" b="1" i="1" dirty="0">
                <a:latin typeface="Helvetica Neue"/>
              </a:rPr>
              <a:t>b</a:t>
            </a:r>
            <a:r>
              <a:rPr lang="en-US" b="1" dirty="0">
                <a:latin typeface="Helvetica Neue"/>
              </a:rPr>
              <a:t>. Then say the sentences aloud.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9991" y="860755"/>
            <a:ext cx="108053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Helvetica Neue"/>
              </a:rPr>
              <a:t>1. Don't play with the ___________!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Helvetica Neue"/>
              </a:rPr>
              <a:t>	a.  knife 			b.  stove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Helvetica Neue"/>
              </a:rPr>
              <a:t>2. Don't climb the ___________!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Helvetica Neue"/>
              </a:rPr>
              <a:t>	a.  wall 			b.  tree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Helvetica Neue"/>
              </a:rPr>
              <a:t>3. Why shouldn't he ride his ___________ too fast?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Helvetica Neue"/>
              </a:rPr>
              <a:t>	a.  bike			b.  motorbike 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Helvetica Neue"/>
              </a:rPr>
              <a:t>4. Why shouldn't she ___________?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Helvetica Neue"/>
              </a:rPr>
              <a:t>	a.  run down the stairs		b.  play with the stove </a:t>
            </a:r>
            <a:endParaRPr lang="en-US" sz="2800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5603" y="1584102"/>
            <a:ext cx="640080" cy="64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45603" y="2865043"/>
            <a:ext cx="640080" cy="64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90324" y="4140052"/>
            <a:ext cx="640080" cy="64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24041" y="5445017"/>
            <a:ext cx="640080" cy="64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3" name="soundMsPham"/>
          <p:cNvPicPr>
            <a:picLocks noChangeAspect="1"/>
          </p:cNvPicPr>
          <p:nvPr/>
        </p:nvPicPr>
        <p:blipFill rotWithShape="1">
          <a:blip r:embed="rId7"/>
          <a:srcRect l="14414" t="15022" r="14612" b="15187"/>
          <a:stretch/>
        </p:blipFill>
        <p:spPr>
          <a:xfrm>
            <a:off x="7214744" y="362635"/>
            <a:ext cx="365759" cy="365760"/>
          </a:xfrm>
          <a:prstGeom prst="ellipse">
            <a:avLst/>
          </a:prstGeom>
        </p:spPr>
      </p:pic>
      <p:pic>
        <p:nvPicPr>
          <p:cNvPr id="14" name="soundMsPham"/>
          <p:cNvPicPr>
            <a:picLocks noChangeAspect="1"/>
          </p:cNvPicPr>
          <p:nvPr/>
        </p:nvPicPr>
        <p:blipFill rotWithShape="1">
          <a:blip r:embed="rId7"/>
          <a:srcRect l="14414" t="15022" r="14612" b="15187"/>
          <a:stretch/>
        </p:blipFill>
        <p:spPr>
          <a:xfrm>
            <a:off x="955060" y="1077530"/>
            <a:ext cx="365759" cy="365760"/>
          </a:xfrm>
          <a:prstGeom prst="ellipse">
            <a:avLst/>
          </a:prstGeom>
        </p:spPr>
      </p:pic>
      <p:pic>
        <p:nvPicPr>
          <p:cNvPr id="15" name="soundMsPham"/>
          <p:cNvPicPr>
            <a:picLocks noChangeAspect="1"/>
          </p:cNvPicPr>
          <p:nvPr/>
        </p:nvPicPr>
        <p:blipFill rotWithShape="1">
          <a:blip r:embed="rId7"/>
          <a:srcRect l="14414" t="15022" r="14612" b="15187"/>
          <a:stretch/>
        </p:blipFill>
        <p:spPr>
          <a:xfrm>
            <a:off x="955060" y="2357690"/>
            <a:ext cx="365759" cy="365760"/>
          </a:xfrm>
          <a:prstGeom prst="ellipse">
            <a:avLst/>
          </a:prstGeom>
        </p:spPr>
      </p:pic>
      <p:pic>
        <p:nvPicPr>
          <p:cNvPr id="16" name="soundMsPham"/>
          <p:cNvPicPr>
            <a:picLocks noChangeAspect="1"/>
          </p:cNvPicPr>
          <p:nvPr/>
        </p:nvPicPr>
        <p:blipFill rotWithShape="1">
          <a:blip r:embed="rId7"/>
          <a:srcRect l="14414" t="15022" r="14612" b="15187"/>
          <a:stretch/>
        </p:blipFill>
        <p:spPr>
          <a:xfrm>
            <a:off x="955060" y="3634725"/>
            <a:ext cx="365759" cy="365760"/>
          </a:xfrm>
          <a:prstGeom prst="ellipse">
            <a:avLst/>
          </a:prstGeom>
        </p:spPr>
      </p:pic>
      <p:pic>
        <p:nvPicPr>
          <p:cNvPr id="17" name="soundMsPham"/>
          <p:cNvPicPr>
            <a:picLocks noChangeAspect="1"/>
          </p:cNvPicPr>
          <p:nvPr/>
        </p:nvPicPr>
        <p:blipFill rotWithShape="1">
          <a:blip r:embed="rId7"/>
          <a:srcRect l="14414" t="15022" r="14612" b="15187"/>
          <a:stretch/>
        </p:blipFill>
        <p:spPr>
          <a:xfrm>
            <a:off x="999707" y="4911760"/>
            <a:ext cx="365759" cy="365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34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2 - Unit 12 Don’t ride your bike too fast! - Lesson 3 - 2 Listen and circle a or b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2 - Unit 12 Don’t ride your bike too fast! - Lesson 3 - 2 Listen and circle a or b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5 Tập 2 - Unit 12 Don’t ride your bike too fast! - Lesson 3 - 2 Listen and circle a or b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Anh 5 Tập 2 - Unit 12 Don’t ride your bike too fast! - Lesson 3 - 2 Listen and circle a or b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ếng Anh 5 Tập 2 - Unit 12 Don’t ride your bike too fast! - Lesson 3 - 2 Listen and circle a or b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1800" y="2262074"/>
            <a:ext cx="11568401" cy="23338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96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anose="020E0802020502020306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PRACTISE</a:t>
            </a:r>
            <a:endParaRPr lang="zh-CN" altLang="en-US" sz="9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anose="020E0802020502020306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39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79" y="592726"/>
            <a:ext cx="9457143" cy="57809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6510" y="339769"/>
            <a:ext cx="171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 Neue"/>
              </a:rPr>
              <a:t>3. Let’s chant.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24142" y="5174758"/>
            <a:ext cx="1234856" cy="7945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1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621" y="793194"/>
            <a:ext cx="1017431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 is a common type of accident for young children at home. Your baby brother or sister may fall off a bed or a sofa. He or she may also fall down the stairs. The following tips can help to keep your baby brother or sister safe:</a:t>
            </a:r>
          </a:p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Make sure he or she can't roll off the bed</a:t>
            </a:r>
          </a:p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Make sure he or she can't open any windows.</a:t>
            </a:r>
          </a:p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Don't let him or her go near the stairs.</a:t>
            </a:r>
          </a:p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Don't let him or her out on the balcony.</a:t>
            </a:r>
          </a:p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Common accidents</a:t>
            </a:r>
          </a:p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 Preventing children from falling </a:t>
            </a:r>
          </a:p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 How to be safe at home</a:t>
            </a:r>
            <a:endParaRPr lang="en-US" sz="2600" b="1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250" y="333709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Helvetica Neue"/>
              </a:rPr>
              <a:t>4.1 Circle the best title.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65631" y="5170565"/>
            <a:ext cx="548640" cy="54864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490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 Black</vt:lpstr>
      <vt:lpstr>Berlin Sans FB Demi</vt:lpstr>
      <vt:lpstr>Arial</vt:lpstr>
      <vt:lpstr>Times New Roman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54</cp:revision>
  <dcterms:created xsi:type="dcterms:W3CDTF">2021-01-08T06:58:09Z</dcterms:created>
  <dcterms:modified xsi:type="dcterms:W3CDTF">2022-01-25T16:06:57Z</dcterms:modified>
</cp:coreProperties>
</file>