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90" r:id="rId3"/>
    <p:sldMasterId id="2147483694" r:id="rId4"/>
  </p:sldMasterIdLst>
  <p:notesMasterIdLst>
    <p:notesMasterId r:id="rId52"/>
  </p:notesMasterIdLst>
  <p:sldIdLst>
    <p:sldId id="261" r:id="rId5"/>
    <p:sldId id="510" r:id="rId6"/>
    <p:sldId id="296" r:id="rId7"/>
    <p:sldId id="256" r:id="rId8"/>
    <p:sldId id="259" r:id="rId9"/>
    <p:sldId id="258" r:id="rId10"/>
    <p:sldId id="265" r:id="rId11"/>
    <p:sldId id="262" r:id="rId12"/>
    <p:sldId id="269" r:id="rId13"/>
    <p:sldId id="268" r:id="rId14"/>
    <p:sldId id="266" r:id="rId15"/>
    <p:sldId id="263" r:id="rId16"/>
    <p:sldId id="260" r:id="rId17"/>
    <p:sldId id="267" r:id="rId18"/>
    <p:sldId id="272" r:id="rId19"/>
    <p:sldId id="276" r:id="rId20"/>
    <p:sldId id="279" r:id="rId21"/>
    <p:sldId id="273" r:id="rId22"/>
    <p:sldId id="275" r:id="rId23"/>
    <p:sldId id="271" r:id="rId24"/>
    <p:sldId id="280" r:id="rId25"/>
    <p:sldId id="277" r:id="rId26"/>
    <p:sldId id="278" r:id="rId27"/>
    <p:sldId id="281" r:id="rId28"/>
    <p:sldId id="285" r:id="rId29"/>
    <p:sldId id="284" r:id="rId30"/>
    <p:sldId id="286" r:id="rId31"/>
    <p:sldId id="283" r:id="rId32"/>
    <p:sldId id="290" r:id="rId33"/>
    <p:sldId id="292" r:id="rId34"/>
    <p:sldId id="288" r:id="rId35"/>
    <p:sldId id="289" r:id="rId36"/>
    <p:sldId id="291" r:id="rId37"/>
    <p:sldId id="287" r:id="rId38"/>
    <p:sldId id="293" r:id="rId39"/>
    <p:sldId id="299" r:id="rId40"/>
    <p:sldId id="300" r:id="rId41"/>
    <p:sldId id="303" r:id="rId42"/>
    <p:sldId id="304" r:id="rId43"/>
    <p:sldId id="306" r:id="rId44"/>
    <p:sldId id="305" r:id="rId45"/>
    <p:sldId id="307" r:id="rId46"/>
    <p:sldId id="308" r:id="rId47"/>
    <p:sldId id="309" r:id="rId48"/>
    <p:sldId id="310" r:id="rId49"/>
    <p:sldId id="683" r:id="rId50"/>
    <p:sldId id="511" r:id="rId51"/>
  </p:sldIdLst>
  <p:sldSz cx="12192000" cy="6858000"/>
  <p:notesSz cx="6858000" cy="9144000"/>
  <p:embeddedFontLst>
    <p:embeddedFont>
      <p:font typeface="Arial Black" panose="020B0A04020102020204" pitchFamily="34" charset="0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  <p:embeddedFont>
      <p:font typeface="Wingdings 3" panose="05040102010807070707" pitchFamily="18" charset="2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8B7"/>
    <a:srgbClr val="9D600C"/>
    <a:srgbClr val="01D3F2"/>
    <a:srgbClr val="FFFFFF"/>
    <a:srgbClr val="21C5FF"/>
    <a:srgbClr val="FCC71C"/>
    <a:srgbClr val="FDD75F"/>
    <a:srgbClr val="FEE175"/>
    <a:srgbClr val="FDCF33"/>
    <a:srgbClr val="01C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D2C5-8EF4-486A-8F6C-0AF31F7316DB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0E6F-AC7C-4F91-9B8B-1954D092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43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319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6874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868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986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0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488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98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365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513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044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365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D84641-5C78-4342-A4FD-02444A072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9B3A5C-1F4F-4BC4-B5D7-8AE886ED3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DD72B1-D23C-4E44-8B44-A0B5BA12DD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2F3C1-26DF-4039-B73F-DFD54DDF47F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46038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72400D-D7C9-4F96-B964-BCD9D59A4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CC9492-192B-4E03-9751-3C10A747A8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BE33C1-B5E5-4991-BD34-F546C201EF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58AAA4-2CDA-49F7-BCA4-6843E5EC5EF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128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BB4A3C-B51B-4141-A466-DC24C0A900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2E75F4-B336-4D8F-BEA4-7404A88657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659B69-4DEF-4A98-9A5A-F5F889F9DB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3EE586-8AC8-4B18-8144-9B041A26BF4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149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7E3F17-184D-4089-BCAD-1230DE4D7C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FACD55-9CF8-4B55-B022-EC2C6D9C6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7A0397-4E0F-4F26-A047-0407184916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F937D-B18F-465C-ADFD-B6A3B354232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2090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906E26-3D08-489A-973F-E40F41521C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A3235A-41F8-46BA-B227-9761C7EDD7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9C02FD-6A51-4689-A140-B3134B42E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A8EBF1-CB86-497C-88DA-870C60ED5C5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97024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73138E-BB59-4A46-B362-A4E0D0F1C4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040795-D7A8-4074-A05C-1D1EC92D0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3047C95-4DC9-43E0-AAAF-C1E4078310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4F3D8-B3E5-426B-AB7E-931D320F2FF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63936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D31A66-72A9-4560-A343-7767DADF64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CEC7E6-AE0C-4B8B-8DBB-1901B1C29E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04E461-A844-4479-B92B-614DE79325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251C8-04E4-4E6E-9A7E-49328F966AF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91253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FBC824-F6EE-4673-B432-593514190D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64DAE-AE7D-465C-A071-E140026DA4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1B5435-F0C4-4118-B0D0-B4AAEDF82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B985B-714F-49A1-8E20-FE3D983B328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11991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1AEA31-1729-449E-86E6-B61B247684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B250C2-27A9-4EF0-BDBE-A46C5CBAF2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F8F30D-6D4E-40A0-B55B-A65D67B98C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78A0C-B357-4C46-A084-46487A0B334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2520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56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EAE9D7-FD17-4DE1-A3CD-40ECBD3352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352EA9-919A-4632-8C41-C262407D79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5E2DA3-8C82-47AC-B1F2-EACBF5E46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CF66C2-A42C-4128-9151-67F46962E76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61912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A3F3A5-9023-4650-8C0C-F3A85EBFC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156474-341C-49E5-86B8-1E3E4259B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C4A2EC-3888-4CAD-A903-6E1735FF7A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72AB5-B168-47CB-B71D-307F3AAEC31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3509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8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64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0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47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86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21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7409" y="619231"/>
            <a:ext cx="816935" cy="536494"/>
          </a:xfrm>
          <a:prstGeom prst="rect">
            <a:avLst/>
          </a:prstGeom>
        </p:spPr>
      </p:pic>
      <p:sp>
        <p:nvSpPr>
          <p:cNvPr id="13" name="Horizontal Scroll 12"/>
          <p:cNvSpPr/>
          <p:nvPr userDrawn="1"/>
        </p:nvSpPr>
        <p:spPr>
          <a:xfrm rot="60000" flipV="1">
            <a:off x="261257" y="137160"/>
            <a:ext cx="11669486" cy="6583680"/>
          </a:xfrm>
          <a:prstGeom prst="horizontalScroll">
            <a:avLst>
              <a:gd name="adj" fmla="val 34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6916" y="5838872"/>
            <a:ext cx="595085" cy="1019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848" y="20701"/>
            <a:ext cx="612778" cy="1042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7901" y="212513"/>
            <a:ext cx="926672" cy="65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38357" y="35831"/>
            <a:ext cx="687582" cy="624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468" y="6107517"/>
            <a:ext cx="861647" cy="638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-1" y="6301816"/>
            <a:ext cx="2941325" cy="58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49286" y="-76291"/>
            <a:ext cx="1481697" cy="1203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793432"/>
            <a:ext cx="1481697" cy="11408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42080" y="5252677"/>
            <a:ext cx="1349920" cy="16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2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D7D033-5B79-40BF-8676-391BF74E1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D242032-753A-47B2-A4B6-D5F238A1A0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BA012DB-2343-4CF6-BE7E-7B1CE1DEAF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F44361A-9A13-4FD7-90ED-8CFF2F6BC5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985D727-BEC4-4734-BAE1-D4DC0E98ED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891DE09-15B4-457D-8F27-77D2D687DF6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36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3251952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 – p6,7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640599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710C6B-A5F2-4872-A549-57B023905E63}"/>
              </a:ext>
            </a:extLst>
          </p:cNvPr>
          <p:cNvSpPr txBox="1"/>
          <p:nvPr/>
        </p:nvSpPr>
        <p:spPr>
          <a:xfrm>
            <a:off x="2106275" y="55207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Wednesday, January 5</a:t>
            </a:r>
            <a:r>
              <a:rPr lang="en-US" sz="5400" baseline="30000" dirty="0"/>
              <a:t>th</a:t>
            </a:r>
            <a:r>
              <a:rPr lang="en-US" sz="5400" dirty="0"/>
              <a:t>, 2022.</a:t>
            </a: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7490" y="662544"/>
            <a:ext cx="4438459" cy="5224958"/>
            <a:chOff x="6191441" y="-4206"/>
            <a:chExt cx="5414530" cy="6373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8" t="521" b="7683"/>
            <a:stretch/>
          </p:blipFill>
          <p:spPr>
            <a:xfrm>
              <a:off x="6191441" y="1975095"/>
              <a:ext cx="2508014" cy="40566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856810" y="3825987"/>
              <a:ext cx="2420790" cy="25437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0176" y="-4206"/>
              <a:ext cx="3865795" cy="416713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6322123" y="2628900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86537" y="2041263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82736" y="4580906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/peɪn/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57277" y="894665"/>
            <a:ext cx="3602695" cy="51375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/ˈbækeɪk/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5105" y="806060"/>
            <a:ext cx="3602693" cy="5137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257798" y="7258049"/>
            <a:ext cx="3497268" cy="49911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/kɒf/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1" y="923743"/>
            <a:ext cx="5543399" cy="471837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/fluː/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Same Side Corner Rectangle 40"/>
          <p:cNvSpPr/>
          <p:nvPr/>
        </p:nvSpPr>
        <p:spPr>
          <a:xfrm>
            <a:off x="672689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908744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5151847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4" name="Snip Same Side Corner Rectangle 43"/>
          <p:cNvSpPr/>
          <p:nvPr/>
        </p:nvSpPr>
        <p:spPr>
          <a:xfrm>
            <a:off x="7502940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5" name="Snip Same Side Corner Rectangle 44"/>
          <p:cNvSpPr/>
          <p:nvPr/>
        </p:nvSpPr>
        <p:spPr>
          <a:xfrm>
            <a:off x="9717783" y="749235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6" name="Snip Same Side Corner Rectangle 45"/>
          <p:cNvSpPr/>
          <p:nvPr/>
        </p:nvSpPr>
        <p:spPr>
          <a:xfrm>
            <a:off x="672689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7" name="Snip Same Side Corner Rectangle 46"/>
          <p:cNvSpPr/>
          <p:nvPr/>
        </p:nvSpPr>
        <p:spPr>
          <a:xfrm>
            <a:off x="2908744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8" name="Snip Same Side Corner Rectangle 47"/>
          <p:cNvSpPr/>
          <p:nvPr/>
        </p:nvSpPr>
        <p:spPr>
          <a:xfrm>
            <a:off x="5151847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9" name="Snip Same Side Corner Rectangle 48"/>
          <p:cNvSpPr/>
          <p:nvPr/>
        </p:nvSpPr>
        <p:spPr>
          <a:xfrm>
            <a:off x="7502940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0" name="Snip Same Side Corner Rectangle 49"/>
          <p:cNvSpPr/>
          <p:nvPr/>
        </p:nvSpPr>
        <p:spPr>
          <a:xfrm>
            <a:off x="9717783" y="349322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2744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/fluː/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17" y="974996"/>
            <a:ext cx="1718864" cy="146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17335" y="3608584"/>
            <a:ext cx="1504016" cy="1463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941" y="3785529"/>
            <a:ext cx="1722932" cy="1236121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16663" y="786678"/>
            <a:ext cx="1705360" cy="14630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b="34462"/>
          <a:stretch/>
        </p:blipFill>
        <p:spPr>
          <a:xfrm>
            <a:off x="939257" y="3684004"/>
            <a:ext cx="1569984" cy="14630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073724" y="3535693"/>
            <a:ext cx="961552" cy="14630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392" y="3558610"/>
            <a:ext cx="1245824" cy="14630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582732" y="912228"/>
            <a:ext cx="1943536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092519" y="873031"/>
            <a:ext cx="1655840" cy="14630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532349" y="946288"/>
            <a:ext cx="1518560" cy="146304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2863981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/sɔː </a:t>
            </a:r>
            <a:r>
              <a:rPr lang="el-GR" sz="2600" dirty="0">
                <a:solidFill>
                  <a:srgbClr val="FF0000"/>
                </a:solidFill>
              </a:rPr>
              <a:t>θ</a:t>
            </a:r>
            <a:r>
              <a:rPr lang="en-US" sz="2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429206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/ˈtuː</a:t>
            </a:r>
            <a:r>
              <a:rPr lang="el-GR" sz="2600" dirty="0">
                <a:solidFill>
                  <a:srgbClr val="FF0000"/>
                </a:solidFill>
              </a:rPr>
              <a:t>θ</a:t>
            </a:r>
            <a:r>
              <a:rPr lang="en-US" sz="2600" dirty="0">
                <a:solidFill>
                  <a:srgbClr val="FF0000"/>
                </a:solidFill>
              </a:rPr>
              <a:t>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78824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/kɒf/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626343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/ˈbækeɪk/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626343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/ˈhedeɪk/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17304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/peɪn/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8473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/ˈɪəreɪk/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22734" y="5266919"/>
            <a:ext cx="2286000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/ˈstʌmək 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11864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/ˈfiːvər/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636946" y="741446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2863981" y="741446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5094766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7-Point Star 54"/>
          <p:cNvSpPr/>
          <p:nvPr/>
        </p:nvSpPr>
        <p:spPr>
          <a:xfrm>
            <a:off x="7443880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7-Point Star 55"/>
          <p:cNvSpPr/>
          <p:nvPr/>
        </p:nvSpPr>
        <p:spPr>
          <a:xfrm>
            <a:off x="9656251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588771" y="3524672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7-Point Star 57"/>
          <p:cNvSpPr/>
          <p:nvPr/>
        </p:nvSpPr>
        <p:spPr>
          <a:xfrm>
            <a:off x="2815806" y="3524672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9" name="7-Point Star 58"/>
          <p:cNvSpPr/>
          <p:nvPr/>
        </p:nvSpPr>
        <p:spPr>
          <a:xfrm>
            <a:off x="5046591" y="353246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0" name="7-Point Star 59"/>
          <p:cNvSpPr/>
          <p:nvPr/>
        </p:nvSpPr>
        <p:spPr>
          <a:xfrm>
            <a:off x="7395705" y="353246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7-Point Star 60"/>
          <p:cNvSpPr/>
          <p:nvPr/>
        </p:nvSpPr>
        <p:spPr>
          <a:xfrm>
            <a:off x="9608076" y="3532461"/>
            <a:ext cx="457434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412221" y="3375168"/>
            <a:ext cx="788850" cy="78885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39257" y="218848"/>
            <a:ext cx="2133600" cy="457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Review 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45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0" grpId="0" animBg="1"/>
          <p:bldP spid="3" grpId="0" animBg="1"/>
          <p:bldP spid="4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6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0" grpId="0" animBg="1"/>
          <p:bldP spid="3" grpId="0" animBg="1"/>
          <p:bldP spid="4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63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7490" y="662544"/>
            <a:ext cx="4438459" cy="5224958"/>
            <a:chOff x="6191441" y="-4206"/>
            <a:chExt cx="5414530" cy="6373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8" t="521" b="7683"/>
            <a:stretch/>
          </p:blipFill>
          <p:spPr>
            <a:xfrm>
              <a:off x="6191441" y="1975095"/>
              <a:ext cx="2508014" cy="40566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856810" y="3825987"/>
              <a:ext cx="2420790" cy="25437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40176" y="-4206"/>
              <a:ext cx="3865795" cy="416713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6322123" y="2628900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86537" y="2041263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82736" y="4580906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Horizontal Scroll 9"/>
          <p:cNvSpPr/>
          <p:nvPr/>
        </p:nvSpPr>
        <p:spPr>
          <a:xfrm>
            <a:off x="7081247" y="852514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7081247" y="445597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7081247" y="265424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/peɪn/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15786" y="99007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1578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15786" y="280863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2" y="5079011"/>
            <a:ext cx="816534" cy="8229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71" y="3284995"/>
            <a:ext cx="810198" cy="8229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20" y="145712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51" y="923743"/>
            <a:ext cx="5543399" cy="4718378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164635" y="71100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/fluː/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164635" y="4468114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164635" y="2589559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/peɪn/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62995" y="459243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62995" y="270805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62995" y="852369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03" y="3176611"/>
            <a:ext cx="816534" cy="822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71" y="1316831"/>
            <a:ext cx="810198" cy="8229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1" y="5047062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9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58747" y="798765"/>
            <a:ext cx="3254180" cy="4951404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947045" y="73977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947045" y="260060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947045" y="4461440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788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8788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35498" y="46092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77" y="3151320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13" y="5021698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28" y="1302487"/>
            <a:ext cx="816534" cy="82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69169" y="7131542"/>
            <a:ext cx="3602693" cy="51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57277" y="894665"/>
            <a:ext cx="3602695" cy="5137542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902247" y="261652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902247" y="68818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902247" y="454486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4336" y="8567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4433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4336" y="271338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32" y="5079011"/>
            <a:ext cx="816534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08" y="3177846"/>
            <a:ext cx="810198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91" y="1291065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55105" y="806060"/>
            <a:ext cx="3602693" cy="513753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7076144" y="459247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076144" y="65579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7076144" y="2624137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/ˈfiːvər/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138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138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51383" y="471738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13" y="3242547"/>
            <a:ext cx="816534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29" y="5187504"/>
            <a:ext cx="810198" cy="82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28" y="1302487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12425" y="-316118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44" y="34492"/>
            <a:ext cx="1071111" cy="102245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75775" y="4055165"/>
            <a:ext cx="180784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E9562B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0015" y="1922580"/>
            <a:ext cx="609600" cy="673206"/>
          </a:xfrm>
          <a:prstGeom prst="rect">
            <a:avLst/>
          </a:prstGeom>
          <a:solidFill>
            <a:srgbClr val="E95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04304" y="3379258"/>
            <a:ext cx="609600" cy="673206"/>
          </a:xfrm>
          <a:prstGeom prst="rect">
            <a:avLst/>
          </a:prstGeom>
          <a:solidFill>
            <a:srgbClr val="F5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47521" y="4960570"/>
            <a:ext cx="609600" cy="673206"/>
          </a:xfrm>
          <a:prstGeom prst="rect">
            <a:avLst/>
          </a:prstGeom>
          <a:solidFill>
            <a:srgbClr val="37A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805C9-E63C-4DEF-A43D-6EFC569DFBE3}"/>
              </a:ext>
            </a:extLst>
          </p:cNvPr>
          <p:cNvSpPr txBox="1"/>
          <p:nvPr/>
        </p:nvSpPr>
        <p:spPr>
          <a:xfrm>
            <a:off x="3538330" y="1831651"/>
            <a:ext cx="8653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Learn about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some diseases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căn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bệnh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1C0FD-3023-4B9B-B2A2-E5FB551CFEC3}"/>
              </a:ext>
            </a:extLst>
          </p:cNvPr>
          <p:cNvSpPr txBox="1"/>
          <p:nvPr/>
        </p:nvSpPr>
        <p:spPr>
          <a:xfrm>
            <a:off x="3538330" y="3112882"/>
            <a:ext cx="8653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</a:t>
            </a:r>
            <a:r>
              <a:rPr lang="en-US" sz="2800" noProof="0" dirty="0">
                <a:solidFill>
                  <a:srgbClr val="002060"/>
                </a:solidFill>
                <a:latin typeface="Century Gothic" panose="020B0502020202020204"/>
              </a:rPr>
              <a:t>Ask and answer about health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khoẻ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ACB57F-4F74-4132-8FC4-A8ABBDA62A13}"/>
              </a:ext>
            </a:extLst>
          </p:cNvPr>
          <p:cNvSpPr txBox="1"/>
          <p:nvPr/>
        </p:nvSpPr>
        <p:spPr>
          <a:xfrm>
            <a:off x="3615427" y="4960570"/>
            <a:ext cx="8340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Practice speaking, listening and reading skills.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tập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.)</a:t>
            </a:r>
          </a:p>
        </p:txBody>
      </p:sp>
      <p:pic>
        <p:nvPicPr>
          <p:cNvPr id="26" name="Picture 6" descr="Aims and objective of the AIJN, the European Fruit Juice Association | AIJN  - European Fruit Juice Association">
            <a:extLst>
              <a:ext uri="{FF2B5EF4-FFF2-40B4-BE49-F238E27FC236}">
                <a16:creationId xmlns:a16="http://schemas.microsoft.com/office/drawing/2014/main" id="{EA465040-2217-4A01-9B57-621897D1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64" y="-95491"/>
            <a:ext cx="2018071" cy="20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7787F-4948-471B-AEF7-BA4502698D58}"/>
              </a:ext>
            </a:extLst>
          </p:cNvPr>
          <p:cNvSpPr txBox="1"/>
          <p:nvPr/>
        </p:nvSpPr>
        <p:spPr>
          <a:xfrm>
            <a:off x="7277235" y="223930"/>
            <a:ext cx="4745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OBJECTIVES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Mục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tiêu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bài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nay)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2995AE-ABC5-45BE-8E76-CDF906634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3" y="1574932"/>
            <a:ext cx="2243857" cy="469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5" grpId="0" animBg="1"/>
      <p:bldP spid="2" grpId="0"/>
      <p:bldP spid="21" grpId="0"/>
      <p:bldP spid="23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7076144" y="447448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076144" y="71100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/fluː/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547" y="1830690"/>
            <a:ext cx="4879866" cy="3501076"/>
          </a:xfrm>
          <a:prstGeom prst="rect">
            <a:avLst/>
          </a:prstGeom>
        </p:spPr>
      </p:pic>
      <p:sp>
        <p:nvSpPr>
          <p:cNvPr id="40" name="Horizontal Scroll 39"/>
          <p:cNvSpPr/>
          <p:nvPr/>
        </p:nvSpPr>
        <p:spPr>
          <a:xfrm>
            <a:off x="7076144" y="259274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67745" y="463053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67745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67745" y="833319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85" y="3193839"/>
            <a:ext cx="816534" cy="822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321" y="1297781"/>
            <a:ext cx="810198" cy="822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81" y="5085162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878" y="1026902"/>
            <a:ext cx="3424816" cy="486980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183018" y="79092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183018" y="2634477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183018" y="447802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3553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3553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3148" y="46092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57" y="3123530"/>
            <a:ext cx="816534" cy="822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5" y="5073748"/>
            <a:ext cx="810198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57" y="138755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8760" y="1302177"/>
            <a:ext cx="4183583" cy="4412823"/>
            <a:chOff x="1509116" y="962207"/>
            <a:chExt cx="3764116" cy="3970371"/>
          </a:xfrm>
        </p:grpSpPr>
        <p:sp>
          <p:nvSpPr>
            <p:cNvPr id="26" name="Cloud Callout 25"/>
            <p:cNvSpPr/>
            <p:nvPr/>
          </p:nvSpPr>
          <p:spPr>
            <a:xfrm>
              <a:off x="1509116" y="1206423"/>
              <a:ext cx="1336431" cy="1271039"/>
            </a:xfrm>
            <a:prstGeom prst="cloudCallout">
              <a:avLst>
                <a:gd name="adj1" fmla="val 75219"/>
                <a:gd name="adj2" fmla="val 36214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1042" y="1433053"/>
              <a:ext cx="852577" cy="8177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7015" y="962207"/>
              <a:ext cx="2776217" cy="3970371"/>
            </a:xfrm>
            <a:prstGeom prst="rect">
              <a:avLst/>
            </a:prstGeom>
          </p:spPr>
        </p:pic>
      </p:grpSp>
      <p:sp>
        <p:nvSpPr>
          <p:cNvPr id="7" name="Horizontal Scroll 6"/>
          <p:cNvSpPr/>
          <p:nvPr/>
        </p:nvSpPr>
        <p:spPr>
          <a:xfrm>
            <a:off x="7185302" y="258834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7185302" y="447176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185302" y="70492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1036" y="8567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1103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11036" y="271338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32" y="5079011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08" y="3177846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91" y="1291065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0880" y="847032"/>
            <a:ext cx="3514772" cy="4988087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105641" y="711330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7105641" y="253728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105641" y="4363232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02183" y="8186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02183" y="26890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9798" y="44949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7" y="3104480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25" y="4997548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7" y="131135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115" y="860703"/>
            <a:ext cx="4352146" cy="4959805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076144" y="261738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076144" y="68372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076144" y="4551049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0704" y="81498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00704" y="274435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00704" y="468366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6" y="3168705"/>
            <a:ext cx="816534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34" y="5118923"/>
            <a:ext cx="810198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6" y="121848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5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361" y="1337765"/>
            <a:ext cx="2582607" cy="2198229"/>
          </a:xfrm>
          <a:prstGeom prst="rect">
            <a:avLst/>
          </a:prstGeom>
        </p:spPr>
      </p:pic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Stomach ache</a:t>
            </a: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b="31786"/>
          <a:stretch/>
        </p:blipFill>
        <p:spPr>
          <a:xfrm flipH="1">
            <a:off x="8560691" y="1373064"/>
            <a:ext cx="2259796" cy="2198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480367" y="1337764"/>
            <a:ext cx="1444740" cy="219823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047235" y="1156720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524757" y="1156720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7" y="3107869"/>
            <a:ext cx="630154" cy="6400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2" y="3098036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Fever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172" y="1508238"/>
            <a:ext cx="2588718" cy="1857281"/>
          </a:xfrm>
          <a:prstGeom prst="round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217" y="1167289"/>
            <a:ext cx="1871861" cy="21982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/>
          <a:srcRect b="32439"/>
          <a:stretch/>
        </p:blipFill>
        <p:spPr>
          <a:xfrm flipH="1">
            <a:off x="5306500" y="1373064"/>
            <a:ext cx="2281648" cy="219822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b="24720"/>
          <a:stretch/>
        </p:blipFill>
        <p:spPr>
          <a:xfrm>
            <a:off x="1710197" y="1337765"/>
            <a:ext cx="2562317" cy="21982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/>
          <a:srcRect b="34462"/>
          <a:stretch/>
        </p:blipFill>
        <p:spPr>
          <a:xfrm>
            <a:off x="8761867" y="1361446"/>
            <a:ext cx="2358913" cy="21982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4647422" y="1373064"/>
            <a:ext cx="2920178" cy="219822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Flu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340" y="1373064"/>
            <a:ext cx="2582607" cy="219822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68185" y="1373064"/>
            <a:ext cx="1444740" cy="219823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809" y="1337765"/>
            <a:ext cx="1871861" cy="2198230"/>
          </a:xfrm>
          <a:prstGeom prst="rect">
            <a:avLst/>
          </a:prstGeom>
        </p:spPr>
      </p:pic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Headache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03408" y="1373064"/>
            <a:ext cx="1444740" cy="21982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266" y="1308959"/>
            <a:ext cx="1871861" cy="21982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b="24720"/>
          <a:stretch/>
        </p:blipFill>
        <p:spPr>
          <a:xfrm>
            <a:off x="8647213" y="1308959"/>
            <a:ext cx="2562317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8649527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Toothache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b="24720"/>
          <a:stretch/>
        </p:blipFill>
        <p:spPr>
          <a:xfrm>
            <a:off x="5051013" y="1317537"/>
            <a:ext cx="2562317" cy="21982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b="34462"/>
          <a:stretch/>
        </p:blipFill>
        <p:spPr>
          <a:xfrm>
            <a:off x="8512193" y="1337765"/>
            <a:ext cx="2358913" cy="21982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1359567" y="1373064"/>
            <a:ext cx="2920178" cy="2198229"/>
          </a:xfrm>
          <a:prstGeom prst="rect">
            <a:avLst/>
          </a:prstGeom>
        </p:spPr>
      </p:pic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Sore throat 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11998" y="1373064"/>
            <a:ext cx="1444740" cy="21982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741"/>
          <a:stretch/>
        </p:blipFill>
        <p:spPr>
          <a:xfrm flipH="1">
            <a:off x="1423043" y="1337765"/>
            <a:ext cx="2487913" cy="219822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b="32439"/>
          <a:stretch/>
        </p:blipFill>
        <p:spPr>
          <a:xfrm flipH="1">
            <a:off x="8747195" y="1373064"/>
            <a:ext cx="2281648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Cough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860" y="1660717"/>
            <a:ext cx="2588718" cy="1857281"/>
          </a:xfrm>
          <a:prstGeom prst="round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/>
          <a:srcRect b="32439"/>
          <a:stretch/>
        </p:blipFill>
        <p:spPr>
          <a:xfrm flipH="1">
            <a:off x="8922679" y="1373064"/>
            <a:ext cx="2281648" cy="219822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b="24720"/>
          <a:stretch/>
        </p:blipFill>
        <p:spPr>
          <a:xfrm>
            <a:off x="1650393" y="1317336"/>
            <a:ext cx="2562317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Backache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b="31786"/>
          <a:stretch/>
        </p:blipFill>
        <p:spPr>
          <a:xfrm flipH="1">
            <a:off x="8414656" y="1373064"/>
            <a:ext cx="2259796" cy="2198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172" y="1508238"/>
            <a:ext cx="2588718" cy="1857281"/>
          </a:xfrm>
          <a:prstGeom prst="round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/>
          <a:srcRect b="34462"/>
          <a:stretch/>
        </p:blipFill>
        <p:spPr>
          <a:xfrm>
            <a:off x="5049493" y="1337765"/>
            <a:ext cx="2358913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8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Pain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660" y="1337765"/>
            <a:ext cx="2582607" cy="2198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60370" y="1373063"/>
            <a:ext cx="1444740" cy="21982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8142" y="1337764"/>
            <a:ext cx="1871861" cy="219823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047235" y="1156720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524757" y="1156720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7" y="3107869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2" y="3098036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7810499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1054" y="1155342"/>
            <a:ext cx="11201393" cy="4857750"/>
            <a:chOff x="843700" y="1270702"/>
            <a:chExt cx="10863004" cy="47109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700" y="1270702"/>
              <a:ext cx="6246174" cy="4710998"/>
            </a:xfrm>
            <a:prstGeom prst="rect">
              <a:avLst/>
            </a:prstGeom>
          </p:spPr>
        </p:pic>
        <p:pic>
          <p:nvPicPr>
            <p:cNvPr id="1026" name="Picture 2" descr="https://s.sachmem.vn/public/images/v2/TA5T2SHS/U11-L1-1-b_4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549" y="1270702"/>
              <a:ext cx="4746155" cy="471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609242" y="1393714"/>
            <a:ext cx="26160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Tony, get up!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Breakfast's ready.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4728" y="5478298"/>
            <a:ext cx="492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Sorry, I can't have breakfast, Mum.</a:t>
            </a:r>
          </a:p>
        </p:txBody>
      </p:sp>
      <p:sp>
        <p:nvSpPr>
          <p:cNvPr id="6" name="Rectangle 5"/>
          <p:cNvSpPr/>
          <p:nvPr/>
        </p:nvSpPr>
        <p:spPr>
          <a:xfrm>
            <a:off x="7816093" y="1248574"/>
            <a:ext cx="3098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Why not? What's the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matter with you?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31784" y="5098988"/>
            <a:ext cx="28039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don't feel well.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have a headache.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0548" y="4732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25547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4408" y="1269367"/>
            <a:ext cx="11021889" cy="4595270"/>
            <a:chOff x="768984" y="1182967"/>
            <a:chExt cx="12963273" cy="4357006"/>
          </a:xfrm>
        </p:grpSpPr>
        <p:pic>
          <p:nvPicPr>
            <p:cNvPr id="3" name="Picture 6" descr="https://s.sachmem.vn/public/images/v2/TA5T2SHS/U11-L1-1-c_44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6"/>
            <a:stretch/>
          </p:blipFill>
          <p:spPr bwMode="auto">
            <a:xfrm>
              <a:off x="768984" y="1182967"/>
              <a:ext cx="5601677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https://s.sachmem.vn/public/images/v2/TA5T2SHS/U11-L1-1-d_5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61" y="1182967"/>
              <a:ext cx="7361596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810548" y="4732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6405" y="1438032"/>
            <a:ext cx="3707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Oh, you have a fever, too.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74256" y="5179507"/>
            <a:ext cx="3642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Yes, Mum. I feel very hot.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40122" y="1418217"/>
            <a:ext cx="4120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What's the matter with Tony?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341187" y="4675639"/>
            <a:ext cx="4297010" cy="1131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He has a fever. I'll take him to 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the doctor after breakfast.</a:t>
            </a:r>
          </a:p>
        </p:txBody>
      </p:sp>
    </p:spTree>
    <p:extLst>
      <p:ext uri="{BB962C8B-B14F-4D97-AF65-F5344CB8AC3E}">
        <p14:creationId xmlns:p14="http://schemas.microsoft.com/office/powerpoint/2010/main" val="2776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05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toothache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-1415"/>
          <a:stretch/>
        </p:blipFill>
        <p:spPr>
          <a:xfrm flipH="1">
            <a:off x="1412369" y="1684042"/>
            <a:ext cx="3435401" cy="36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3998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earache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" b="406"/>
          <a:stretch/>
        </p:blipFill>
        <p:spPr>
          <a:xfrm>
            <a:off x="1737542" y="1461699"/>
            <a:ext cx="2892514" cy="40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8760" y="1302177"/>
            <a:ext cx="4183583" cy="4412823"/>
            <a:chOff x="1509116" y="962207"/>
            <a:chExt cx="3764116" cy="3970371"/>
          </a:xfrm>
        </p:grpSpPr>
        <p:sp>
          <p:nvSpPr>
            <p:cNvPr id="26" name="Cloud Callout 25"/>
            <p:cNvSpPr/>
            <p:nvPr/>
          </p:nvSpPr>
          <p:spPr>
            <a:xfrm>
              <a:off x="1509116" y="1206423"/>
              <a:ext cx="1336431" cy="1271039"/>
            </a:xfrm>
            <a:prstGeom prst="cloudCallout">
              <a:avLst>
                <a:gd name="adj1" fmla="val 75219"/>
                <a:gd name="adj2" fmla="val 36214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1042" y="1433053"/>
              <a:ext cx="852577" cy="8177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7015" y="962207"/>
              <a:ext cx="2776217" cy="3970371"/>
            </a:xfrm>
            <a:prstGeom prst="rect">
              <a:avLst/>
            </a:prstGeom>
          </p:spPr>
        </p:pic>
      </p:grpSp>
      <p:sp>
        <p:nvSpPr>
          <p:cNvPr id="29" name="Rounded Rectangle 28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/ˈtuː</a:t>
            </a:r>
            <a:r>
              <a:rPr lang="el-GR" sz="4000" dirty="0">
                <a:solidFill>
                  <a:srgbClr val="FF0000"/>
                </a:solidFill>
              </a:rPr>
              <a:t>θ</a:t>
            </a:r>
            <a:r>
              <a:rPr lang="en-US" sz="4000" dirty="0">
                <a:solidFill>
                  <a:srgbClr val="FF0000"/>
                </a:solidFill>
              </a:rPr>
              <a:t>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55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sore throat.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762619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-2436"/>
          <a:stretch/>
        </p:blipFill>
        <p:spPr>
          <a:xfrm flipH="1">
            <a:off x="1690323" y="1413567"/>
            <a:ext cx="2883865" cy="41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935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343988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04952" y="1766661"/>
            <a:ext cx="2291276" cy="34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 rot="16200000">
            <a:off x="817821" y="927652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6750" y="1203499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5742" y="1792117"/>
            <a:ext cx="4602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-1864"/>
          <a:stretch/>
        </p:blipFill>
        <p:spPr>
          <a:xfrm flipH="1">
            <a:off x="1900668" y="2695111"/>
            <a:ext cx="2224201" cy="321535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61306" y="1810991"/>
            <a:ext cx="2286000" cy="51566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sore throat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6281532" y="940904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0461" y="1216751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9453" y="1805369"/>
            <a:ext cx="4817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58"/>
          <a:stretch/>
        </p:blipFill>
        <p:spPr>
          <a:xfrm>
            <a:off x="7978839" y="2674567"/>
            <a:ext cx="2304849" cy="32491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340839" y="1811091"/>
            <a:ext cx="2286000" cy="53828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2637" y="237550"/>
            <a:ext cx="210826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39161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07" y="801957"/>
            <a:ext cx="1595495" cy="1358031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65755" y="2891556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439" y="4899573"/>
            <a:ext cx="1673165" cy="1200415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98654" y="666029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-9117" t="-4667" r="-3723" b="26910"/>
          <a:stretch/>
        </p:blipFill>
        <p:spPr>
          <a:xfrm>
            <a:off x="527495" y="2812811"/>
            <a:ext cx="1606105" cy="157365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-15843" r="-20014"/>
          <a:stretch/>
        </p:blipFill>
        <p:spPr>
          <a:xfrm flipH="1">
            <a:off x="8650681" y="4671073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-24505" t="45" r="-20568" b="-13871"/>
          <a:stretch/>
        </p:blipFill>
        <p:spPr>
          <a:xfrm>
            <a:off x="2063340" y="4617507"/>
            <a:ext cx="1928989" cy="17773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745635" y="370882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483930" y="539948"/>
            <a:ext cx="1307283" cy="1155068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683829" y="37749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28" name="Rounded Rectangle 27"/>
          <p:cNvSpPr/>
          <p:nvPr/>
        </p:nvSpPr>
        <p:spPr>
          <a:xfrm>
            <a:off x="1499295" y="2062829"/>
            <a:ext cx="1282256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213584" y="1775727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81301" y="1625589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664044" y="1624190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587475" y="4280932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667301" y="196049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483930" y="5989270"/>
            <a:ext cx="1468946" cy="29300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04801" y="4334187"/>
            <a:ext cx="2283678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071761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0" name="Straight Arrow Connector 39"/>
          <p:cNvCxnSpPr>
            <a:stCxn id="17" idx="1"/>
          </p:cNvCxnSpPr>
          <p:nvPr/>
        </p:nvCxnSpPr>
        <p:spPr>
          <a:xfrm flipV="1">
            <a:off x="8200471" y="1955096"/>
            <a:ext cx="71444" cy="6638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7" idx="4"/>
          </p:cNvCxnSpPr>
          <p:nvPr/>
        </p:nvCxnSpPr>
        <p:spPr>
          <a:xfrm flipV="1">
            <a:off x="8742249" y="1695017"/>
            <a:ext cx="1256405" cy="114040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7"/>
            <a:endCxn id="19" idx="0"/>
          </p:cNvCxnSpPr>
          <p:nvPr/>
        </p:nvCxnSpPr>
        <p:spPr>
          <a:xfrm>
            <a:off x="9203978" y="3498212"/>
            <a:ext cx="862936" cy="700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9"/>
          </p:cNvCxnSpPr>
          <p:nvPr/>
        </p:nvCxnSpPr>
        <p:spPr>
          <a:xfrm>
            <a:off x="8191438" y="3994666"/>
            <a:ext cx="600977" cy="7212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11"/>
            <a:endCxn id="20" idx="3"/>
          </p:cNvCxnSpPr>
          <p:nvPr/>
        </p:nvCxnSpPr>
        <p:spPr>
          <a:xfrm flipH="1">
            <a:off x="6553022" y="4266806"/>
            <a:ext cx="80211" cy="7014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7" idx="13"/>
          </p:cNvCxnSpPr>
          <p:nvPr/>
        </p:nvCxnSpPr>
        <p:spPr>
          <a:xfrm flipH="1">
            <a:off x="3699557" y="3970231"/>
            <a:ext cx="560364" cy="7008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7" idx="15"/>
            <a:endCxn id="22" idx="0"/>
          </p:cNvCxnSpPr>
          <p:nvPr/>
        </p:nvCxnSpPr>
        <p:spPr>
          <a:xfrm flipH="1">
            <a:off x="2132262" y="3584806"/>
            <a:ext cx="1637265" cy="1483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7" idx="17"/>
          </p:cNvCxnSpPr>
          <p:nvPr/>
        </p:nvCxnSpPr>
        <p:spPr>
          <a:xfrm flipH="1" flipV="1">
            <a:off x="2264008" y="1819823"/>
            <a:ext cx="1738028" cy="13359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4452730" y="2285009"/>
            <a:ext cx="212626" cy="6103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7" idx="23"/>
          </p:cNvCxnSpPr>
          <p:nvPr/>
        </p:nvCxnSpPr>
        <p:spPr>
          <a:xfrm flipH="1" flipV="1">
            <a:off x="6449160" y="2065851"/>
            <a:ext cx="23177" cy="65964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3930" y="2597644"/>
            <a:ext cx="5747155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 What's the matter with you?</a:t>
            </a:r>
          </a:p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a/an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2637" y="237550"/>
            <a:ext cx="210826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31847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 rot="16200000">
            <a:off x="817821" y="927652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6750" y="1203499"/>
            <a:ext cx="4951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her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2826" y="1804827"/>
            <a:ext cx="151884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has</a:t>
            </a:r>
            <a:endParaRPr 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25485" y="1792117"/>
            <a:ext cx="3606458" cy="54864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6281532" y="940904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0461" y="1216751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 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04219" y="2439310"/>
            <a:ext cx="2453522" cy="3733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49922" y="2699657"/>
            <a:ext cx="2359718" cy="33650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23041" y="1817537"/>
            <a:ext cx="151884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has</a:t>
            </a:r>
            <a:endParaRPr 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85998" y="1806631"/>
            <a:ext cx="3606458" cy="54864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4324" y="263307"/>
            <a:ext cx="2079415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</p:spTree>
    <p:extLst>
      <p:ext uri="{BB962C8B-B14F-4D97-AF65-F5344CB8AC3E}">
        <p14:creationId xmlns:p14="http://schemas.microsoft.com/office/powerpoint/2010/main" val="381365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9" grpId="0" animBg="1"/>
      <p:bldP spid="10" grpId="0" animBg="1"/>
      <p:bldP spid="11" grpId="0"/>
      <p:bldP spid="15" grpId="0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31786"/>
          <a:stretch/>
        </p:blipFill>
        <p:spPr>
          <a:xfrm flipH="1">
            <a:off x="10189899" y="2629183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b="24720"/>
          <a:stretch/>
        </p:blipFill>
        <p:spPr>
          <a:xfrm>
            <a:off x="9661530" y="360264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-9117" t="-4667" r="-3723" b="26910"/>
          <a:stretch/>
        </p:blipFill>
        <p:spPr>
          <a:xfrm>
            <a:off x="1049496" y="4181378"/>
            <a:ext cx="1606105" cy="157365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-15843" r="-20014"/>
          <a:stretch/>
        </p:blipFill>
        <p:spPr>
          <a:xfrm flipH="1">
            <a:off x="8082431" y="4628515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6718586" y="195055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b="37741"/>
          <a:stretch/>
        </p:blipFill>
        <p:spPr>
          <a:xfrm flipH="1">
            <a:off x="1062439" y="983858"/>
            <a:ext cx="1660226" cy="146691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b="32439"/>
          <a:stretch/>
        </p:blipFill>
        <p:spPr>
          <a:xfrm flipH="1">
            <a:off x="3773267" y="13210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29" name="Rounded Rectangle 28"/>
          <p:cNvSpPr/>
          <p:nvPr/>
        </p:nvSpPr>
        <p:spPr>
          <a:xfrm>
            <a:off x="739434" y="2450773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54252" y="1449762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865171" y="1396812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09424" y="4137798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1043" y="164014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0230" y="5721063"/>
            <a:ext cx="2855870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145817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7217049" y="1792079"/>
            <a:ext cx="72430" cy="84656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7" idx="5"/>
          </p:cNvCxnSpPr>
          <p:nvPr/>
        </p:nvCxnSpPr>
        <p:spPr>
          <a:xfrm flipV="1">
            <a:off x="8942380" y="2014637"/>
            <a:ext cx="811149" cy="9783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7"/>
          </p:cNvCxnSpPr>
          <p:nvPr/>
        </p:nvCxnSpPr>
        <p:spPr>
          <a:xfrm flipV="1">
            <a:off x="9072007" y="3477703"/>
            <a:ext cx="1117892" cy="2050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9"/>
          </p:cNvCxnSpPr>
          <p:nvPr/>
        </p:nvCxnSpPr>
        <p:spPr>
          <a:xfrm>
            <a:off x="8116601" y="3994666"/>
            <a:ext cx="452580" cy="64041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12"/>
          </p:cNvCxnSpPr>
          <p:nvPr/>
        </p:nvCxnSpPr>
        <p:spPr>
          <a:xfrm flipH="1">
            <a:off x="5427394" y="4117625"/>
            <a:ext cx="317932" cy="74206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646101" y="3824804"/>
            <a:ext cx="1752667" cy="99797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9" idx="3"/>
          </p:cNvCxnSpPr>
          <p:nvPr/>
        </p:nvCxnSpPr>
        <p:spPr>
          <a:xfrm flipH="1" flipV="1">
            <a:off x="3025434" y="2658117"/>
            <a:ext cx="933181" cy="58368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1" idx="2"/>
          </p:cNvCxnSpPr>
          <p:nvPr/>
        </p:nvCxnSpPr>
        <p:spPr>
          <a:xfrm flipH="1" flipV="1">
            <a:off x="4701351" y="1811499"/>
            <a:ext cx="51648" cy="104900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74727" y="2597644"/>
            <a:ext cx="5422857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    What's the matter with </a:t>
            </a: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her</a:t>
            </a:r>
            <a:r>
              <a:rPr lang="en-US" sz="2400" dirty="0">
                <a:latin typeface="Century Gothic" panose="020B0502020202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him</a:t>
            </a:r>
            <a:r>
              <a:rPr lang="en-US" sz="2400" dirty="0">
                <a:latin typeface="Century Gothic" panose="020B0502020202020204" pitchFamily="34" charset="0"/>
              </a:rPr>
              <a:t>?</a:t>
            </a:r>
          </a:p>
          <a:p>
            <a:pPr algn="ctr">
              <a:buNone/>
            </a:pP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She</a:t>
            </a:r>
            <a:r>
              <a:rPr lang="en-US" sz="2400" dirty="0">
                <a:latin typeface="Century Gothic" panose="020B0502020202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He </a:t>
            </a:r>
            <a:r>
              <a:rPr lang="en-US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has </a:t>
            </a:r>
            <a:r>
              <a:rPr lang="en-US" sz="2400" dirty="0">
                <a:latin typeface="Century Gothic" panose="020B0502020202020204" pitchFamily="34" charset="0"/>
              </a:rPr>
              <a:t>a/an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______________. 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3485" y="4859694"/>
            <a:ext cx="1557187" cy="1558681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844324" y="263307"/>
            <a:ext cx="2008883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</p:spTree>
    <p:extLst>
      <p:ext uri="{BB962C8B-B14F-4D97-AF65-F5344CB8AC3E}">
        <p14:creationId xmlns:p14="http://schemas.microsoft.com/office/powerpoint/2010/main" val="22215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EF3E2BCD-5E79-42C0-9744-4C45760C4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570" y="1252774"/>
            <a:ext cx="8208963" cy="453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FF0000"/>
                </a:solidFill>
              </a:rPr>
              <a:t>1. Vocabulary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</a:rPr>
              <a:t>- </a:t>
            </a:r>
            <a:r>
              <a:rPr lang="en-US" altLang="en-US" sz="2800" b="1" dirty="0">
                <a:solidFill>
                  <a:srgbClr val="000000"/>
                </a:solidFill>
              </a:rPr>
              <a:t>a fever</a:t>
            </a:r>
            <a:endParaRPr lang="vi-VN" altLang="en-US" sz="2800" b="1" dirty="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</a:rPr>
              <a:t>- </a:t>
            </a:r>
            <a:r>
              <a:rPr lang="en-US" altLang="en-US" sz="2800" b="1" dirty="0">
                <a:solidFill>
                  <a:srgbClr val="000000"/>
                </a:solidFill>
              </a:rPr>
              <a:t>a toothache</a:t>
            </a:r>
            <a:endParaRPr lang="vi-VN" altLang="en-US" sz="2800" b="1" dirty="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</a:rPr>
              <a:t>- </a:t>
            </a:r>
            <a:r>
              <a:rPr lang="en-US" altLang="en-US" sz="2800" b="1" dirty="0">
                <a:solidFill>
                  <a:srgbClr val="000000"/>
                </a:solidFill>
              </a:rPr>
              <a:t>an earache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</a:rPr>
              <a:t>- </a:t>
            </a:r>
            <a:r>
              <a:rPr lang="en-US" altLang="en-US" sz="2800" b="1" dirty="0">
                <a:solidFill>
                  <a:srgbClr val="000000"/>
                </a:solidFill>
              </a:rPr>
              <a:t>a sore throat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- a stomach ache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- a headache</a:t>
            </a:r>
            <a:endParaRPr lang="vi-VN" altLang="en-US" sz="2800" b="1" dirty="0">
              <a:solidFill>
                <a:srgbClr val="000000"/>
              </a:solidFill>
            </a:endParaRPr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1886180F-6BD7-4D1D-82D0-534F39686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620714"/>
            <a:ext cx="22828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>
            <a:extLst>
              <a:ext uri="{FF2B5EF4-FFF2-40B4-BE49-F238E27FC236}">
                <a16:creationId xmlns:a16="http://schemas.microsoft.com/office/drawing/2014/main" id="{4C0EBBE6-EAF7-4BFD-A083-3482B7610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62187"/>
            <a:ext cx="17129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BE1B656-ED74-4FAB-B60C-18A75845B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6" y="4476751"/>
            <a:ext cx="16097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">
            <a:extLst>
              <a:ext uri="{FF2B5EF4-FFF2-40B4-BE49-F238E27FC236}">
                <a16:creationId xmlns:a16="http://schemas.microsoft.com/office/drawing/2014/main" id="{0529BDB1-5ACE-4C09-A014-BF718816B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2420938"/>
            <a:ext cx="17113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>
            <a:extLst>
              <a:ext uri="{FF2B5EF4-FFF2-40B4-BE49-F238E27FC236}">
                <a16:creationId xmlns:a16="http://schemas.microsoft.com/office/drawing/2014/main" id="{F374C632-E312-4558-BE1B-E6359B6D0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393701"/>
            <a:ext cx="17113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F0381C-660A-4B97-A3F6-4A95C480E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4538" y="4407399"/>
            <a:ext cx="1851401" cy="2109899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755374" y="100759"/>
            <a:ext cx="1143662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Wedn</a:t>
            </a:r>
            <a:r>
              <a:rPr kumimoji="0" lang="en-US" altLang="zh-CN" sz="4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esday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, January </a:t>
            </a:r>
            <a:r>
              <a:rPr lang="en-US" altLang="zh-CN" sz="4000" b="1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5</a:t>
            </a:r>
            <a:r>
              <a:rPr kumimoji="0" lang="en-US" altLang="zh-CN" sz="4000" b="1" i="0" u="none" strike="noStrike" kern="1200" cap="none" spc="0" normalizeH="0" baseline="3000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th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 , 2022</a:t>
            </a:r>
          </a:p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Unit 11: </a:t>
            </a:r>
            <a:r>
              <a:rPr lang="en-US" altLang="zh-C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What’s the matter with you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. Lesson 1 – p6,7</a:t>
            </a:r>
            <a:endParaRPr kumimoji="0" lang="zh-CN" altLang="en-US" sz="4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257B2-0D05-42F4-AD22-BF84F31ADE0B}"/>
              </a:ext>
            </a:extLst>
          </p:cNvPr>
          <p:cNvSpPr txBox="1"/>
          <p:nvPr/>
        </p:nvSpPr>
        <p:spPr>
          <a:xfrm>
            <a:off x="1603513" y="1424198"/>
            <a:ext cx="94620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Fever: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 headache: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đau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stomache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toothache: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-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sorethroat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earache: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Model sentence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What’s the matter with you?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have a headache.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HomeLink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 (SGK – T2): 5 – p7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WB(SBT): p44,45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Unit 11: Lesson 2 </a:t>
            </a:r>
          </a:p>
        </p:txBody>
      </p:sp>
    </p:spTree>
    <p:extLst>
      <p:ext uri="{BB962C8B-B14F-4D97-AF65-F5344CB8AC3E}">
        <p14:creationId xmlns:p14="http://schemas.microsoft.com/office/powerpoint/2010/main" val="35401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40880" y="847032"/>
            <a:ext cx="3514772" cy="4988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3904" y="8139707"/>
            <a:ext cx="3215168" cy="570782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/sɔː </a:t>
            </a:r>
            <a:r>
              <a:rPr lang="el-GR" sz="4000" dirty="0">
                <a:solidFill>
                  <a:srgbClr val="FF0000"/>
                </a:solidFill>
              </a:rPr>
              <a:t>θ</a:t>
            </a:r>
            <a:r>
              <a:rPr lang="en-US" sz="4000" dirty="0">
                <a:solidFill>
                  <a:srgbClr val="FF0000"/>
                </a:solidFill>
              </a:rPr>
              <a:t>rəʊt/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58747" y="798765"/>
            <a:ext cx="3254180" cy="4951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99201" y="7948246"/>
            <a:ext cx="3438231" cy="47230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899201" y="3695700"/>
            <a:ext cx="5880682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/ˈstʌmək 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1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78" y="1026902"/>
            <a:ext cx="3424816" cy="48698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/ˈɪəreɪk/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15" y="860703"/>
            <a:ext cx="4352146" cy="49598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/ˈhedeɪk/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26" y="1266941"/>
            <a:ext cx="5748399" cy="41242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/ˈfiːvər/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850</Words>
  <Application>Microsoft Office PowerPoint</Application>
  <PresentationFormat>Widescreen</PresentationFormat>
  <Paragraphs>265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Calibri</vt:lpstr>
      <vt:lpstr>Arial Black</vt:lpstr>
      <vt:lpstr>Wingdings 3</vt:lpstr>
      <vt:lpstr>Helvetica Neue</vt:lpstr>
      <vt:lpstr>Arial</vt:lpstr>
      <vt:lpstr>Times New Roman</vt:lpstr>
      <vt:lpstr>Century Gothic</vt:lpstr>
      <vt:lpstr>Office Theme</vt:lpstr>
      <vt:lpstr>Wisp</vt:lpstr>
      <vt:lpstr>1_Office Theme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251</cp:revision>
  <dcterms:created xsi:type="dcterms:W3CDTF">2020-12-08T06:13:55Z</dcterms:created>
  <dcterms:modified xsi:type="dcterms:W3CDTF">2022-01-07T14:26:31Z</dcterms:modified>
</cp:coreProperties>
</file>