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handoutMasterIdLst>
    <p:handoutMasterId r:id="rId31"/>
  </p:handoutMasterIdLst>
  <p:sldIdLst>
    <p:sldId id="357" r:id="rId3"/>
    <p:sldId id="257" r:id="rId4"/>
    <p:sldId id="380" r:id="rId5"/>
    <p:sldId id="328" r:id="rId6"/>
    <p:sldId id="336" r:id="rId7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23" r:id="rId20"/>
    <p:sldId id="325" r:id="rId21"/>
    <p:sldId id="348" r:id="rId22"/>
    <p:sldId id="350" r:id="rId23"/>
    <p:sldId id="334" r:id="rId24"/>
    <p:sldId id="324" r:id="rId25"/>
    <p:sldId id="326" r:id="rId26"/>
    <p:sldId id="327" r:id="rId27"/>
    <p:sldId id="381" r:id="rId28"/>
    <p:sldId id="382" r:id="rId29"/>
    <p:sldId id="383" r:id="rId30"/>
  </p:sldIdLst>
  <p:sldSz cx="12192000" cy="6858000"/>
  <p:notesSz cx="6858000" cy="9144000"/>
  <p:embeddedFontLst>
    <p:embeddedFont>
      <p:font typeface="SimSun" panose="02010600030101010101" pitchFamily="2" charset="-122"/>
      <p:regular r:id="rId35"/>
    </p:embeddedFont>
    <p:embeddedFont>
      <p:font typeface="Edwardian Script ITC" panose="030303020407070D0804" charset="0"/>
      <p:regular r:id="rId36"/>
    </p:embeddedFont>
    <p:embeddedFont>
      <p:font typeface="Microsoft YaHei" panose="020B0503020204020204" charset="-122"/>
      <p:regular r:id="rId37"/>
    </p:embeddedFont>
    <p:embeddedFont>
      <p:font typeface="Arial Black" panose="020B0A04020102020204" pitchFamily="34" charset="0"/>
      <p:bold r:id="rId38"/>
    </p:embeddedFont>
    <p:embeddedFont>
      <p:font typeface="Berlin Sans FB" panose="020E0602020502020306" pitchFamily="34" charset="0"/>
      <p:regular r:id="rId39"/>
      <p:bold r:id="rId40"/>
    </p:embeddedFont>
    <p:embeddedFont>
      <p:font typeface="Algerian" panose="04020705040A02060702" pitchFamily="82" charset="0"/>
      <p:regular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Pompiere" panose="02000000000000000000"/>
      <p:bold r:id="rId52"/>
      <p:boldItalic r:id="rId53"/>
    </p:embeddedFont>
    <p:embeddedFont>
      <p:font typeface="DM Sans"/>
      <p:bold r:id="rId54"/>
      <p:boldItalic r:id="rId55"/>
    </p:embeddedFont>
    <p:embeddedFont>
      <p:font typeface="Calibri" panose="020F0502020204030204"/>
      <p:regular r:id="rId56"/>
    </p:embeddedFont>
    <p:embeddedFont>
      <p:font typeface="Calibri Light" panose="020F0302020204030204" charset="0"/>
      <p:regular r:id="rId57"/>
      <p: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8DD"/>
    <a:srgbClr val="FFFFD1"/>
    <a:srgbClr val="FBD9C4"/>
    <a:srgbClr val="202D58"/>
    <a:srgbClr val="FFFF4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56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0" y="32"/>
      </p:cViewPr>
      <p:guideLst>
        <p:guide orient="horz" pos="2150"/>
        <p:guide pos="38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8" Type="http://schemas.openxmlformats.org/officeDocument/2006/relationships/font" Target="fonts/font24.fntdata"/><Relationship Id="rId57" Type="http://schemas.openxmlformats.org/officeDocument/2006/relationships/font" Target="fonts/font23.fntdata"/><Relationship Id="rId56" Type="http://schemas.openxmlformats.org/officeDocument/2006/relationships/font" Target="fonts/font22.fntdata"/><Relationship Id="rId55" Type="http://schemas.openxmlformats.org/officeDocument/2006/relationships/font" Target="fonts/font21.fntdata"/><Relationship Id="rId54" Type="http://schemas.openxmlformats.org/officeDocument/2006/relationships/font" Target="fonts/font20.fntdata"/><Relationship Id="rId53" Type="http://schemas.openxmlformats.org/officeDocument/2006/relationships/font" Target="fonts/font19.fntdata"/><Relationship Id="rId52" Type="http://schemas.openxmlformats.org/officeDocument/2006/relationships/font" Target="fonts/font18.fntdata"/><Relationship Id="rId51" Type="http://schemas.openxmlformats.org/officeDocument/2006/relationships/font" Target="fonts/font17.fntdata"/><Relationship Id="rId50" Type="http://schemas.openxmlformats.org/officeDocument/2006/relationships/font" Target="fonts/font16.fntdata"/><Relationship Id="rId5" Type="http://schemas.openxmlformats.org/officeDocument/2006/relationships/slide" Target="slides/slide3.xml"/><Relationship Id="rId49" Type="http://schemas.openxmlformats.org/officeDocument/2006/relationships/font" Target="fonts/font15.fntdata"/><Relationship Id="rId48" Type="http://schemas.openxmlformats.org/officeDocument/2006/relationships/font" Target="fonts/font14.fntdata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8B6D4-BFF8-4197-A2B0-1A03E4BCCAD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E5AE9-D050-4C60-9667-14273CABB0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39F92-2E8E-4388-BB17-E77F2C4F587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73B65-015C-46BB-8A66-7F53FAEA0FC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2.png"/><Relationship Id="rId7" Type="http://schemas.openxmlformats.org/officeDocument/2006/relationships/image" Target="../media/image1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 userDrawn="1"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93780" y="5952490"/>
            <a:ext cx="998220" cy="998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emf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26.png"/><Relationship Id="rId7" Type="http://schemas.openxmlformats.org/officeDocument/2006/relationships/hyperlink" Target="https://www.facebook.com/msphampowerpoint" TargetMode="External"/><Relationship Id="rId6" Type="http://schemas.openxmlformats.org/officeDocument/2006/relationships/image" Target="../media/image20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27.png"/><Relationship Id="rId7" Type="http://schemas.openxmlformats.org/officeDocument/2006/relationships/hyperlink" Target="https://www.facebook.com/msphampowerpoint" TargetMode="External"/><Relationship Id="rId6" Type="http://schemas.openxmlformats.org/officeDocument/2006/relationships/image" Target="../media/image20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28.png"/><Relationship Id="rId7" Type="http://schemas.openxmlformats.org/officeDocument/2006/relationships/hyperlink" Target="https://www.facebook.com/msphampowerpoint" TargetMode="External"/><Relationship Id="rId6" Type="http://schemas.openxmlformats.org/officeDocument/2006/relationships/image" Target="../media/image20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29.png"/><Relationship Id="rId7" Type="http://schemas.openxmlformats.org/officeDocument/2006/relationships/hyperlink" Target="https://www.facebook.com/msphampowerpoint" TargetMode="External"/><Relationship Id="rId6" Type="http://schemas.openxmlformats.org/officeDocument/2006/relationships/image" Target="../media/image20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30.png"/><Relationship Id="rId7" Type="http://schemas.openxmlformats.org/officeDocument/2006/relationships/image" Target="../media/image20.pn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5.xml"/><Relationship Id="rId11" Type="http://schemas.openxmlformats.org/officeDocument/2006/relationships/audio" Target="../media/audio1.wav"/><Relationship Id="rId10" Type="http://schemas.openxmlformats.org/officeDocument/2006/relationships/audio" Target="../media/audio3.wav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31.png"/><Relationship Id="rId7" Type="http://schemas.openxmlformats.org/officeDocument/2006/relationships/image" Target="../media/image20.pn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5.xml"/><Relationship Id="rId11" Type="http://schemas.openxmlformats.org/officeDocument/2006/relationships/audio" Target="../media/audio1.wav"/><Relationship Id="rId10" Type="http://schemas.openxmlformats.org/officeDocument/2006/relationships/audio" Target="../media/audio3.wav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6.wav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microsoft.com/office/2007/relationships/hdphoto" Target="../media/image13.wdp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5.xml"/><Relationship Id="rId24" Type="http://schemas.openxmlformats.org/officeDocument/2006/relationships/audio" Target="../media/audio2.wav"/><Relationship Id="rId23" Type="http://schemas.openxmlformats.org/officeDocument/2006/relationships/audio" Target="../media/audio1.wav"/><Relationship Id="rId22" Type="http://schemas.openxmlformats.org/officeDocument/2006/relationships/image" Target="../media/image2.png"/><Relationship Id="rId21" Type="http://schemas.openxmlformats.org/officeDocument/2006/relationships/image" Target="../media/image17.jpeg"/><Relationship Id="rId20" Type="http://schemas.microsoft.com/office/2007/relationships/hdphoto" Target="../media/image16.wdp"/><Relationship Id="rId2" Type="http://schemas.openxmlformats.org/officeDocument/2006/relationships/image" Target="../media/image7.png"/><Relationship Id="rId19" Type="http://schemas.openxmlformats.org/officeDocument/2006/relationships/image" Target="../media/image15.png"/><Relationship Id="rId18" Type="http://schemas.openxmlformats.org/officeDocument/2006/relationships/image" Target="../media/image14.png"/><Relationship Id="rId17" Type="http://schemas.openxmlformats.org/officeDocument/2006/relationships/slide" Target="slide12.xml"/><Relationship Id="rId16" Type="http://schemas.openxmlformats.org/officeDocument/2006/relationships/slide" Target="slide15.xml"/><Relationship Id="rId15" Type="http://schemas.openxmlformats.org/officeDocument/2006/relationships/slide" Target="slide14.xml"/><Relationship Id="rId14" Type="http://schemas.openxmlformats.org/officeDocument/2006/relationships/slide" Target="slide10.xml"/><Relationship Id="rId13" Type="http://schemas.openxmlformats.org/officeDocument/2006/relationships/slide" Target="slide13.xml"/><Relationship Id="rId12" Type="http://schemas.openxmlformats.org/officeDocument/2006/relationships/slide" Target="slide11.xml"/><Relationship Id="rId11" Type="http://schemas.openxmlformats.org/officeDocument/2006/relationships/slide" Target="slide9.xml"/><Relationship Id="rId10" Type="http://schemas.openxmlformats.org/officeDocument/2006/relationships/slide" Target="slide8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5.xml"/><Relationship Id="rId11" Type="http://schemas.openxmlformats.org/officeDocument/2006/relationships/audio" Target="../media/audio1.wav"/><Relationship Id="rId10" Type="http://schemas.openxmlformats.org/officeDocument/2006/relationships/audio" Target="../media/audio3.wav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22.png"/><Relationship Id="rId7" Type="http://schemas.openxmlformats.org/officeDocument/2006/relationships/image" Target="../media/image20.pn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5.xml"/><Relationship Id="rId11" Type="http://schemas.openxmlformats.org/officeDocument/2006/relationships/audio" Target="../media/audio3.wav"/><Relationship Id="rId10" Type="http://schemas.openxmlformats.org/officeDocument/2006/relationships/audio" Target="../media/audio1.wav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23.png"/><Relationship Id="rId7" Type="http://schemas.openxmlformats.org/officeDocument/2006/relationships/image" Target="../media/image20.png"/><Relationship Id="rId6" Type="http://schemas.openxmlformats.org/officeDocument/2006/relationships/image" Target="../media/image18.jpe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slide" Target="slide5.xml"/><Relationship Id="rId2" Type="http://schemas.openxmlformats.org/officeDocument/2006/relationships/image" Target="../media/image19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5.xml"/><Relationship Id="rId11" Type="http://schemas.openxmlformats.org/officeDocument/2006/relationships/audio" Target="../media/audio3.wav"/><Relationship Id="rId10" Type="http://schemas.openxmlformats.org/officeDocument/2006/relationships/audio" Target="../media/audio1.wav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24.png"/><Relationship Id="rId7" Type="http://schemas.openxmlformats.org/officeDocument/2006/relationships/image" Target="../media/image20.png"/><Relationship Id="rId6" Type="http://schemas.openxmlformats.org/officeDocument/2006/relationships/image" Target="../media/image18.jpe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openxmlformats.org/officeDocument/2006/relationships/slide" Target="slide5.xml"/><Relationship Id="rId2" Type="http://schemas.openxmlformats.org/officeDocument/2006/relationships/image" Target="../media/image19.jpe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5.xml"/><Relationship Id="rId11" Type="http://schemas.openxmlformats.org/officeDocument/2006/relationships/audio" Target="../media/audio3.wav"/><Relationship Id="rId10" Type="http://schemas.openxmlformats.org/officeDocument/2006/relationships/audio" Target="../media/audio1.wav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矩形: 圆角 13"/>
          <p:cNvSpPr/>
          <p:nvPr/>
        </p:nvSpPr>
        <p:spPr>
          <a:xfrm>
            <a:off x="3535014" y="4081966"/>
            <a:ext cx="2474169" cy="323385"/>
          </a:xfrm>
          <a:prstGeom prst="roundRect">
            <a:avLst>
              <a:gd name="adj" fmla="val 50000"/>
            </a:avLst>
          </a:prstGeom>
          <a:solidFill>
            <a:srgbClr val="D5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ea typeface="Microsoft YaHei" panose="020B0503020204020204" charset="-122"/>
                <a:sym typeface="迷你简细行楷" panose="02010609000101010101" charset="-122"/>
              </a:rPr>
              <a:t>Book: English 3</a:t>
            </a:r>
            <a:endParaRPr lang="zh-CN" altLang="en-US" sz="1600" b="1" dirty="0">
              <a:solidFill>
                <a:srgbClr val="000000">
                  <a:lumMod val="75000"/>
                  <a:lumOff val="25000"/>
                </a:srgbClr>
              </a:solidFill>
              <a:ea typeface="Microsoft YaHei" panose="020B0503020204020204" charset="-122"/>
              <a:sym typeface="迷你简细行楷" panose="02010609000101010101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6141216" y="4081966"/>
            <a:ext cx="2474169" cy="323385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ea typeface="Microsoft YaHei" panose="020B0503020204020204" charset="-122"/>
                <a:sym typeface="迷你简细行楷" panose="02010609000101010101" charset="-122"/>
              </a:rPr>
              <a:t>Teacher : Miss Linh</a:t>
            </a:r>
            <a:endParaRPr lang="zh-CN" altLang="en-US" sz="1600" b="1" dirty="0">
              <a:solidFill>
                <a:srgbClr val="000000">
                  <a:lumMod val="75000"/>
                  <a:lumOff val="25000"/>
                </a:srgbClr>
              </a:solidFill>
              <a:ea typeface="Microsoft YaHei" panose="020B0503020204020204" charset="-122"/>
              <a:sym typeface="迷你简细行楷" panose="02010609000101010101" charset="-122"/>
            </a:endParaRPr>
          </a:p>
        </p:txBody>
      </p:sp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tx1"/>
              </a:solidFill>
              <a:latin typeface="Microsoft YaHei" panose="020B0503020204020204" charset="-122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86282" y="2494363"/>
            <a:ext cx="62699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en-US" altLang="zh-CN" sz="4400" dirty="0">
                <a:solidFill>
                  <a:srgbClr val="33323D"/>
                </a:solidFill>
                <a:ea typeface="Microsoft YaHei" panose="020B0503020204020204" charset="-122"/>
                <a:cs typeface="萝莉体 第二版" panose="02000500000000000000" pitchFamily="2" charset="-122"/>
                <a:sym typeface="Arial" panose="020B0604020202020204" pitchFamily="34" charset="0"/>
              </a:rPr>
              <a:t>WELCOME TO </a:t>
            </a:r>
            <a:endParaRPr kumimoji="1" lang="en-US" altLang="zh-CN" sz="4400" dirty="0">
              <a:solidFill>
                <a:srgbClr val="33323D"/>
              </a:solidFill>
              <a:ea typeface="Microsoft YaHei" panose="020B050302020402020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kumimoji="1" lang="en-US" altLang="zh-CN" sz="4400" dirty="0">
                <a:solidFill>
                  <a:srgbClr val="33323D"/>
                </a:solidFill>
                <a:ea typeface="Microsoft YaHei" panose="020B0503020204020204" charset="-122"/>
                <a:cs typeface="萝莉体 第二版" panose="02000500000000000000" pitchFamily="2" charset="-122"/>
                <a:sym typeface="Arial" panose="020B0604020202020204" pitchFamily="34" charset="0"/>
              </a:rPr>
              <a:t>OUR CLASS!</a:t>
            </a:r>
            <a:endParaRPr kumimoji="1" lang="zh-CN" altLang="en-US" sz="4400" dirty="0">
              <a:solidFill>
                <a:srgbClr val="33323D"/>
              </a:solidFill>
              <a:ea typeface="Microsoft YaHei" panose="020B050302020402020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Microsoft YaHei" panose="020B0503020204020204" charset="-122"/>
                <a:ea typeface="Microsoft YaHei" panose="020B0503020204020204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Microsoft YaHei" panose="020B0503020204020204" charset="-122"/>
                  <a:ea typeface="Microsoft YaHei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Microsoft YaHei" panose="020B0503020204020204" charset="-122"/>
                  <a:ea typeface="Microsoft YaHei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Microsoft YaHei" panose="020B0503020204020204" charset="-122"/>
                  <a:ea typeface="Microsoft YaHei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Microsoft YaHei" panose="020B0503020204020204" charset="-122"/>
                  <a:ea typeface="Microsoft YaHei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Microsoft YaHei" panose="020B0503020204020204" charset="-122"/>
                  <a:ea typeface="Microsoft YaHei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Microsoft YaHei" panose="020B0503020204020204" charset="-122"/>
                  <a:ea typeface="Microsoft YaHei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Microsoft YaHei" panose="020B0503020204020204" charset="-122"/>
                  <a:ea typeface="Microsoft YaHei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Microsoft YaHei" panose="020B0503020204020204" charset="-122"/>
                  <a:ea typeface="Microsoft YaHei" panose="020B050302020402020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903095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62" name="亲亲宝贝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6283" y="-556260"/>
            <a:ext cx="609600" cy="6096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5" name="Picture 4" descr="ML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5840" y="5831840"/>
            <a:ext cx="1026160" cy="102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80" grpId="0" bldLvl="0" animBg="1"/>
      <p:bldP spid="81" grpId="0"/>
      <p:bldP spid="17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76" y="4943972"/>
            <a:ext cx="1004794" cy="10249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38" name="ppMsPham"/>
          <p:cNvSpPr/>
          <p:nvPr/>
        </p:nvSpPr>
        <p:spPr>
          <a:xfrm>
            <a:off x="1010474" y="5145270"/>
            <a:ext cx="2368830" cy="70556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Answer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MsPham"/>
          <p:cNvSpPr/>
          <p:nvPr/>
        </p:nvSpPr>
        <p:spPr>
          <a:xfrm>
            <a:off x="3794043" y="4541782"/>
            <a:ext cx="6674793" cy="1912540"/>
          </a:xfrm>
          <a:prstGeom prst="roundRect">
            <a:avLst>
              <a:gd name="adj" fmla="val 11124"/>
            </a:avLst>
          </a:prstGeom>
          <a:solidFill>
            <a:schemeClr val="bg1">
              <a:alpha val="87000"/>
            </a:schemeClr>
          </a:solidFill>
          <a:ln w="57150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10748" y="34739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 that a pond?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2" name="BackMsPham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45" name="TextBox 44">
            <a:hlinkClick r:id="rId7"/>
          </p:cNvPr>
          <p:cNvSpPr txBox="1"/>
          <p:nvPr/>
        </p:nvSpPr>
        <p:spPr>
          <a:xfrm>
            <a:off x="4204420" y="5164043"/>
            <a:ext cx="604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No, it isn't. It's a house.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5312" t="4269" r="3114" b="8920"/>
          <a:stretch>
            <a:fillRect/>
          </a:stretch>
        </p:blipFill>
        <p:spPr>
          <a:xfrm>
            <a:off x="4204421" y="877507"/>
            <a:ext cx="3559727" cy="2202704"/>
          </a:xfrm>
          <a:prstGeom prst="roundRect">
            <a:avLst>
              <a:gd name="adj" fmla="val 8244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76" y="4943972"/>
            <a:ext cx="1004794" cy="10249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30" name="ppMsPham"/>
          <p:cNvSpPr/>
          <p:nvPr/>
        </p:nvSpPr>
        <p:spPr>
          <a:xfrm>
            <a:off x="1010474" y="5145270"/>
            <a:ext cx="2368830" cy="70556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Answer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MsPham"/>
          <p:cNvSpPr/>
          <p:nvPr/>
        </p:nvSpPr>
        <p:spPr>
          <a:xfrm>
            <a:off x="3794043" y="4541782"/>
            <a:ext cx="6674793" cy="1912540"/>
          </a:xfrm>
          <a:prstGeom prst="roundRect">
            <a:avLst>
              <a:gd name="adj" fmla="val 11124"/>
            </a:avLst>
          </a:prstGeom>
          <a:solidFill>
            <a:schemeClr val="bg1">
              <a:alpha val="87000"/>
            </a:schemeClr>
          </a:solidFill>
          <a:ln w="57150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0748" y="34739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 there a pond in the garden?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4" name="BackMsPham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37" name="TextBox 36">
            <a:hlinkClick r:id="rId7"/>
          </p:cNvPr>
          <p:cNvSpPr txBox="1"/>
          <p:nvPr/>
        </p:nvSpPr>
        <p:spPr>
          <a:xfrm>
            <a:off x="4204420" y="5164043"/>
            <a:ext cx="604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No, there isn't.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6237" t="5826" r="6490" b="8525"/>
          <a:stretch>
            <a:fillRect/>
          </a:stretch>
        </p:blipFill>
        <p:spPr>
          <a:xfrm>
            <a:off x="4406041" y="918081"/>
            <a:ext cx="3392557" cy="2173204"/>
          </a:xfrm>
          <a:prstGeom prst="roundRect">
            <a:avLst>
              <a:gd name="adj" fmla="val 6300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76" y="4943972"/>
            <a:ext cx="1004794" cy="10249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9" name="ppMsPham"/>
          <p:cNvSpPr/>
          <p:nvPr/>
        </p:nvSpPr>
        <p:spPr>
          <a:xfrm>
            <a:off x="1010474" y="5145270"/>
            <a:ext cx="2368830" cy="70556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Answer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MsPham"/>
          <p:cNvSpPr/>
          <p:nvPr/>
        </p:nvSpPr>
        <p:spPr>
          <a:xfrm>
            <a:off x="3794043" y="4541782"/>
            <a:ext cx="6674793" cy="1912540"/>
          </a:xfrm>
          <a:prstGeom prst="roundRect">
            <a:avLst>
              <a:gd name="adj" fmla="val 11124"/>
            </a:avLst>
          </a:prstGeom>
          <a:solidFill>
            <a:schemeClr val="bg1">
              <a:alpha val="87000"/>
            </a:schemeClr>
          </a:solidFill>
          <a:ln w="57150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0748" y="34739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 the living room large?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3" name="BackMsPham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36" name="TextBox 35">
            <a:hlinkClick r:id="rId7"/>
          </p:cNvPr>
          <p:cNvSpPr txBox="1"/>
          <p:nvPr/>
        </p:nvSpPr>
        <p:spPr>
          <a:xfrm>
            <a:off x="4204420" y="5164043"/>
            <a:ext cx="604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Yes, it is.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3202" r="2949" b="8435"/>
          <a:stretch>
            <a:fillRect/>
          </a:stretch>
        </p:blipFill>
        <p:spPr>
          <a:xfrm>
            <a:off x="3794043" y="813858"/>
            <a:ext cx="4176981" cy="2660046"/>
          </a:xfrm>
          <a:prstGeom prst="roundRect">
            <a:avLst>
              <a:gd name="adj" fmla="val 9252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" name="Picture 1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76" y="4943972"/>
            <a:ext cx="1004794" cy="10249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30" name="ppMsPham"/>
          <p:cNvSpPr/>
          <p:nvPr/>
        </p:nvSpPr>
        <p:spPr>
          <a:xfrm>
            <a:off x="1010474" y="5145270"/>
            <a:ext cx="2368830" cy="70556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Answer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MsPham"/>
          <p:cNvSpPr/>
          <p:nvPr/>
        </p:nvSpPr>
        <p:spPr>
          <a:xfrm>
            <a:off x="3794043" y="4541782"/>
            <a:ext cx="6674793" cy="1912540"/>
          </a:xfrm>
          <a:prstGeom prst="roundRect">
            <a:avLst>
              <a:gd name="adj" fmla="val 11124"/>
            </a:avLst>
          </a:prstGeom>
          <a:solidFill>
            <a:schemeClr val="bg1">
              <a:alpha val="87000"/>
            </a:schemeClr>
          </a:solidFill>
          <a:ln w="57150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0748" y="34739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 the kitchen big?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4" name="BackMsPham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sp>
        <p:nvSpPr>
          <p:cNvPr id="37" name="TextBox 36">
            <a:hlinkClick r:id="rId7"/>
          </p:cNvPr>
          <p:cNvSpPr txBox="1"/>
          <p:nvPr/>
        </p:nvSpPr>
        <p:spPr>
          <a:xfrm>
            <a:off x="4204420" y="5164043"/>
            <a:ext cx="604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No, it isn't. It is small.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3328" r="2822" b="9695"/>
          <a:stretch>
            <a:fillRect/>
          </a:stretch>
        </p:blipFill>
        <p:spPr>
          <a:xfrm>
            <a:off x="4430374" y="1138423"/>
            <a:ext cx="2791210" cy="1753088"/>
          </a:xfrm>
          <a:prstGeom prst="roundRect">
            <a:avLst>
              <a:gd name="adj" fmla="val 10883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living room?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bathroom?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bedroom?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0748" y="3543431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Yes, there is.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" name="BackMsPham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9999"/>
          <a:stretch>
            <a:fillRect/>
          </a:stretch>
        </p:blipFill>
        <p:spPr>
          <a:xfrm>
            <a:off x="3327740" y="876846"/>
            <a:ext cx="4714397" cy="2646810"/>
          </a:xfrm>
          <a:prstGeom prst="roundRect">
            <a:avLst>
              <a:gd name="adj" fmla="val 10034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kitchen?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there a bathroom?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 the kitchen small?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5742" y="354898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No, there isn’t.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" name="BackMsPham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10410"/>
          <a:stretch>
            <a:fillRect/>
          </a:stretch>
        </p:blipFill>
        <p:spPr>
          <a:xfrm>
            <a:off x="3484878" y="802827"/>
            <a:ext cx="4892516" cy="2655281"/>
          </a:xfrm>
          <a:prstGeom prst="roundRect">
            <a:avLst>
              <a:gd name="adj" fmla="val 9337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  <a:endParaRPr lang="en-US" sz="11500" b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Helvetica Neue"/>
              </a:rPr>
              <a:t>1. Listen </a:t>
            </a:r>
            <a:r>
              <a:rPr lang="en-US" sz="2200" b="1">
                <a:latin typeface="Helvetica Neue"/>
              </a:rPr>
              <a:t>and </a:t>
            </a:r>
            <a:r>
              <a:rPr lang="en-US" sz="2200" b="1" smtClean="0">
                <a:latin typeface="Helvetica Neue"/>
              </a:rPr>
              <a:t>repeat.</a:t>
            </a:r>
            <a:endParaRPr lang="en-US" sz="2200" b="1" i="0" dirty="0">
              <a:effectLst/>
              <a:latin typeface="Helvetica Neue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04990" y="1859740"/>
          <a:ext cx="9223254" cy="3480886"/>
        </p:xfrm>
        <a:graphic>
          <a:graphicData uri="http://schemas.openxmlformats.org/drawingml/2006/table">
            <a:tbl>
              <a:tblPr/>
              <a:tblGrid>
                <a:gridCol w="1723470"/>
                <a:gridCol w="2655244"/>
                <a:gridCol w="4844540"/>
              </a:tblGrid>
              <a:tr h="1740443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endParaRPr lang="en-US" sz="6000" b="1" dirty="0">
                        <a:solidFill>
                          <a:srgbClr val="D5263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effectLst/>
                          <a:latin typeface="Century Gothic" panose="020B0502020202020204" pitchFamily="34" charset="0"/>
                        </a:rPr>
                        <a:t>kit</a:t>
                      </a:r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3200" b="1"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  <a:endParaRPr lang="en-US" sz="3200" b="1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This is the kit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en.</a:t>
                      </a:r>
                      <a:endParaRPr lang="en-US" sz="32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0" marR="2857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40443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endParaRPr lang="en-US" sz="6000" b="1" dirty="0">
                        <a:solidFill>
                          <a:srgbClr val="D5263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ba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room</a:t>
                      </a:r>
                      <a:endParaRPr lang="en-US" sz="32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Is there a ba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room?</a:t>
                      </a:r>
                      <a:endParaRPr lang="en-US" sz="32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85750" marR="2857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1"/>
          <a:srcRect l="14414" t="15022" r="14612" b="15187"/>
          <a:stretch>
            <a:fillRect/>
          </a:stretch>
        </p:blipFill>
        <p:spPr>
          <a:xfrm>
            <a:off x="741819" y="2580406"/>
            <a:ext cx="457199" cy="45720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1"/>
          <a:srcRect l="14414" t="15022" r="14612" b="15187"/>
          <a:stretch>
            <a:fillRect/>
          </a:stretch>
        </p:blipFill>
        <p:spPr>
          <a:xfrm>
            <a:off x="741820" y="4288173"/>
            <a:ext cx="457199" cy="4572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2.3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2.3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Helvetica Neue"/>
              </a:rPr>
              <a:t>2. Listen </a:t>
            </a:r>
            <a:r>
              <a:rPr lang="en-US" sz="2200" b="1">
                <a:latin typeface="Helvetica Neue"/>
              </a:rPr>
              <a:t>and </a:t>
            </a:r>
            <a:r>
              <a:rPr lang="en-US" sz="2200" b="1" smtClean="0">
                <a:latin typeface="Helvetica Neue"/>
              </a:rPr>
              <a:t>write.</a:t>
            </a:r>
            <a:endParaRPr lang="en-US" sz="22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1077" y="1370231"/>
            <a:ext cx="82826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b="1" dirty="0">
                <a:solidFill>
                  <a:srgbClr val="333333"/>
                </a:solidFill>
                <a:latin typeface="Helvetica Neue"/>
              </a:rPr>
              <a:t>1.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 The </a:t>
            </a:r>
            <a:r>
              <a:rPr lang="en-US" sz="4400" dirty="0">
                <a:solidFill>
                  <a:srgbClr val="008000"/>
                </a:solidFill>
                <a:latin typeface="Helvetica Neue"/>
              </a:rPr>
              <a:t>bathroom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 is large.</a:t>
            </a:r>
            <a:endParaRPr lang="en-US" sz="4400" dirty="0">
              <a:solidFill>
                <a:srgbClr val="333333"/>
              </a:solidFill>
              <a:latin typeface="Helvetica Neue"/>
            </a:endParaRPr>
          </a:p>
          <a:p>
            <a:pPr>
              <a:lnSpc>
                <a:spcPct val="250000"/>
              </a:lnSpc>
            </a:pPr>
            <a:r>
              <a:rPr lang="en-US" sz="4400" b="1" dirty="0">
                <a:solidFill>
                  <a:srgbClr val="333333"/>
                </a:solidFill>
                <a:latin typeface="Helvetica Neue"/>
              </a:rPr>
              <a:t>2.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 Is there a </a:t>
            </a:r>
            <a:r>
              <a:rPr lang="en-US" sz="4400" dirty="0">
                <a:solidFill>
                  <a:srgbClr val="008000"/>
                </a:solidFill>
                <a:latin typeface="Helvetica Neue"/>
              </a:rPr>
              <a:t>kitchen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?</a:t>
            </a:r>
            <a:endParaRPr lang="en-US" sz="44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3374" y="2164043"/>
            <a:ext cx="2425148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5339" y="3860321"/>
            <a:ext cx="1855305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1"/>
          <a:srcRect l="14414" t="15022" r="14612" b="15187"/>
          <a:stretch>
            <a:fillRect/>
          </a:stretch>
        </p:blipFill>
        <p:spPr>
          <a:xfrm>
            <a:off x="3529184" y="603957"/>
            <a:ext cx="457199" cy="4572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2 (cũ) - Unit 12 This is my house - Lesson 3 - 2 Listen and write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 </a:t>
            </a:r>
            <a:endParaRPr lang="en-US" sz="11500" b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5" y="4654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9765" y="100958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93484" y="2468914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house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23814" t="22519" r="21491" b="22440"/>
          <a:stretch>
            <a:fillRect/>
          </a:stretch>
        </p:blipFill>
        <p:spPr>
          <a:xfrm>
            <a:off x="2216964" y="630270"/>
            <a:ext cx="8123976" cy="5607698"/>
          </a:xfrm>
          <a:prstGeom prst="rect">
            <a:avLst/>
          </a:prstGeom>
        </p:spPr>
      </p:pic>
      <p:pic>
        <p:nvPicPr>
          <p:cNvPr id="3" name="E3. unit 12.3 (audio let's si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7" y="1194165"/>
            <a:ext cx="403104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5374" y="6302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</a:t>
            </a:r>
            <a:r>
              <a:rPr lang="en-US" sz="2400" b="1" dirty="0" smtClean="0">
                <a:latin typeface="Helvetica Neue"/>
              </a:rPr>
              <a:t>.</a:t>
            </a:r>
            <a:r>
              <a:rPr lang="en-US" sz="2400" b="1" dirty="0">
                <a:latin typeface="Helvetica Neue"/>
              </a:rPr>
              <a:t> </a:t>
            </a:r>
            <a:r>
              <a:rPr lang="en-US" sz="2400" b="1" dirty="0" smtClean="0">
                <a:latin typeface="Helvetica Neue"/>
              </a:rPr>
              <a:t>Let’s chant.</a:t>
            </a:r>
            <a:endParaRPr lang="en-US" sz="2400" b="1" i="0" dirty="0">
              <a:effectLst/>
              <a:latin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>
          <a:xfrm>
            <a:off x="7566991" y="1196208"/>
            <a:ext cx="3763617" cy="890347"/>
          </a:xfrm>
          <a:prstGeom prst="round2DiagRect">
            <a:avLst/>
          </a:prstGeom>
          <a:solidFill>
            <a:srgbClr val="DCF8DD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Rectangle 10"/>
          <p:cNvSpPr/>
          <p:nvPr/>
        </p:nvSpPr>
        <p:spPr>
          <a:xfrm>
            <a:off x="7566991" y="2603824"/>
            <a:ext cx="3763617" cy="890347"/>
          </a:xfrm>
          <a:prstGeom prst="round2DiagRect">
            <a:avLst/>
          </a:prstGeom>
          <a:solidFill>
            <a:srgbClr val="DCF8DD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7566991" y="3950506"/>
            <a:ext cx="3763617" cy="890347"/>
          </a:xfrm>
          <a:prstGeom prst="round2DiagRect">
            <a:avLst/>
          </a:prstGeom>
          <a:solidFill>
            <a:srgbClr val="DCF8DD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/>
        </p:nvSpPr>
        <p:spPr>
          <a:xfrm>
            <a:off x="7566991" y="5357486"/>
            <a:ext cx="3763617" cy="890347"/>
          </a:xfrm>
          <a:prstGeom prst="round2DiagRect">
            <a:avLst/>
          </a:prstGeom>
          <a:solidFill>
            <a:srgbClr val="DCF8DD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954154" y="1296262"/>
            <a:ext cx="4492489" cy="890347"/>
          </a:xfrm>
          <a:prstGeom prst="round2DiagRect">
            <a:avLst/>
          </a:prstGeom>
          <a:solidFill>
            <a:srgbClr val="FFFFD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954154" y="2703878"/>
            <a:ext cx="4492489" cy="890347"/>
          </a:xfrm>
          <a:prstGeom prst="round2DiagRect">
            <a:avLst/>
          </a:prstGeom>
          <a:solidFill>
            <a:srgbClr val="FFFFD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954154" y="4050560"/>
            <a:ext cx="4492489" cy="890347"/>
          </a:xfrm>
          <a:prstGeom prst="round2DiagRect">
            <a:avLst/>
          </a:prstGeom>
          <a:solidFill>
            <a:srgbClr val="FFFFD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954154" y="5457540"/>
            <a:ext cx="4492489" cy="890347"/>
          </a:xfrm>
          <a:prstGeom prst="round2DiagRect">
            <a:avLst/>
          </a:prstGeom>
          <a:solidFill>
            <a:srgbClr val="FFFFD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46920" y="861102"/>
            <a:ext cx="4691272" cy="538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This is my 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There's a garden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The living room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Is there a</a:t>
            </a:r>
            <a:endParaRPr lang="en-US" sz="36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58540" y="675818"/>
            <a:ext cx="46912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25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 over there.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25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 is large.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25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c. garage?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250000"/>
              </a:lnSpc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d. house.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374" y="6302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Read </a:t>
            </a:r>
            <a:r>
              <a:rPr lang="en-US" sz="2400" b="1">
                <a:latin typeface="Helvetica Neue"/>
              </a:rPr>
              <a:t>and </a:t>
            </a:r>
            <a:r>
              <a:rPr lang="en-US" sz="2400" b="1" smtClean="0">
                <a:latin typeface="Helvetica Neue"/>
              </a:rPr>
              <a:t>match.</a:t>
            </a:r>
            <a:endParaRPr lang="en-US" sz="2400" b="1" i="0" dirty="0">
              <a:effectLst/>
              <a:latin typeface="Helvetica Neue"/>
            </a:endParaRPr>
          </a:p>
        </p:txBody>
      </p:sp>
      <p:cxnSp>
        <p:nvCxnSpPr>
          <p:cNvPr id="15" name="Straight Connector 14"/>
          <p:cNvCxnSpPr>
            <a:stCxn id="6" idx="0"/>
            <a:endCxn id="13" idx="2"/>
          </p:cNvCxnSpPr>
          <p:nvPr/>
        </p:nvCxnSpPr>
        <p:spPr>
          <a:xfrm>
            <a:off x="5446643" y="1741436"/>
            <a:ext cx="2120348" cy="4061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0"/>
            <a:endCxn id="10" idx="2"/>
          </p:cNvCxnSpPr>
          <p:nvPr/>
        </p:nvCxnSpPr>
        <p:spPr>
          <a:xfrm flipV="1">
            <a:off x="5446643" y="1641382"/>
            <a:ext cx="2120348" cy="1507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0"/>
            <a:endCxn id="11" idx="2"/>
          </p:cNvCxnSpPr>
          <p:nvPr/>
        </p:nvCxnSpPr>
        <p:spPr>
          <a:xfrm flipV="1">
            <a:off x="5446643" y="3048998"/>
            <a:ext cx="2120348" cy="1446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9" idx="0"/>
            <a:endCxn id="12" idx="2"/>
          </p:cNvCxnSpPr>
          <p:nvPr/>
        </p:nvCxnSpPr>
        <p:spPr>
          <a:xfrm flipV="1">
            <a:off x="5446643" y="4395680"/>
            <a:ext cx="2120348" cy="1507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Look, read and </a:t>
            </a:r>
            <a:r>
              <a:rPr lang="en-US" sz="2400" b="1" dirty="0" smtClean="0">
                <a:latin typeface="Helvetica Neue"/>
              </a:rPr>
              <a:t>write.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96536" y="861102"/>
            <a:ext cx="3543014" cy="3067087"/>
          </a:xfrm>
          <a:prstGeom prst="roundRect">
            <a:avLst>
              <a:gd name="adj" fmla="val 10670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848138" y="1556050"/>
            <a:ext cx="7076661" cy="26765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Hi. My name is Mai. This is my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(1)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house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. It is large. The gate of the house is blue. There is a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(2)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garden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in front of the house. There is a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(3)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pond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in the garden. 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8138" y="4108464"/>
            <a:ext cx="106680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               You can see the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(4)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living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 room in the house. It is quite big.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5816" y="1572437"/>
            <a:ext cx="1126706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4077" y="2889779"/>
            <a:ext cx="1431506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4927" y="3575322"/>
            <a:ext cx="1431506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9143" y="4184297"/>
            <a:ext cx="1179850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ldLvl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9884" y="48422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again and write the answers.</a:t>
            </a:r>
            <a:endParaRPr lang="en-US" sz="2400" b="1" dirty="0"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2920" y="945885"/>
            <a:ext cx="8163339" cy="56355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Is Mai's house small?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No, It isn't.</a:t>
            </a:r>
            <a:endParaRPr lang="en-US" sz="2800" b="1" dirty="0">
              <a:solidFill>
                <a:srgbClr val="C00000"/>
              </a:solidFill>
              <a:latin typeface="Helvetica Neue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What colour is the gate?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It's blue.</a:t>
            </a:r>
            <a:endParaRPr lang="en-US" sz="2800" b="1" dirty="0">
              <a:solidFill>
                <a:srgbClr val="C00000"/>
              </a:solidFill>
              <a:latin typeface="Helvetica Neue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Is there a garden?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Yes, there is.</a:t>
            </a:r>
            <a:endParaRPr lang="en-US" sz="2800" b="1" dirty="0">
              <a:solidFill>
                <a:srgbClr val="C00000"/>
              </a:solidFill>
              <a:latin typeface="Helvetica Neue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4. Is there a pond in the garden?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Yes, there is.</a:t>
            </a:r>
            <a:endParaRPr lang="en-US" sz="2800" b="1" dirty="0">
              <a:solidFill>
                <a:srgbClr val="C00000"/>
              </a:solidFill>
              <a:latin typeface="Helvetica Neue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5. Is there a yard?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No, there isn't.</a:t>
            </a:r>
            <a:endParaRPr lang="en-US" sz="2800" b="1" i="0" dirty="0">
              <a:solidFill>
                <a:srgbClr val="C0000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0494" y="1722783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0494" y="2820314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0494" y="3939615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0494" y="5058916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0494" y="6052529"/>
            <a:ext cx="4055436" cy="515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_________________________________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3520" y="133350"/>
            <a:ext cx="26644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Helvetica Neue"/>
              </a:rPr>
              <a:t>6. Project</a:t>
            </a:r>
            <a:endParaRPr lang="en-US" sz="3200" b="1" i="0" dirty="0"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8030" y="716915"/>
            <a:ext cx="687070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Draw and colour your house.  Write the names of the rooms in the house.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1227" y="2183941"/>
            <a:ext cx="74344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My house is _____________.</a:t>
            </a:r>
            <a:endParaRPr lang="en-US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There is a ___________. It is ________.</a:t>
            </a:r>
            <a:endParaRPr lang="en-US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There is a  ________. It is  ________.</a:t>
            </a:r>
            <a:endParaRPr lang="en-US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There isn't a ________.</a:t>
            </a:r>
            <a:endParaRPr lang="en-US" sz="3200" b="1" i="0" dirty="0"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oogle Shape;265;p5"/>
          <p:cNvGrpSpPr/>
          <p:nvPr/>
        </p:nvGrpSpPr>
        <p:grpSpPr>
          <a:xfrm rot="-1757057">
            <a:off x="8331406" y="5196029"/>
            <a:ext cx="718311" cy="1074379"/>
            <a:chOff x="6126813" y="4180951"/>
            <a:chExt cx="695894" cy="1040850"/>
          </a:xfrm>
        </p:grpSpPr>
        <p:sp>
          <p:nvSpPr>
            <p:cNvPr id="3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45" name="Google Shape;1645;p26"/>
          <p:cNvSpPr txBox="1"/>
          <p:nvPr/>
        </p:nvSpPr>
        <p:spPr>
          <a:xfrm>
            <a:off x="3621715" y="3247082"/>
            <a:ext cx="386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6A3A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GB" sz="6000">
              <a:solidFill>
                <a:srgbClr val="6A3A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7" name="Google Shape;1647;p26"/>
          <p:cNvSpPr txBox="1"/>
          <p:nvPr/>
        </p:nvSpPr>
        <p:spPr>
          <a:xfrm>
            <a:off x="3891280" y="497840"/>
            <a:ext cx="5342890" cy="76327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6600">
                <a:latin typeface="Times New Roman" panose="02020603050405020304" pitchFamily="18" charset="0"/>
                <a:cs typeface="Times New Roman" panose="02020603050405020304" pitchFamily="18" charset="0"/>
              </a:rPr>
              <a:t>HOME LINK</a:t>
            </a:r>
            <a:endParaRPr lang="en-US" altLang="en-GB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1" name="Google Shape;1651;p26"/>
          <p:cNvSpPr txBox="1"/>
          <p:nvPr/>
        </p:nvSpPr>
        <p:spPr>
          <a:xfrm>
            <a:off x="720400" y="1536225"/>
            <a:ext cx="386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6A3A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GB" sz="6000">
              <a:solidFill>
                <a:srgbClr val="6A3A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2" name="Google Shape;1652;p26"/>
          <p:cNvSpPr txBox="1"/>
          <p:nvPr/>
        </p:nvSpPr>
        <p:spPr>
          <a:xfrm>
            <a:off x="6772903" y="1536225"/>
            <a:ext cx="386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6A3A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GB" sz="6000">
              <a:solidFill>
                <a:srgbClr val="6A3A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-1" y="48617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47414" y="4913261"/>
            <a:ext cx="1344269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</a:t>
            </a:r>
            <a:endParaRPr lang="en-GB"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737" y="5227769"/>
            <a:ext cx="806189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61931" y="5254919"/>
            <a:ext cx="663163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81157" y="5272565"/>
            <a:ext cx="663163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95570" y="5285398"/>
            <a:ext cx="663163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43671" y="5322295"/>
            <a:ext cx="663163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33502" y="5192887"/>
            <a:ext cx="718311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48980" y="5181658"/>
            <a:ext cx="718311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30771" y="5189679"/>
            <a:ext cx="718311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64435" y="5197701"/>
            <a:ext cx="718311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34433" y="4910618"/>
            <a:ext cx="1192476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87862" y="4144386"/>
            <a:ext cx="479206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6814" y="5279104"/>
            <a:ext cx="806189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91660" y="5301564"/>
            <a:ext cx="806189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80944" y="5251833"/>
            <a:ext cx="806189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7309" y="5447548"/>
            <a:ext cx="806189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13041" y="5426692"/>
            <a:ext cx="806189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31781" y="5470006"/>
            <a:ext cx="806189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0" name="文本框 23"/>
          <p:cNvSpPr txBox="1"/>
          <p:nvPr/>
        </p:nvSpPr>
        <p:spPr>
          <a:xfrm>
            <a:off x="7839387" y="2535259"/>
            <a:ext cx="2010410" cy="8286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Do homework </a:t>
            </a:r>
            <a:endParaRPr kumimoji="1"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unit 12 </a:t>
            </a:r>
            <a:endParaRPr kumimoji="1"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21" name="文本框 23"/>
          <p:cNvSpPr txBox="1"/>
          <p:nvPr/>
        </p:nvSpPr>
        <p:spPr>
          <a:xfrm>
            <a:off x="4327202" y="4230709"/>
            <a:ext cx="2772410" cy="8286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Prepare</a:t>
            </a:r>
            <a:endParaRPr kumimoji="1"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Unit 13: Lesson 1</a:t>
            </a:r>
            <a:endParaRPr kumimoji="1"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22" name="文本框 23"/>
          <p:cNvSpPr txBox="1"/>
          <p:nvPr/>
        </p:nvSpPr>
        <p:spPr>
          <a:xfrm>
            <a:off x="412750" y="2642870"/>
            <a:ext cx="3414395" cy="11976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Using the new words and sengtences in the real life</a:t>
            </a:r>
            <a:endParaRPr kumimoji="1"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0"/>
      <p:bldP spid="621" grpId="0"/>
      <p:bldP spid="6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" name="Freeform 5"/>
          <p:cNvSpPr/>
          <p:nvPr userDrawn="1"/>
        </p:nvSpPr>
        <p:spPr bwMode="auto">
          <a:xfrm>
            <a:off x="436880" y="1094105"/>
            <a:ext cx="9190355" cy="5389880"/>
          </a:xfrm>
          <a:custGeom>
            <a:avLst/>
            <a:gdLst>
              <a:gd name="T0" fmla="*/ 227 w 1680"/>
              <a:gd name="T1" fmla="*/ 26 h 1424"/>
              <a:gd name="T2" fmla="*/ 59 w 1680"/>
              <a:gd name="T3" fmla="*/ 39 h 1424"/>
              <a:gd name="T4" fmla="*/ 18 w 1680"/>
              <a:gd name="T5" fmla="*/ 233 h 1424"/>
              <a:gd name="T6" fmla="*/ 23 w 1680"/>
              <a:gd name="T7" fmla="*/ 505 h 1424"/>
              <a:gd name="T8" fmla="*/ 33 w 1680"/>
              <a:gd name="T9" fmla="*/ 833 h 1424"/>
              <a:gd name="T10" fmla="*/ 18 w 1680"/>
              <a:gd name="T11" fmla="*/ 1124 h 1424"/>
              <a:gd name="T12" fmla="*/ 17 w 1680"/>
              <a:gd name="T13" fmla="*/ 1317 h 1424"/>
              <a:gd name="T14" fmla="*/ 159 w 1680"/>
              <a:gd name="T15" fmla="*/ 1401 h 1424"/>
              <a:gd name="T16" fmla="*/ 424 w 1680"/>
              <a:gd name="T17" fmla="*/ 1397 h 1424"/>
              <a:gd name="T18" fmla="*/ 700 w 1680"/>
              <a:gd name="T19" fmla="*/ 1413 h 1424"/>
              <a:gd name="T20" fmla="*/ 1072 w 1680"/>
              <a:gd name="T21" fmla="*/ 1399 h 1424"/>
              <a:gd name="T22" fmla="*/ 1488 w 1680"/>
              <a:gd name="T23" fmla="*/ 1380 h 1424"/>
              <a:gd name="T24" fmla="*/ 1645 w 1680"/>
              <a:gd name="T25" fmla="*/ 1376 h 1424"/>
              <a:gd name="T26" fmla="*/ 1665 w 1680"/>
              <a:gd name="T27" fmla="*/ 1193 h 1424"/>
              <a:gd name="T28" fmla="*/ 1652 w 1680"/>
              <a:gd name="T29" fmla="*/ 956 h 1424"/>
              <a:gd name="T30" fmla="*/ 1662 w 1680"/>
              <a:gd name="T31" fmla="*/ 696 h 1424"/>
              <a:gd name="T32" fmla="*/ 1642 w 1680"/>
              <a:gd name="T33" fmla="*/ 442 h 1424"/>
              <a:gd name="T34" fmla="*/ 1656 w 1680"/>
              <a:gd name="T35" fmla="*/ 209 h 1424"/>
              <a:gd name="T36" fmla="*/ 1615 w 1680"/>
              <a:gd name="T37" fmla="*/ 49 h 1424"/>
              <a:gd name="T38" fmla="*/ 1434 w 1680"/>
              <a:gd name="T39" fmla="*/ 28 h 1424"/>
              <a:gd name="T40" fmla="*/ 1129 w 1680"/>
              <a:gd name="T41" fmla="*/ 16 h 1424"/>
              <a:gd name="T42" fmla="*/ 834 w 1680"/>
              <a:gd name="T43" fmla="*/ 6 h 1424"/>
              <a:gd name="T44" fmla="*/ 338 w 1680"/>
              <a:gd name="T45" fmla="*/ 26 h 1424"/>
              <a:gd name="T46" fmla="*/ 198 w 1680"/>
              <a:gd name="T47" fmla="*/ 26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80" h="1424">
                <a:moveTo>
                  <a:pt x="227" y="26"/>
                </a:moveTo>
                <a:cubicBezTo>
                  <a:pt x="181" y="29"/>
                  <a:pt x="99" y="10"/>
                  <a:pt x="59" y="39"/>
                </a:cubicBezTo>
                <a:cubicBezTo>
                  <a:pt x="8" y="76"/>
                  <a:pt x="16" y="179"/>
                  <a:pt x="18" y="233"/>
                </a:cubicBezTo>
                <a:cubicBezTo>
                  <a:pt x="23" y="324"/>
                  <a:pt x="19" y="414"/>
                  <a:pt x="23" y="505"/>
                </a:cubicBezTo>
                <a:cubicBezTo>
                  <a:pt x="27" y="614"/>
                  <a:pt x="37" y="724"/>
                  <a:pt x="33" y="833"/>
                </a:cubicBezTo>
                <a:cubicBezTo>
                  <a:pt x="29" y="930"/>
                  <a:pt x="28" y="1028"/>
                  <a:pt x="18" y="1124"/>
                </a:cubicBezTo>
                <a:cubicBezTo>
                  <a:pt x="12" y="1183"/>
                  <a:pt x="0" y="1260"/>
                  <a:pt x="17" y="1317"/>
                </a:cubicBezTo>
                <a:cubicBezTo>
                  <a:pt x="36" y="1384"/>
                  <a:pt x="94" y="1395"/>
                  <a:pt x="159" y="1401"/>
                </a:cubicBezTo>
                <a:cubicBezTo>
                  <a:pt x="246" y="1409"/>
                  <a:pt x="336" y="1392"/>
                  <a:pt x="424" y="1397"/>
                </a:cubicBezTo>
                <a:cubicBezTo>
                  <a:pt x="516" y="1401"/>
                  <a:pt x="609" y="1406"/>
                  <a:pt x="700" y="1413"/>
                </a:cubicBezTo>
                <a:cubicBezTo>
                  <a:pt x="828" y="1424"/>
                  <a:pt x="946" y="1416"/>
                  <a:pt x="1072" y="1399"/>
                </a:cubicBezTo>
                <a:cubicBezTo>
                  <a:pt x="1209" y="1381"/>
                  <a:pt x="1349" y="1373"/>
                  <a:pt x="1488" y="1380"/>
                </a:cubicBezTo>
                <a:cubicBezTo>
                  <a:pt x="1529" y="1382"/>
                  <a:pt x="1613" y="1405"/>
                  <a:pt x="1645" y="1376"/>
                </a:cubicBezTo>
                <a:cubicBezTo>
                  <a:pt x="1680" y="1344"/>
                  <a:pt x="1665" y="1236"/>
                  <a:pt x="1665" y="1193"/>
                </a:cubicBezTo>
                <a:cubicBezTo>
                  <a:pt x="1665" y="1114"/>
                  <a:pt x="1652" y="1035"/>
                  <a:pt x="1652" y="956"/>
                </a:cubicBezTo>
                <a:cubicBezTo>
                  <a:pt x="1652" y="868"/>
                  <a:pt x="1667" y="784"/>
                  <a:pt x="1662" y="696"/>
                </a:cubicBezTo>
                <a:cubicBezTo>
                  <a:pt x="1659" y="612"/>
                  <a:pt x="1647" y="526"/>
                  <a:pt x="1642" y="442"/>
                </a:cubicBezTo>
                <a:cubicBezTo>
                  <a:pt x="1638" y="366"/>
                  <a:pt x="1652" y="286"/>
                  <a:pt x="1656" y="209"/>
                </a:cubicBezTo>
                <a:cubicBezTo>
                  <a:pt x="1658" y="164"/>
                  <a:pt x="1651" y="79"/>
                  <a:pt x="1615" y="49"/>
                </a:cubicBezTo>
                <a:cubicBezTo>
                  <a:pt x="1572" y="13"/>
                  <a:pt x="1488" y="31"/>
                  <a:pt x="1434" y="28"/>
                </a:cubicBezTo>
                <a:cubicBezTo>
                  <a:pt x="1333" y="23"/>
                  <a:pt x="1229" y="27"/>
                  <a:pt x="1129" y="16"/>
                </a:cubicBezTo>
                <a:cubicBezTo>
                  <a:pt x="1032" y="6"/>
                  <a:pt x="932" y="0"/>
                  <a:pt x="834" y="6"/>
                </a:cubicBezTo>
                <a:cubicBezTo>
                  <a:pt x="668" y="15"/>
                  <a:pt x="504" y="34"/>
                  <a:pt x="338" y="26"/>
                </a:cubicBezTo>
                <a:cubicBezTo>
                  <a:pt x="300" y="24"/>
                  <a:pt x="230" y="21"/>
                  <a:pt x="198" y="26"/>
                </a:cubicBezTo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26" name="图片 17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0230933" y="263465"/>
            <a:ext cx="716625" cy="726000"/>
          </a:xfrm>
          <a:prstGeom prst="rect">
            <a:avLst/>
          </a:prstGeom>
        </p:spPr>
      </p:pic>
      <p:grpSp>
        <p:nvGrpSpPr>
          <p:cNvPr id="130" name="组合 20"/>
          <p:cNvGrpSpPr/>
          <p:nvPr userDrawn="1"/>
        </p:nvGrpSpPr>
        <p:grpSpPr>
          <a:xfrm>
            <a:off x="10583150" y="336584"/>
            <a:ext cx="1473897" cy="579856"/>
            <a:chOff x="39688" y="457200"/>
            <a:chExt cx="1012824" cy="398462"/>
          </a:xfrm>
        </p:grpSpPr>
        <p:sp>
          <p:nvSpPr>
            <p:cNvPr id="131" name="Freeform 5"/>
            <p:cNvSpPr/>
            <p:nvPr userDrawn="1"/>
          </p:nvSpPr>
          <p:spPr bwMode="auto">
            <a:xfrm>
              <a:off x="39688" y="457200"/>
              <a:ext cx="1012824" cy="398462"/>
            </a:xfrm>
            <a:custGeom>
              <a:avLst/>
              <a:gdLst>
                <a:gd name="T0" fmla="*/ 88 w 670"/>
                <a:gd name="T1" fmla="*/ 174 h 262"/>
                <a:gd name="T2" fmla="*/ 124 w 670"/>
                <a:gd name="T3" fmla="*/ 182 h 262"/>
                <a:gd name="T4" fmla="*/ 124 w 670"/>
                <a:gd name="T5" fmla="*/ 177 h 262"/>
                <a:gd name="T6" fmla="*/ 211 w 670"/>
                <a:gd name="T7" fmla="*/ 89 h 262"/>
                <a:gd name="T8" fmla="*/ 248 w 670"/>
                <a:gd name="T9" fmla="*/ 97 h 262"/>
                <a:gd name="T10" fmla="*/ 248 w 670"/>
                <a:gd name="T11" fmla="*/ 89 h 262"/>
                <a:gd name="T12" fmla="*/ 335 w 670"/>
                <a:gd name="T13" fmla="*/ 0 h 262"/>
                <a:gd name="T14" fmla="*/ 422 w 670"/>
                <a:gd name="T15" fmla="*/ 89 h 262"/>
                <a:gd name="T16" fmla="*/ 422 w 670"/>
                <a:gd name="T17" fmla="*/ 97 h 262"/>
                <a:gd name="T18" fmla="*/ 459 w 670"/>
                <a:gd name="T19" fmla="*/ 89 h 262"/>
                <a:gd name="T20" fmla="*/ 546 w 670"/>
                <a:gd name="T21" fmla="*/ 177 h 262"/>
                <a:gd name="T22" fmla="*/ 546 w 670"/>
                <a:gd name="T23" fmla="*/ 182 h 262"/>
                <a:gd name="T24" fmla="*/ 583 w 670"/>
                <a:gd name="T25" fmla="*/ 174 h 262"/>
                <a:gd name="T26" fmla="*/ 670 w 670"/>
                <a:gd name="T27" fmla="*/ 262 h 262"/>
                <a:gd name="T28" fmla="*/ 0 w 670"/>
                <a:gd name="T29" fmla="*/ 262 h 262"/>
                <a:gd name="T30" fmla="*/ 88 w 670"/>
                <a:gd name="T3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0" h="262">
                  <a:moveTo>
                    <a:pt x="88" y="174"/>
                  </a:moveTo>
                  <a:cubicBezTo>
                    <a:pt x="101" y="174"/>
                    <a:pt x="113" y="177"/>
                    <a:pt x="124" y="182"/>
                  </a:cubicBezTo>
                  <a:cubicBezTo>
                    <a:pt x="124" y="181"/>
                    <a:pt x="124" y="179"/>
                    <a:pt x="124" y="177"/>
                  </a:cubicBezTo>
                  <a:cubicBezTo>
                    <a:pt x="124" y="128"/>
                    <a:pt x="163" y="89"/>
                    <a:pt x="211" y="89"/>
                  </a:cubicBezTo>
                  <a:cubicBezTo>
                    <a:pt x="225" y="89"/>
                    <a:pt x="237" y="92"/>
                    <a:pt x="248" y="97"/>
                  </a:cubicBezTo>
                  <a:cubicBezTo>
                    <a:pt x="248" y="94"/>
                    <a:pt x="248" y="92"/>
                    <a:pt x="248" y="89"/>
                  </a:cubicBezTo>
                  <a:cubicBezTo>
                    <a:pt x="248" y="40"/>
                    <a:pt x="287" y="0"/>
                    <a:pt x="335" y="0"/>
                  </a:cubicBezTo>
                  <a:cubicBezTo>
                    <a:pt x="383" y="0"/>
                    <a:pt x="422" y="40"/>
                    <a:pt x="422" y="89"/>
                  </a:cubicBezTo>
                  <a:cubicBezTo>
                    <a:pt x="422" y="92"/>
                    <a:pt x="422" y="94"/>
                    <a:pt x="422" y="97"/>
                  </a:cubicBezTo>
                  <a:cubicBezTo>
                    <a:pt x="433" y="92"/>
                    <a:pt x="446" y="89"/>
                    <a:pt x="459" y="89"/>
                  </a:cubicBezTo>
                  <a:cubicBezTo>
                    <a:pt x="507" y="89"/>
                    <a:pt x="546" y="128"/>
                    <a:pt x="546" y="177"/>
                  </a:cubicBezTo>
                  <a:cubicBezTo>
                    <a:pt x="546" y="179"/>
                    <a:pt x="546" y="181"/>
                    <a:pt x="546" y="182"/>
                  </a:cubicBezTo>
                  <a:cubicBezTo>
                    <a:pt x="557" y="177"/>
                    <a:pt x="570" y="174"/>
                    <a:pt x="583" y="174"/>
                  </a:cubicBezTo>
                  <a:cubicBezTo>
                    <a:pt x="631" y="174"/>
                    <a:pt x="670" y="214"/>
                    <a:pt x="67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14"/>
                    <a:pt x="40" y="174"/>
                    <a:pt x="88" y="174"/>
                  </a:cubicBezTo>
                  <a:close/>
                </a:path>
              </a:pathLst>
            </a:custGeom>
            <a:solidFill>
              <a:srgbClr val="9ED8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32" name="Freeform 6"/>
            <p:cNvSpPr/>
            <p:nvPr userDrawn="1"/>
          </p:nvSpPr>
          <p:spPr bwMode="auto">
            <a:xfrm>
              <a:off x="546100" y="457200"/>
              <a:ext cx="506412" cy="398462"/>
            </a:xfrm>
            <a:custGeom>
              <a:avLst/>
              <a:gdLst>
                <a:gd name="T0" fmla="*/ 0 w 335"/>
                <a:gd name="T1" fmla="*/ 0 h 262"/>
                <a:gd name="T2" fmla="*/ 87 w 335"/>
                <a:gd name="T3" fmla="*/ 89 h 262"/>
                <a:gd name="T4" fmla="*/ 87 w 335"/>
                <a:gd name="T5" fmla="*/ 97 h 262"/>
                <a:gd name="T6" fmla="*/ 124 w 335"/>
                <a:gd name="T7" fmla="*/ 89 h 262"/>
                <a:gd name="T8" fmla="*/ 211 w 335"/>
                <a:gd name="T9" fmla="*/ 177 h 262"/>
                <a:gd name="T10" fmla="*/ 211 w 335"/>
                <a:gd name="T11" fmla="*/ 182 h 262"/>
                <a:gd name="T12" fmla="*/ 248 w 335"/>
                <a:gd name="T13" fmla="*/ 174 h 262"/>
                <a:gd name="T14" fmla="*/ 335 w 335"/>
                <a:gd name="T15" fmla="*/ 262 h 262"/>
                <a:gd name="T16" fmla="*/ 0 w 335"/>
                <a:gd name="T17" fmla="*/ 262 h 262"/>
                <a:gd name="T18" fmla="*/ 0 w 335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262">
                  <a:moveTo>
                    <a:pt x="0" y="0"/>
                  </a:moveTo>
                  <a:cubicBezTo>
                    <a:pt x="48" y="0"/>
                    <a:pt x="87" y="40"/>
                    <a:pt x="87" y="89"/>
                  </a:cubicBezTo>
                  <a:cubicBezTo>
                    <a:pt x="87" y="92"/>
                    <a:pt x="87" y="94"/>
                    <a:pt x="87" y="97"/>
                  </a:cubicBezTo>
                  <a:cubicBezTo>
                    <a:pt x="98" y="92"/>
                    <a:pt x="111" y="89"/>
                    <a:pt x="124" y="89"/>
                  </a:cubicBezTo>
                  <a:cubicBezTo>
                    <a:pt x="172" y="89"/>
                    <a:pt x="211" y="128"/>
                    <a:pt x="211" y="177"/>
                  </a:cubicBezTo>
                  <a:cubicBezTo>
                    <a:pt x="211" y="179"/>
                    <a:pt x="211" y="181"/>
                    <a:pt x="211" y="182"/>
                  </a:cubicBezTo>
                  <a:cubicBezTo>
                    <a:pt x="222" y="177"/>
                    <a:pt x="235" y="174"/>
                    <a:pt x="248" y="174"/>
                  </a:cubicBezTo>
                  <a:cubicBezTo>
                    <a:pt x="296" y="174"/>
                    <a:pt x="335" y="214"/>
                    <a:pt x="335" y="262"/>
                  </a:cubicBezTo>
                  <a:cubicBezTo>
                    <a:pt x="0" y="262"/>
                    <a:pt x="0" y="262"/>
                    <a:pt x="0" y="2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158" name="Text Box 157"/>
          <p:cNvSpPr txBox="1"/>
          <p:nvPr/>
        </p:nvSpPr>
        <p:spPr>
          <a:xfrm>
            <a:off x="3029585" y="963930"/>
            <a:ext cx="6332220" cy="427355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algn="l">
              <a:lnSpc>
                <a:spcPct val="16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Thursday, January 27     2022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12: This is my house - Lesson 3 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 : kitchen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 : bathroom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Sentences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There is a kitchen.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. Is there a bathroom ? 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Yes, there is.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No, there isn’t.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 Box 158"/>
          <p:cNvSpPr txBox="1"/>
          <p:nvPr/>
        </p:nvSpPr>
        <p:spPr>
          <a:xfrm>
            <a:off x="5933440" y="963930"/>
            <a:ext cx="36385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</a:t>
            </a: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00" name="object 138"/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172085" y="3075305"/>
            <a:ext cx="1586865" cy="3707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52" name="Google Shape;1552;p21"/>
          <p:cNvSpPr/>
          <p:nvPr/>
        </p:nvSpPr>
        <p:spPr>
          <a:xfrm flipH="1">
            <a:off x="15864" y="4954662"/>
            <a:ext cx="6933632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C6D8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54" name="Google Shape;1554;p21"/>
          <p:cNvSpPr/>
          <p:nvPr/>
        </p:nvSpPr>
        <p:spPr>
          <a:xfrm flipH="1">
            <a:off x="2348" y="3334875"/>
            <a:ext cx="5864243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rgbClr val="6883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55" name="Google Shape;1555;p21"/>
          <p:cNvSpPr/>
          <p:nvPr/>
        </p:nvSpPr>
        <p:spPr>
          <a:xfrm flipH="1">
            <a:off x="4303" y="3922564"/>
            <a:ext cx="5387528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556" name="Google Shape;1556;p21"/>
          <p:cNvGrpSpPr/>
          <p:nvPr/>
        </p:nvGrpSpPr>
        <p:grpSpPr>
          <a:xfrm flipH="1">
            <a:off x="397797" y="3412000"/>
            <a:ext cx="5073011" cy="2860940"/>
            <a:chOff x="3561111" y="2215514"/>
            <a:chExt cx="4900040" cy="2763392"/>
          </a:xfrm>
        </p:grpSpPr>
        <p:sp>
          <p:nvSpPr>
            <p:cNvPr id="1557" name="Google Shape;1557;p2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8" name="Google Shape;1558;p2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9" name="Google Shape;1559;p2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0" name="Google Shape;1560;p2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1" name="Google Shape;1561;p2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2" name="Google Shape;1562;p2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3" name="Google Shape;1563;p2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4" name="Google Shape;1564;p2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5" name="Google Shape;1565;p2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6" name="Google Shape;1566;p2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7" name="Google Shape;1567;p2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8" name="Google Shape;1568;p2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9" name="Google Shape;1569;p2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0" name="Google Shape;1570;p2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1" name="Google Shape;1571;p2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2" name="Google Shape;1572;p2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3" name="Google Shape;1573;p2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4" name="Google Shape;1574;p2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5" name="Google Shape;1575;p2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6" name="Google Shape;1576;p2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7" name="Google Shape;1577;p2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8" name="Google Shape;1578;p2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9" name="Google Shape;1579;p2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80" name="Google Shape;1580;p21"/>
          <p:cNvGrpSpPr/>
          <p:nvPr/>
        </p:nvGrpSpPr>
        <p:grpSpPr>
          <a:xfrm flipH="1">
            <a:off x="3184" y="5088578"/>
            <a:ext cx="1103704" cy="1495842"/>
            <a:chOff x="0" y="2616032"/>
            <a:chExt cx="3849683" cy="3975132"/>
          </a:xfrm>
        </p:grpSpPr>
        <p:sp>
          <p:nvSpPr>
            <p:cNvPr id="1581" name="Google Shape;1581;p2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2" name="Google Shape;1582;p2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3" name="Google Shape;1583;p2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4" name="Google Shape;1584;p2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5" name="Google Shape;1585;p2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6" name="Google Shape;1586;p2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87" name="Google Shape;1587;p21"/>
          <p:cNvGrpSpPr/>
          <p:nvPr/>
        </p:nvGrpSpPr>
        <p:grpSpPr>
          <a:xfrm>
            <a:off x="921342" y="5683595"/>
            <a:ext cx="697486" cy="723841"/>
            <a:chOff x="2362009" y="2723845"/>
            <a:chExt cx="709332" cy="736134"/>
          </a:xfrm>
        </p:grpSpPr>
        <p:sp>
          <p:nvSpPr>
            <p:cNvPr id="1588" name="Google Shape;1588;p2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9" name="Google Shape;1589;p2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0" name="Google Shape;1590;p2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1" name="Google Shape;1591;p2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2" name="Google Shape;1592;p2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3" name="Google Shape;1593;p2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94" name="Google Shape;1594;p21"/>
          <p:cNvGrpSpPr/>
          <p:nvPr/>
        </p:nvGrpSpPr>
        <p:grpSpPr>
          <a:xfrm>
            <a:off x="523889" y="5891122"/>
            <a:ext cx="697486" cy="723841"/>
            <a:chOff x="2362009" y="2723845"/>
            <a:chExt cx="709332" cy="736134"/>
          </a:xfrm>
        </p:grpSpPr>
        <p:sp>
          <p:nvSpPr>
            <p:cNvPr id="1595" name="Google Shape;1595;p2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6" name="Google Shape;1596;p2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7" name="Google Shape;1597;p2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8" name="Google Shape;1598;p2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9" name="Google Shape;1599;p2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0" name="Google Shape;1600;p2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01" name="Google Shape;1601;p21"/>
          <p:cNvGrpSpPr/>
          <p:nvPr/>
        </p:nvGrpSpPr>
        <p:grpSpPr>
          <a:xfrm>
            <a:off x="187549" y="6084010"/>
            <a:ext cx="697486" cy="723841"/>
            <a:chOff x="2362009" y="2723845"/>
            <a:chExt cx="709332" cy="736134"/>
          </a:xfrm>
        </p:grpSpPr>
        <p:sp>
          <p:nvSpPr>
            <p:cNvPr id="1602" name="Google Shape;1602;p2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3" name="Google Shape;1603;p2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4" name="Google Shape;1604;p2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5" name="Google Shape;1605;p2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6" name="Google Shape;1606;p2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7" name="Google Shape;1607;p2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175" name="Google Shape;2175;p44"/>
          <p:cNvSpPr txBox="1"/>
          <p:nvPr/>
        </p:nvSpPr>
        <p:spPr>
          <a:xfrm>
            <a:off x="5162225" y="3515010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GB" sz="8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16" name="Google Shape;1716;p35"/>
          <p:cNvSpPr txBox="1"/>
          <p:nvPr/>
        </p:nvSpPr>
        <p:spPr>
          <a:xfrm>
            <a:off x="715025" y="593375"/>
            <a:ext cx="107148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lang="en-US" alt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7" name="Google Shape;1717;p35"/>
          <p:cNvSpPr txBox="1"/>
          <p:nvPr/>
        </p:nvSpPr>
        <p:spPr>
          <a:xfrm>
            <a:off x="4568482" y="351938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latin typeface="Times New Roman" panose="02020603050405020304" pitchFamily="18" charset="0"/>
                <a:cs typeface="Times New Roman" panose="02020603050405020304" pitchFamily="18" charset="0"/>
              </a:rPr>
              <a:t>Learn the new phonics</a:t>
            </a:r>
            <a:endParaRPr lang="en-US" alt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8" name="Google Shape;1718;p35"/>
          <p:cNvSpPr txBox="1"/>
          <p:nvPr/>
        </p:nvSpPr>
        <p:spPr>
          <a:xfrm>
            <a:off x="715093" y="34139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latin typeface="Times New Roman" panose="02020603050405020304" pitchFamily="18" charset="0"/>
                <a:cs typeface="Times New Roman" panose="02020603050405020304" pitchFamily="18" charset="0"/>
              </a:rPr>
              <a:t>Review the last lesson</a:t>
            </a:r>
            <a:endParaRPr lang="en-US" alt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2" name="Google Shape;1722;p35"/>
          <p:cNvSpPr txBox="1"/>
          <p:nvPr/>
        </p:nvSpPr>
        <p:spPr>
          <a:xfrm>
            <a:off x="8341179" y="334765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latin typeface="Times New Roman" panose="02020603050405020304" pitchFamily="18" charset="0"/>
                <a:cs typeface="Times New Roman" panose="02020603050405020304" pitchFamily="18" charset="0"/>
              </a:rPr>
              <a:t>Practise </a:t>
            </a:r>
            <a:endParaRPr lang="en-US" alt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11500" b="1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1405" y="3598698"/>
            <a:ext cx="2095182" cy="951970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  <a:endParaRPr lang="en-US" sz="4400" dirty="0">
                <a:solidFill>
                  <a:srgbClr val="FF0000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582136" y="2418143"/>
            <a:ext cx="2158537" cy="937010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  <a:endParaRPr lang="en-US" sz="4400" dirty="0">
                <a:solidFill>
                  <a:srgbClr val="FF0000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88664" y="3147834"/>
            <a:ext cx="2091862" cy="1137148"/>
            <a:chOff x="688664" y="3147834"/>
            <a:chExt cx="2091862" cy="1137148"/>
          </a:xfrm>
        </p:grpSpPr>
        <p:sp>
          <p:nvSpPr>
            <p:cNvPr id="30" name="1MsPham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  <a:endParaRPr lang="en-US" sz="4800" dirty="0">
                <a:solidFill>
                  <a:srgbClr val="007033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  <a:endParaRPr lang="en-US" sz="3200" dirty="0">
                <a:solidFill>
                  <a:srgbClr val="FF0000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210108" y="609778"/>
            <a:ext cx="2194559" cy="1127956"/>
            <a:chOff x="4210108" y="609778"/>
            <a:chExt cx="2194559" cy="1127956"/>
          </a:xfrm>
        </p:grpSpPr>
        <p:sp>
          <p:nvSpPr>
            <p:cNvPr id="26" name="1MsPham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  <a:endParaRPr lang="en-US" sz="4800" dirty="0">
                <a:solidFill>
                  <a:srgbClr val="007033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886599" y="3579716"/>
            <a:ext cx="2052913" cy="914400"/>
            <a:chOff x="3886599" y="3579716"/>
            <a:chExt cx="2052913" cy="914400"/>
          </a:xfrm>
        </p:grpSpPr>
        <p:sp>
          <p:nvSpPr>
            <p:cNvPr id="31" name="1MsPham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  <a:endParaRPr lang="en-US" sz="4800" dirty="0">
                <a:solidFill>
                  <a:srgbClr val="007033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64758" y="2142240"/>
            <a:ext cx="1897466" cy="988485"/>
            <a:chOff x="8264758" y="2142240"/>
            <a:chExt cx="1897466" cy="988485"/>
          </a:xfrm>
        </p:grpSpPr>
        <p:sp>
          <p:nvSpPr>
            <p:cNvPr id="34" name="1MsPham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  <a:endParaRPr lang="en-US" sz="4800" dirty="0">
                <a:solidFill>
                  <a:srgbClr val="007033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607631" y="952331"/>
            <a:ext cx="1908195" cy="990599"/>
            <a:chOff x="6607631" y="952331"/>
            <a:chExt cx="1908195" cy="990599"/>
          </a:xfrm>
        </p:grpSpPr>
        <p:sp>
          <p:nvSpPr>
            <p:cNvPr id="27" name="1MsPham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  <a:endParaRPr lang="en-US" sz="3600" dirty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1MsPham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  <a:endParaRPr lang="en-US" sz="4400" dirty="0">
                <a:solidFill>
                  <a:srgbClr val="FF0000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1699">
            <a:off x="2782034" y="2652666"/>
            <a:ext cx="436508" cy="430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3" y="1261462"/>
            <a:ext cx="394577" cy="3909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7657" y="851738"/>
            <a:ext cx="1826590" cy="1069965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  <a:endParaRPr lang="en-US" sz="4800" dirty="0">
                <a:solidFill>
                  <a:srgbClr val="007033"/>
                </a:solidFill>
                <a:latin typeface="Berlin Sans FB" panose="020E0602020502020306" pitchFamily="34" charset="0"/>
              </a:endParaRP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9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2" name="3MsPham">
            <a:hlinkClick r:id="rId10" action="ppaction://hlinksldjump"/>
          </p:cNvPr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3" name="4MsPham">
            <a:hlinkClick r:id="rId11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4" name="61MsPham">
            <a:hlinkClick r:id="rId12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5" name="8MsPham">
            <a:hlinkClick r:id="rId13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6" name="5MsPham">
            <a:hlinkClick r:id="rId14" action="ppaction://hlinksldjump"/>
          </p:cNvPr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7" name="9MsPham">
            <a:hlinkClick r:id="rId15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8" name="10MsPham">
            <a:hlinkClick r:id="rId16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9" name="7MsPham">
            <a:hlinkClick r:id="rId17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34346" y="4696886"/>
            <a:ext cx="1322947" cy="2048434"/>
          </a:xfrm>
          <a:prstGeom prst="rect">
            <a:avLst/>
          </a:prstGeom>
        </p:spPr>
      </p:pic>
      <p:pic>
        <p:nvPicPr>
          <p:cNvPr id="46" name="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4900308" y="4748393"/>
            <a:ext cx="2012154" cy="17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>
            <a:fillRect/>
          </a:stretch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" action="ppaction://hlinkshowjump?jump=nextslide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yard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6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house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7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pond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10748" y="3523656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This is a ______. It is small.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9" name="BackMsPham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17" y="4572577"/>
            <a:ext cx="640080" cy="640080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" y="4572577"/>
            <a:ext cx="632639" cy="640080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1490" t="12805" r="11025" b="11349"/>
          <a:stretch>
            <a:fillRect/>
          </a:stretch>
        </p:blipFill>
        <p:spPr>
          <a:xfrm>
            <a:off x="4205323" y="824340"/>
            <a:ext cx="3306418" cy="2160105"/>
          </a:xfrm>
          <a:prstGeom prst="roundRect">
            <a:avLst>
              <a:gd name="adj" fmla="val 11146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There is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Is there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Is that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0747" y="345748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______ a living room. It is large.</a:t>
            </a:r>
            <a:endParaRPr lang="en-US" sz="3600" b="1" dirty="0"/>
          </a:p>
        </p:txBody>
      </p:sp>
      <p:pic>
        <p:nvPicPr>
          <p:cNvPr id="24" name="BackMsPham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" y="4572577"/>
            <a:ext cx="640080" cy="640080"/>
          </a:xfrm>
          <a:prstGeom prst="ellipse">
            <a:avLst/>
          </a:prstGeom>
        </p:spPr>
      </p:pic>
      <p:pic>
        <p:nvPicPr>
          <p:cNvPr id="30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746" y="4572577"/>
            <a:ext cx="632639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3510" t="13365" r="12577" b="13581"/>
          <a:stretch>
            <a:fillRect/>
          </a:stretch>
        </p:blipFill>
        <p:spPr>
          <a:xfrm>
            <a:off x="4354127" y="928746"/>
            <a:ext cx="3154017" cy="2080592"/>
          </a:xfrm>
          <a:prstGeom prst="roundRect">
            <a:avLst>
              <a:gd name="adj" fmla="val 11146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" name="Picture 1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 yard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pond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 pond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81932" y="332982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There is _______ in the garden.</a:t>
            </a:r>
            <a:endParaRPr lang="en-US" sz="3600" b="1" dirty="0"/>
          </a:p>
        </p:txBody>
      </p:sp>
      <p:pic>
        <p:nvPicPr>
          <p:cNvPr id="37" name="BackMsPham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1569" t="12239" r="11724" b="10982"/>
          <a:stretch>
            <a:fillRect/>
          </a:stretch>
        </p:blipFill>
        <p:spPr>
          <a:xfrm>
            <a:off x="4294492" y="914988"/>
            <a:ext cx="3273287" cy="2186609"/>
          </a:xfrm>
          <a:prstGeom prst="roundRect">
            <a:avLst>
              <a:gd name="adj" fmla="val 11146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5" name="Picture 24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7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This is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0" name="sai2MsPha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8" y="4572577"/>
            <a:ext cx="632639" cy="640080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There is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Is there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4007" y="33770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______ a bedroom in the house?</a:t>
            </a:r>
            <a:endParaRPr lang="en-US" sz="3600" b="1" dirty="0"/>
          </a:p>
        </p:txBody>
      </p:sp>
      <p:pic>
        <p:nvPicPr>
          <p:cNvPr id="24" name="BackMsPham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>
            <a:fillRect/>
          </a:stretch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16" y="4572577"/>
            <a:ext cx="640080" cy="640080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0" y="4572577"/>
            <a:ext cx="632639" cy="6400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18" y="168111"/>
            <a:ext cx="1268078" cy="1268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2267" t="14500" r="13509" b="11980"/>
          <a:stretch>
            <a:fillRect/>
          </a:stretch>
        </p:blipFill>
        <p:spPr>
          <a:xfrm>
            <a:off x="4430760" y="890601"/>
            <a:ext cx="3167270" cy="2093844"/>
          </a:xfrm>
          <a:prstGeom prst="roundRect">
            <a:avLst>
              <a:gd name="adj" fmla="val 11146"/>
            </a:avLst>
          </a:prstGeom>
        </p:spPr>
      </p:pic>
      <p:sp>
        <p:nvSpPr>
          <p:cNvPr id="4" name="Text Box 3"/>
          <p:cNvSpPr txBox="1"/>
          <p:nvPr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2" name="Picture 1" descr="ML 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540" y="20955"/>
            <a:ext cx="1026160" cy="102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animBg="1"/>
      <p:bldP spid="8" grpId="0"/>
    </p:bldLst>
  </p:timing>
</p:sld>
</file>

<file path=ppt/tags/tag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2655</Words>
  <Application>WPS Presentation</Application>
  <PresentationFormat>Widescreen</PresentationFormat>
  <Paragraphs>299</Paragraphs>
  <Slides>27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8" baseType="lpstr">
      <vt:lpstr>Arial</vt:lpstr>
      <vt:lpstr>SimSun</vt:lpstr>
      <vt:lpstr>Wingdings</vt:lpstr>
      <vt:lpstr>Edwardian Script ITC</vt:lpstr>
      <vt:lpstr>Microsoft YaHei</vt:lpstr>
      <vt:lpstr>迷你简细行楷</vt:lpstr>
      <vt:lpstr>萝莉体 第二版</vt:lpstr>
      <vt:lpstr>Microsoft JhengHei</vt:lpstr>
      <vt:lpstr>PMingLiU</vt:lpstr>
      <vt:lpstr>PMingLiU-ExtB</vt:lpstr>
      <vt:lpstr>字魂59号-创粗黑</vt:lpstr>
      <vt:lpstr>Arial Black</vt:lpstr>
      <vt:lpstr>Berlin Sans FB</vt:lpstr>
      <vt:lpstr>Algerian</vt:lpstr>
      <vt:lpstr>Tahoma</vt:lpstr>
      <vt:lpstr>Calibri</vt:lpstr>
      <vt:lpstr>Arial Unicode MS</vt:lpstr>
      <vt:lpstr>Helvetica Neue</vt:lpstr>
      <vt:lpstr>Century Gothic</vt:lpstr>
      <vt:lpstr>Pompiere</vt:lpstr>
      <vt:lpstr>DM Sans</vt:lpstr>
      <vt:lpstr>Calibri</vt:lpstr>
      <vt:lpstr>Aldrich</vt:lpstr>
      <vt:lpstr>Segoe Print</vt:lpstr>
      <vt:lpstr>Abril Fatface</vt:lpstr>
      <vt:lpstr>Bell MT</vt:lpstr>
      <vt:lpstr>Arial</vt:lpstr>
      <vt:lpstr>inpin heiti</vt:lpstr>
      <vt:lpstr>Times New Roman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197</cp:revision>
  <dcterms:created xsi:type="dcterms:W3CDTF">2020-12-20T12:31:00Z</dcterms:created>
  <dcterms:modified xsi:type="dcterms:W3CDTF">2022-01-24T14:22:03Z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FDA91A53C7314129ABF662EBDC802163</vt:lpwstr>
  </property>
  <property fmtid="{D5CDD505-2E9C-101B-9397-08002B2CF9AE}" pid="3" name="KSOProductBuildVer">
    <vt:lpwstr>1033-11.2.0.10443</vt:lpwstr>
  </property>
</Properties>
</file>