
<file path=[Content_Types].xml><?xml version="1.0" encoding="utf-8"?>
<Types xmlns="http://schemas.openxmlformats.org/package/2006/content-types">
  <Default Extension="gif" ContentType="image/gif"/>
  <Default Extension="glb" ContentType="model/gltf.binary"/>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8" r:id="rId2"/>
    <p:sldId id="257" r:id="rId3"/>
    <p:sldId id="332" r:id="rId4"/>
    <p:sldId id="323" r:id="rId5"/>
    <p:sldId id="333" r:id="rId6"/>
    <p:sldId id="310" r:id="rId7"/>
    <p:sldId id="302" r:id="rId8"/>
    <p:sldId id="338" r:id="rId9"/>
    <p:sldId id="339" r:id="rId10"/>
    <p:sldId id="448" r:id="rId11"/>
    <p:sldId id="289" r:id="rId12"/>
    <p:sldId id="435" r:id="rId13"/>
    <p:sldId id="436" r:id="rId14"/>
    <p:sldId id="437" r:id="rId15"/>
    <p:sldId id="311" r:id="rId16"/>
    <p:sldId id="449" r:id="rId17"/>
    <p:sldId id="451" r:id="rId18"/>
    <p:sldId id="312" r:id="rId19"/>
    <p:sldId id="454" r:id="rId20"/>
    <p:sldId id="455" r:id="rId21"/>
    <p:sldId id="456" r:id="rId22"/>
    <p:sldId id="292" r:id="rId23"/>
    <p:sldId id="443" r:id="rId24"/>
    <p:sldId id="447" r:id="rId25"/>
    <p:sldId id="317" r:id="rId26"/>
    <p:sldId id="264" r:id="rId27"/>
    <p:sldId id="261" r:id="rId28"/>
    <p:sldId id="260" r:id="rId29"/>
    <p:sldId id="453" r:id="rId30"/>
    <p:sldId id="262" r:id="rId31"/>
    <p:sldId id="318" r:id="rId32"/>
    <p:sldId id="4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0216" autoAdjust="0"/>
  </p:normalViewPr>
  <p:slideViewPr>
    <p:cSldViewPr showGuides="1">
      <p:cViewPr>
        <p:scale>
          <a:sx n="66" d="100"/>
          <a:sy n="66" d="100"/>
        </p:scale>
        <p:origin x="2472" y="84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8/5/2022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3F021B-2ED3-4590-9919-1BCD58B5F04F}" type="slidenum">
              <a:rPr lang="zh-CN" altLang="en-US" smtClean="0"/>
              <a:t>2</a:t>
            </a:fld>
            <a:endParaRPr lang="zh-CN" altLang="en-US"/>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thuoc</a:t>
            </a:r>
            <a:r>
              <a:rPr lang="en-US" b="0" i="0" dirty="0">
                <a:solidFill>
                  <a:srgbClr val="000000"/>
                </a:solidFill>
                <a:effectLst/>
                <a:latin typeface="Libre Franklin"/>
              </a:rPr>
              <a:t> </a:t>
            </a:r>
            <a:r>
              <a:rPr lang="en-US" b="0" i="0" dirty="0" err="1">
                <a:solidFill>
                  <a:srgbClr val="000000"/>
                </a:solidFill>
                <a:effectLst/>
                <a:latin typeface="Libre Franklin"/>
              </a:rPr>
              <a:t>tinh</a:t>
            </a:r>
            <a:r>
              <a:rPr lang="en-US" b="0" i="0" dirty="0">
                <a:solidFill>
                  <a:srgbClr val="000000"/>
                </a:solidFill>
                <a:effectLst/>
                <a:latin typeface="Libre Franklin"/>
              </a:rPr>
              <a:t> </a:t>
            </a:r>
            <a:r>
              <a:rPr lang="en-US" b="0" i="0" dirty="0" err="1">
                <a:solidFill>
                  <a:srgbClr val="000000"/>
                </a:solidFill>
                <a:effectLst/>
                <a:latin typeface="Libre Franklin"/>
              </a:rPr>
              <a:t>Lson</a:t>
            </a:r>
            <a:r>
              <a:rPr lang="en-US" b="0" i="0" dirty="0">
                <a:solidFill>
                  <a:srgbClr val="000000"/>
                </a:solidFill>
                <a:effectLst/>
                <a:latin typeface="Libre Franklin"/>
              </a:rPr>
              <a:t>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14</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22</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23</a:t>
            </a:fld>
            <a:endParaRPr lang="ru-RU" altLang="en-US"/>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24</a:t>
            </a:fld>
            <a:endParaRPr lang="ru-RU" altLang="en-US"/>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jp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8/5/2022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8/5/2022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226B498-1B26-4CD1-AE17-2D9483942B16}"/>
              </a:ext>
            </a:extLst>
          </p:cNvPr>
          <p:cNvSpPr>
            <a:spLocks noChangeAspect="1"/>
          </p:cNvSpPr>
          <p:nvPr userDrawn="1">
            <p:custDataLst>
              <p:tags r:id="rId2"/>
            </p:custDataLst>
          </p:nvPr>
        </p:nvSpPr>
        <p:spPr>
          <a:xfrm>
            <a:off x="-8763000" y="-4800600"/>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6DA257D-65EE-40DD-95C0-5254A1F28C42}"/>
              </a:ext>
            </a:extLst>
          </p:cNvPr>
          <p:cNvSpPr>
            <a:spLocks noChangeAspect="1"/>
          </p:cNvSpPr>
          <p:nvPr userDrawn="1">
            <p:custDataLst>
              <p:tags r:id="rId3"/>
            </p:custDataLst>
          </p:nvPr>
        </p:nvSpPr>
        <p:spPr>
          <a:xfrm>
            <a:off x="16459200" y="10668000"/>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8/5/2022</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8/5/2022</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8/5/2022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8/5/2022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8/5/2022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822A490-2073-4807-A00D-7F86E52F859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8/5/2022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9E28A5-F797-40DC-8199-658F10C75D09}"/>
              </a:ext>
            </a:extLst>
          </p:cNvPr>
          <p:cNvSpPr>
            <a:spLocks noChangeAspect="1"/>
          </p:cNvSpPr>
          <p:nvPr userDrawn="1">
            <p:custDataLst>
              <p:tags r:id="rId14"/>
            </p:custDataLst>
          </p:nvPr>
        </p:nvSpPr>
        <p:spPr>
          <a:xfrm>
            <a:off x="-10439400" y="-3352800"/>
            <a:ext cx="527901" cy="527901"/>
          </a:xfrm>
          <a:prstGeom prst="ellipse">
            <a:avLst/>
          </a:prstGeom>
          <a:blipFill dpi="0" rotWithShape="0">
            <a:blip r:embed="rId16">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953FA20-3E87-4D2B-9CE2-4EE09C1A66B9}"/>
              </a:ext>
            </a:extLst>
          </p:cNvPr>
          <p:cNvSpPr>
            <a:spLocks noChangeAspect="1"/>
          </p:cNvSpPr>
          <p:nvPr userDrawn="1">
            <p:custDataLst>
              <p:tags r:id="rId15"/>
            </p:custDataLst>
          </p:nvPr>
        </p:nvSpPr>
        <p:spPr>
          <a:xfrm>
            <a:off x="19050000" y="11049000"/>
            <a:ext cx="527901" cy="527901"/>
          </a:xfrm>
          <a:prstGeom prst="ellipse">
            <a:avLst/>
          </a:prstGeom>
          <a:blipFill dpi="0" rotWithShape="0">
            <a:blip r:embed="rId16">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1" r:id="rId3"/>
    <p:sldLayoutId id="2147483649" r:id="rId4"/>
    <p:sldLayoutId id="2147483657" r:id="rId5"/>
    <p:sldLayoutId id="2147483650"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5.jpeg"/><Relationship Id="rId2" Type="http://schemas.openxmlformats.org/officeDocument/2006/relationships/image" Target="../media/image15.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slide" Target="slide4.xml"/><Relationship Id="rId11" Type="http://schemas.openxmlformats.org/officeDocument/2006/relationships/image" Target="../media/image1.jp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5.xml"/><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f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gif"/><Relationship Id="rId3" Type="http://schemas.microsoft.com/office/2007/relationships/hdphoto" Target="../media/hdphoto7.wdp"/><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10" Type="http://schemas.microsoft.com/office/2007/relationships/hdphoto" Target="../media/hdphoto1.wdp"/><Relationship Id="rId4" Type="http://schemas.openxmlformats.org/officeDocument/2006/relationships/image" Target="../media/image47.gif"/><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media2.wav"/><Relationship Id="rId7" Type="http://schemas.openxmlformats.org/officeDocument/2006/relationships/image" Target="../media/image52.gif"/><Relationship Id="rId12" Type="http://schemas.openxmlformats.org/officeDocument/2006/relationships/image" Target="../media/image10.png"/><Relationship Id="rId2" Type="http://schemas.microsoft.com/office/2007/relationships/media" Target="../media/media2.wav"/><Relationship Id="rId1" Type="http://schemas.openxmlformats.org/officeDocument/2006/relationships/tags" Target="../tags/tag1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gif"/><Relationship Id="rId4" Type="http://schemas.openxmlformats.org/officeDocument/2006/relationships/slideLayout" Target="../slideLayouts/slideLayout2.xml"/><Relationship Id="rId9" Type="http://schemas.openxmlformats.org/officeDocument/2006/relationships/image" Target="../media/image54.gif"/></Relationships>
</file>

<file path=ppt/slides/_rels/slide27.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0.gif"/><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59.gif"/><Relationship Id="rId17" Type="http://schemas.openxmlformats.org/officeDocument/2006/relationships/image" Target="../media/image62.gif"/><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8.xml"/><Relationship Id="rId6" Type="http://schemas.openxmlformats.org/officeDocument/2006/relationships/image" Target="../media/image50.jpg"/><Relationship Id="rId11" Type="http://schemas.openxmlformats.org/officeDocument/2006/relationships/image" Target="../media/image52.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8.gif"/><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60.gif"/><Relationship Id="rId17" Type="http://schemas.openxmlformats.org/officeDocument/2006/relationships/image" Target="../media/image63.gif"/><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19.xml"/><Relationship Id="rId6" Type="http://schemas.openxmlformats.org/officeDocument/2006/relationships/image" Target="../media/image50.jpg"/><Relationship Id="rId11" Type="http://schemas.openxmlformats.org/officeDocument/2006/relationships/image" Target="../media/image59.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2.gif"/><Relationship Id="rId4" Type="http://schemas.openxmlformats.org/officeDocument/2006/relationships/audio" Target="../media/audio4.wav"/><Relationship Id="rId9" Type="http://schemas.openxmlformats.org/officeDocument/2006/relationships/image" Target="../media/image53.gif"/><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gif"/><Relationship Id="rId18" Type="http://schemas.openxmlformats.org/officeDocument/2006/relationships/image" Target="../media/image64.gif"/><Relationship Id="rId3" Type="http://schemas.openxmlformats.org/officeDocument/2006/relationships/audio" Target="../media/audio3.wav"/><Relationship Id="rId7" Type="http://schemas.openxmlformats.org/officeDocument/2006/relationships/image" Target="../media/image50.jpg"/><Relationship Id="rId12" Type="http://schemas.openxmlformats.org/officeDocument/2006/relationships/image" Target="../media/image59.gif"/><Relationship Id="rId17" Type="http://schemas.openxmlformats.org/officeDocument/2006/relationships/image" Target="../media/image56.png"/><Relationship Id="rId2" Type="http://schemas.openxmlformats.org/officeDocument/2006/relationships/slideLayout" Target="../slideLayouts/slideLayout2.xml"/><Relationship Id="rId16" Type="http://schemas.microsoft.com/office/2007/relationships/hdphoto" Target="../media/hdphoto8.wdp"/><Relationship Id="rId1" Type="http://schemas.openxmlformats.org/officeDocument/2006/relationships/tags" Target="../tags/tag20.xml"/><Relationship Id="rId6" Type="http://schemas.openxmlformats.org/officeDocument/2006/relationships/audio" Target="../media/audio5.wav"/><Relationship Id="rId11" Type="http://schemas.openxmlformats.org/officeDocument/2006/relationships/image" Target="../media/image52.gif"/><Relationship Id="rId5" Type="http://schemas.openxmlformats.org/officeDocument/2006/relationships/audio" Target="../media/audio4.wav"/><Relationship Id="rId15" Type="http://schemas.openxmlformats.org/officeDocument/2006/relationships/image" Target="../media/image61.png"/><Relationship Id="rId10" Type="http://schemas.openxmlformats.org/officeDocument/2006/relationships/image" Target="../media/image53.gif"/><Relationship Id="rId4" Type="http://schemas.openxmlformats.org/officeDocument/2006/relationships/audio" Target="../media/audio6.wav"/><Relationship Id="rId9" Type="http://schemas.openxmlformats.org/officeDocument/2006/relationships/image" Target="../media/image57.gif"/><Relationship Id="rId14"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9.gif"/><Relationship Id="rId18" Type="http://schemas.microsoft.com/office/2007/relationships/hdphoto" Target="../media/hdphoto8.wdp"/><Relationship Id="rId3" Type="http://schemas.openxmlformats.org/officeDocument/2006/relationships/audio" Target="../media/audio4.wav"/><Relationship Id="rId7" Type="http://schemas.openxmlformats.org/officeDocument/2006/relationships/image" Target="../media/image51.png"/><Relationship Id="rId12" Type="http://schemas.openxmlformats.org/officeDocument/2006/relationships/image" Target="../media/image52.gif"/><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tags" Target="../tags/tag21.xml"/><Relationship Id="rId6" Type="http://schemas.openxmlformats.org/officeDocument/2006/relationships/image" Target="../media/image50.jpg"/><Relationship Id="rId11" Type="http://schemas.openxmlformats.org/officeDocument/2006/relationships/image" Target="../media/image53.gif"/><Relationship Id="rId5" Type="http://schemas.openxmlformats.org/officeDocument/2006/relationships/audio" Target="../media/audio5.wav"/><Relationship Id="rId15" Type="http://schemas.openxmlformats.org/officeDocument/2006/relationships/image" Target="../media/image62.gif"/><Relationship Id="rId10" Type="http://schemas.openxmlformats.org/officeDocument/2006/relationships/image" Target="../media/image58.gif"/><Relationship Id="rId4" Type="http://schemas.openxmlformats.org/officeDocument/2006/relationships/audio" Target="../media/audio3.wav"/><Relationship Id="rId9" Type="http://schemas.openxmlformats.org/officeDocument/2006/relationships/image" Target="../media/image65.gif"/><Relationship Id="rId14" Type="http://schemas.openxmlformats.org/officeDocument/2006/relationships/image" Target="../media/image60.gif"/></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g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5.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10" Type="http://schemas.microsoft.com/office/2007/relationships/hdphoto" Target="../media/hdphoto4.wdp"/><Relationship Id="rId4" Type="http://schemas.microsoft.com/office/2017/06/relationships/model3d" Target="../media/model3d1.glb"/><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4.jpe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2.wav"/><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1337" y="1203877"/>
            <a:ext cx="98779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7200" b="1" kern="10" dirty="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rPr>
              <a:t>BÀI 2: </a:t>
            </a:r>
          </a:p>
          <a:p>
            <a:pPr algn="ctr"/>
            <a:r>
              <a:rPr lang="en-US" sz="7200" b="1" kern="10" dirty="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rPr>
              <a:t>ĐỊA </a:t>
            </a:r>
            <a:r>
              <a:rPr lang="en-US" sz="7200" b="1" kern="1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rPr>
              <a:t>HÌNH VÀ </a:t>
            </a:r>
            <a:br>
              <a:rPr lang="en-US" sz="7200" b="1" kern="10" dirty="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rPr>
            </a:br>
            <a:r>
              <a:rPr lang="en-US" sz="7200" b="1" kern="10" dirty="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rPr>
              <a:t>KHOÁNG SẢN</a:t>
            </a:r>
            <a:endParaRPr lang="en-US" sz="7200" dirty="0">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6">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97188790-F176-4A97-9EB2-02047AE7025F}"/>
              </a:ext>
            </a:extLst>
          </p:cNvPr>
          <p:cNvSpPr txBox="1"/>
          <p:nvPr/>
        </p:nvSpPr>
        <p:spPr>
          <a:xfrm>
            <a:off x="771728" y="5541690"/>
            <a:ext cx="4823436" cy="553998"/>
          </a:xfrm>
          <a:prstGeom prst="rect">
            <a:avLst/>
          </a:prstGeom>
          <a:noFill/>
        </p:spPr>
        <p:txBody>
          <a:bodyPr wrap="none" lIns="0" tIns="0" rIns="0" bIns="0" rtlCol="0">
            <a:spAutoFit/>
          </a:bodyPr>
          <a:lstStyle/>
          <a:p>
            <a:pPr algn="l"/>
            <a:r>
              <a:rPr lang="en-US" sz="3600" b="1">
                <a:solidFill>
                  <a:schemeClr val="bg2">
                    <a:lumMod val="25000"/>
                  </a:schemeClr>
                </a:solidFill>
                <a:latin typeface="#9Slide05 Aquarelle" panose="02040603050506020204" pitchFamily="18" charset="0"/>
              </a:rPr>
              <a:t>Người thực hiện: EduFive</a:t>
            </a:r>
          </a:p>
        </p:txBody>
      </p:sp>
      <p:pic>
        <p:nvPicPr>
          <p:cNvPr id="62" name="七公主 - 西红柿">
            <a:hlinkClick r:id="" action="ppaction://media"/>
            <a:extLst>
              <a:ext uri="{FF2B5EF4-FFF2-40B4-BE49-F238E27FC236}">
                <a16:creationId xmlns:a16="http://schemas.microsoft.com/office/drawing/2014/main" id="{827F203F-70E4-4512-936F-D59ABC4F3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887" y="854835"/>
            <a:ext cx="609600" cy="60960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par>
                                <p:cTn id="36" presetID="22" presetClass="entr" presetSubtype="8" fill="hold" grpId="0" nodeType="withEffect">
                                  <p:stCondLst>
                                    <p:cond delay="70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700"/>
                                        <p:tgtEl>
                                          <p:spTgt spid="47"/>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par>
                                <p:cTn id="42" presetID="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400"/>
                            </p:stCondLst>
                            <p:childTnLst>
                              <p:par>
                                <p:cTn id="47" presetID="1" presetClass="mediacall" presetSubtype="0" fill="hold" nodeType="afterEffect">
                                  <p:stCondLst>
                                    <p:cond delay="0"/>
                                  </p:stCondLst>
                                  <p:childTnLst>
                                    <p:cmd type="call" cmd="playFrom(0.0)">
                                      <p:cBhvr>
                                        <p:cTn id="48"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62"/>
                </p:tgtEl>
              </p:cMediaNode>
            </p:audio>
          </p:childTnLst>
        </p:cTn>
      </p:par>
    </p:tnLst>
    <p:bldLst>
      <p:bldP spid="47" grpId="0"/>
      <p:bldP spid="4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126473" y="1720840"/>
            <a:ext cx="567242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ctr">
              <a:defRPr sz="7200" b="1" kern="1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defRPr>
            </a:lvl1pPr>
          </a:lstStyle>
          <a:p>
            <a:r>
              <a:rPr lang="en-US" altLang="en-US"/>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34000"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5348514" y="304800"/>
            <a:ext cx="6538686" cy="990600"/>
          </a:xfrm>
          <a:prstGeom prst="rect">
            <a:avLst/>
          </a:prstGeom>
          <a:noFill/>
          <a:ln w="9525">
            <a:noFill/>
            <a:miter lim="800000"/>
            <a:headEnd/>
            <a:tailEnd/>
          </a:ln>
          <a:effectLst/>
        </p:spPr>
        <p:txBody>
          <a:bodyPr anchor="ctr"/>
          <a:lstStyle/>
          <a:p>
            <a:pPr algn="just" eaLnBrk="1" hangingPunct="1">
              <a:lnSpc>
                <a:spcPct val="90000"/>
              </a:lnSpc>
              <a:defRPr/>
            </a:pPr>
            <a:r>
              <a:rPr lang="en-US" sz="36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Kể tên một số loại khoáng sản ở nước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5348514" y="1690688"/>
            <a:ext cx="6154058"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5173820" y="926180"/>
            <a:ext cx="2874327"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Khoáng sản được dùng để làm gì?</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746629" y="322915"/>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5091328" y="3279871"/>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2" y="6546219"/>
            <a:ext cx="4978537"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pic>
        <p:nvPicPr>
          <p:cNvPr id="13" name="Picture 49" descr="Luoc_do_mot_so_khoang_san_Viet_Nam">
            <a:extLst>
              <a:ext uri="{FF2B5EF4-FFF2-40B4-BE49-F238E27FC236}">
                <a16:creationId xmlns:a16="http://schemas.microsoft.com/office/drawing/2014/main" id="{EC80D35C-A544-44BB-8590-B470D34A0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97853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738799" y="351293"/>
            <a:ext cx="6958921" cy="1928771"/>
            <a:chOff x="2364622" y="233848"/>
            <a:chExt cx="6958921" cy="1928771"/>
          </a:xfrm>
        </p:grpSpPr>
        <p:sp>
          <p:nvSpPr>
            <p:cNvPr id="8" name="矩形 7">
              <a:extLst>
                <a:ext uri="{FF2B5EF4-FFF2-40B4-BE49-F238E27FC236}">
                  <a16:creationId xmlns:a16="http://schemas.microsoft.com/office/drawing/2014/main" id="{CA7BD72C-054E-465C-9978-36A6788BDFDD}"/>
                </a:ext>
              </a:extLst>
            </p:cNvPr>
            <p:cNvSpPr/>
            <p:nvPr/>
          </p:nvSpPr>
          <p:spPr>
            <a:xfrm>
              <a:off x="2364622" y="1054623"/>
              <a:ext cx="6714402" cy="110799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CN" sz="6600" b="1" dirty="0">
                  <a:solidFill>
                    <a:schemeClr val="accent5">
                      <a:lumMod val="75000"/>
                    </a:schemeClr>
                  </a:solidFill>
                  <a:latin typeface="UVN Banh Mi" pitchFamily="2" charset="0"/>
                  <a:ea typeface="微软雅黑" panose="020B0503020204020204" pitchFamily="34" charset="-122"/>
                  <a:cs typeface="Times New Roman" panose="02020603050405020304" pitchFamily="18" charset="0"/>
                </a:rPr>
                <a:t>KHÁM PHÁ BÍ MẬT</a:t>
              </a:r>
              <a:endParaRPr lang="zh-CN" altLang="en-US" sz="6600" b="1" dirty="0">
                <a:solidFill>
                  <a:schemeClr val="accent5">
                    <a:lumMod val="75000"/>
                  </a:schemeClr>
                </a:solidFill>
                <a:latin typeface="UVN Banh Mi" pitchFamily="2"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8236423" y="249583"/>
              <a:ext cx="1087120" cy="865505"/>
            </a:xfrm>
            <a:prstGeom prst="rect">
              <a:avLst/>
            </a:prstGeom>
            <a:noFill/>
          </p:spPr>
        </p:pic>
      </p:grpSp>
      <p:sp>
        <p:nvSpPr>
          <p:cNvPr id="7" name="Rounded Rectangle 6">
            <a:hlinkClick r:id="rId10" action="ppaction://hlinksldjump"/>
          </p:cNvPr>
          <p:cNvSpPr/>
          <p:nvPr/>
        </p:nvSpPr>
        <p:spPr>
          <a:xfrm>
            <a:off x="320842" y="5951621"/>
            <a:ext cx="1155032" cy="786063"/>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latin typeface="UVN Thanh Pho Nang" panose="02060406040706070204" pitchFamily="18" charset="0"/>
                <a:cs typeface="Times New Roman" panose="02020603050405020304" pitchFamily="18" charset="0"/>
              </a:rPr>
              <a:t>Next</a:t>
            </a:r>
          </a:p>
        </p:txBody>
      </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than đá,…</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Than có nhiều ở nước ta, tập trung ở tỉnh Quảng Ninh và thuộc loại than tốt trên thế giới.</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 hợp lí, sử dụng tiết kiệm và có hiệu quả.</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82893" y="1225110"/>
            <a:ext cx="5030544"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chemeClr val="accent5">
                    <a:lumMod val="75000"/>
                  </a:schemeClr>
                </a:solidFill>
                <a:effectLst>
                  <a:outerShdw blurRad="50800" dist="38100" dir="5400000" algn="t" rotWithShape="0">
                    <a:prstClr val="black">
                      <a:alpha val="40000"/>
                    </a:prstClr>
                  </a:outerShdw>
                </a:effectLst>
                <a:latin typeface="UTM Showcard" panose="02040603050506020204" pitchFamily="18" charset="0"/>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Vùng đồi núi nước ta chiếm khoảng mấy phần diện tích đất liền?</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Dầu mỏ thường tập trung đông ở khu vực nào?</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 Duyên hải miền Trung</a:t>
            </a:r>
          </a:p>
        </p:txBody>
      </p:sp>
      <p:sp>
        <p:nvSpPr>
          <p:cNvPr id="31" name="Rectangle 30"/>
          <p:cNvSpPr/>
          <p:nvPr/>
        </p:nvSpPr>
        <p:spPr>
          <a:xfrm>
            <a:off x="5477467" y="1460291"/>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 Vùng biển phía Nam</a:t>
            </a:r>
          </a:p>
        </p:txBody>
      </p:sp>
      <p:sp>
        <p:nvSpPr>
          <p:cNvPr id="32" name="Rectangle 31"/>
          <p:cNvSpPr/>
          <p:nvPr/>
        </p:nvSpPr>
        <p:spPr>
          <a:xfrm>
            <a:off x="5477467" y="1954435"/>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 Vịnh Bắc Bộ</a:t>
            </a:r>
          </a:p>
        </p:txBody>
      </p:sp>
      <p:sp>
        <p:nvSpPr>
          <p:cNvPr id="34" name="Rectangle 33"/>
          <p:cNvSpPr/>
          <p:nvPr/>
        </p:nvSpPr>
        <p:spPr>
          <a:xfrm>
            <a:off x="5477467" y="2448580"/>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Tỉnh Kiên Giang</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A : Quảng Ninh</a:t>
            </a:r>
            <a:endParaRPr lang="en-US" altLang="en-US" sz="3200" b="1">
              <a:solidFill>
                <a:srgbClr val="FF3300"/>
              </a:solidFill>
              <a:latin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Tỉnh nào của nước ta có nhiều mỏ than nhất?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C : </a:t>
            </a:r>
            <a:r>
              <a:rPr lang="en-US" altLang="en-US" sz="3200" b="1">
                <a:solidFill>
                  <a:srgbClr val="A76E0B"/>
                </a:solidFill>
                <a:latin typeface="Times New Roman" panose="02020603050405020304" pitchFamily="18" charset="0"/>
              </a:rPr>
              <a:t>Lào Cai</a:t>
            </a:r>
            <a:endParaRPr lang="en-US" sz="3200" b="1">
              <a:solidFill>
                <a:srgbClr val="A76E0B"/>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Vì sao phải khai thác khoáng sản hợp lí, sử dụng tiết kiệm?</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Học nội dung bài học.</a:t>
            </a:r>
          </a:p>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Xem trước bài mới: Khí hậu.</a:t>
            </a: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2225487" y="2356009"/>
            <a:ext cx="776176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7200" b="1" kern="10">
                <a:ln w="9525">
                  <a:solidFill>
                    <a:srgbClr val="000000"/>
                  </a:solidFill>
                  <a:round/>
                  <a:headEnd/>
                  <a:tailEnd/>
                </a:ln>
                <a:solidFill>
                  <a:schemeClr val="accent4">
                    <a:lumMod val="75000"/>
                  </a:schemeClr>
                </a:solidFill>
                <a:effectLst>
                  <a:outerShdw blurRad="60007" dist="200025" dir="15000000" sy="30000" kx="-1800000" algn="bl" rotWithShape="0">
                    <a:prstClr val="black">
                      <a:alpha val="32000"/>
                    </a:prstClr>
                  </a:outerShdw>
                  <a:reflection blurRad="6350" stA="13000" endPos="88000" dir="5400000" sy="-100000" algn="bl" rotWithShape="0"/>
                </a:effectLst>
                <a:latin typeface="SVN-Revolution" panose="02040603050506020204" pitchFamily="18" charset="0"/>
                <a:cs typeface="#9Slide04 Maitree Bold" panose="00000800000000000000" pitchFamily="2" charset="-34"/>
              </a:rPr>
              <a:t>CHÚC CÁC EM </a:t>
            </a:r>
          </a:p>
          <a:p>
            <a:pPr algn="ctr"/>
            <a:r>
              <a:rPr lang="en-US" sz="7200" b="1" kern="10">
                <a:ln w="9525">
                  <a:solidFill>
                    <a:srgbClr val="000000"/>
                  </a:solidFill>
                  <a:round/>
                  <a:headEnd/>
                  <a:tailEnd/>
                </a:ln>
                <a:solidFill>
                  <a:schemeClr val="accent4">
                    <a:lumMod val="75000"/>
                  </a:schemeClr>
                </a:solidFill>
                <a:effectLst>
                  <a:outerShdw blurRad="60007" dist="200025" dir="15000000" sy="30000" kx="-1800000" algn="bl" rotWithShape="0">
                    <a:prstClr val="black">
                      <a:alpha val="32000"/>
                    </a:prstClr>
                  </a:outerShdw>
                  <a:reflection blurRad="6350" stA="13000" endPos="88000" dir="5400000" sy="-100000" algn="bl" rotWithShape="0"/>
                </a:effectLst>
                <a:latin typeface="SVN-Revolution" panose="02040603050506020204" pitchFamily="18" charset="0"/>
                <a:cs typeface="#9Slide04 Maitree Bold" panose="00000800000000000000" pitchFamily="2" charset="-34"/>
              </a:rPr>
              <a:t>HỌC TỐT!</a:t>
            </a:r>
            <a:endParaRPr lang="en-US" sz="7200">
              <a:solidFill>
                <a:schemeClr val="accent4">
                  <a:lumMod val="75000"/>
                </a:schemeClr>
              </a:solidFill>
              <a:effectLst>
                <a:outerShdw blurRad="60007" dist="200025" dir="15000000" sy="30000" kx="-1800000" algn="bl" rotWithShape="0">
                  <a:prstClr val="black">
                    <a:alpha val="32000"/>
                  </a:prstClr>
                </a:outerShdw>
              </a:effectLst>
              <a:latin typeface="SVN-Revolution" panose="02040603050506020204" pitchFamily="18"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3"/>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21242" y="2261529"/>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sp>
        <p:nvSpPr>
          <p:cNvPr id="14" name="Action Button: Go Back or Previous 13">
            <a:hlinkClick r:id="rId9" action="ppaction://hlinksldjump" highlightClick="1"/>
            <a:extLst>
              <a:ext uri="{FF2B5EF4-FFF2-40B4-BE49-F238E27FC236}">
                <a16:creationId xmlns:a16="http://schemas.microsoft.com/office/drawing/2014/main"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5"/>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6">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pic>
        <p:nvPicPr>
          <p:cNvPr id="1026" name="Picture 2" descr="Vietnam Choropleth Map Builder • Hi, this is Binh.">
            <a:extLst>
              <a:ext uri="{FF2B5EF4-FFF2-40B4-BE49-F238E27FC236}">
                <a16:creationId xmlns:a16="http://schemas.microsoft.com/office/drawing/2014/main" id="{AD6032B5-40E0-4329-BC8E-2EC9212E6E84}"/>
              </a:ext>
            </a:extLst>
          </p:cNvPr>
          <p:cNvPicPr>
            <a:picLocks noChangeAspect="1" noChangeArrowheads="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backgroundRemoval t="9550" b="96589" l="9823" r="90587">
                        <a14:foregroundMark x1="32742" y1="20873" x2="31105" y2="25921"/>
                        <a14:foregroundMark x1="26876" y1="9686" x2="26876" y2="9686"/>
                        <a14:foregroundMark x1="20191" y1="82265" x2="20191" y2="82265"/>
                        <a14:foregroundMark x1="38063" y1="76398" x2="29604" y2="80082"/>
                        <a14:foregroundMark x1="29604" y1="80082" x2="22647" y2="88404"/>
                        <a14:foregroundMark x1="22647" y1="88404" x2="40791" y2="75034"/>
                        <a14:foregroundMark x1="21010" y1="81446" x2="22783" y2="90450"/>
                        <a14:foregroundMark x1="22783" y1="90450" x2="30696" y2="89359"/>
                        <a14:foregroundMark x1="30696" y1="89359" x2="36835" y2="79809"/>
                        <a14:foregroundMark x1="36835" y1="79809" x2="41064" y2="76398"/>
                        <a14:foregroundMark x1="34652" y1="78035" x2="34652" y2="77217"/>
                        <a14:foregroundMark x1="36562" y1="75853" x2="20600" y2="83765"/>
                        <a14:foregroundMark x1="20600" y1="83765" x2="28786" y2="84720"/>
                        <a14:foregroundMark x1="28786" y1="84720" x2="36698" y2="80491"/>
                        <a14:foregroundMark x1="36698" y1="80491" x2="70532" y2="38199"/>
                        <a14:foregroundMark x1="70532" y1="38199" x2="65075" y2="51023"/>
                        <a14:foregroundMark x1="65075" y1="51023" x2="64939" y2="73397"/>
                        <a14:foregroundMark x1="64939" y1="73397" x2="81446" y2="78035"/>
                        <a14:foregroundMark x1="81446" y1="78035" x2="77080" y2="85539"/>
                        <a14:foregroundMark x1="77080" y1="85539" x2="84584" y2="85812"/>
                        <a14:foregroundMark x1="84584" y1="85812" x2="66712" y2="90177"/>
                        <a14:foregroundMark x1="66712" y1="90177" x2="76398" y2="96453"/>
                        <a14:foregroundMark x1="76398" y1="96453" x2="85675" y2="87040"/>
                        <a14:foregroundMark x1="85675" y1="87040" x2="85539" y2="80082"/>
                        <a14:foregroundMark x1="85539" y1="80082" x2="59482" y2="94407"/>
                        <a14:foregroundMark x1="59482" y1="94407" x2="67121" y2="96726"/>
                        <a14:foregroundMark x1="67121" y1="96726" x2="74488" y2="93179"/>
                        <a14:foregroundMark x1="74488" y1="93179" x2="65757" y2="85948"/>
                        <a14:foregroundMark x1="65757" y1="85948" x2="55252" y2="92224"/>
                        <a14:foregroundMark x1="55252" y1="92224" x2="58799" y2="91951"/>
                        <a14:foregroundMark x1="84447" y1="73943" x2="87722" y2="86630"/>
                        <a14:foregroundMark x1="85539" y1="70805" x2="90723" y2="84447"/>
                        <a14:foregroundMark x1="84175" y1="71623" x2="90450" y2="85539"/>
                        <a14:foregroundMark x1="86085" y1="74216" x2="85539" y2="86903"/>
                        <a14:foregroundMark x1="83492" y1="74761" x2="83220" y2="92224"/>
                        <a14:foregroundMark x1="76398" y1="73124" x2="76398" y2="90859"/>
                        <a14:foregroundMark x1="78035" y1="75853" x2="78035" y2="86767"/>
                        <a14:foregroundMark x1="78035" y1="86767" x2="75034" y2="96044"/>
                        <a14:foregroundMark x1="75034" y1="96044" x2="74079" y2="90859"/>
                        <a14:foregroundMark x1="71623" y1="84447" x2="61937" y2="92497"/>
                        <a14:foregroundMark x1="42701" y1="18963" x2="36289" y2="24011"/>
                        <a14:foregroundMark x1="36289" y1="24011" x2="44065" y2="21555"/>
                        <a14:foregroundMark x1="44065" y1="21555" x2="41610" y2="21965"/>
                        <a14:foregroundMark x1="60164" y1="42019" x2="60164" y2="58663"/>
                        <a14:foregroundMark x1="35744" y1="75307" x2="33288" y2="91951"/>
                        <a14:foregroundMark x1="33288" y1="91951" x2="45703" y2="77763"/>
                        <a14:foregroundMark x1="45703" y1="77763" x2="48840" y2="81719"/>
                        <a14:foregroundMark x1="56071" y1="90587" x2="61392" y2="96180"/>
                        <a14:foregroundMark x1="61392" y1="96180" x2="72715" y2="96589"/>
                        <a14:foregroundMark x1="72715" y1="96589" x2="72578" y2="81446"/>
                        <a14:foregroundMark x1="72578" y1="81446" x2="72988" y2="84175"/>
                        <a14:foregroundMark x1="50750" y1="66712" x2="49386" y2="68895"/>
                        <a14:foregroundMark x1="42701" y1="49250" x2="48704" y2="55116"/>
                        <a14:foregroundMark x1="34652" y1="76808" x2="35880" y2="82128"/>
                        <a14:foregroundMark x1="17735" y1="87040" x2="15825" y2="87040"/>
                        <a14:foregroundMark x1="55252" y1="93042" x2="63847" y2="95771"/>
                        <a14:foregroundMark x1="47613" y1="94952" x2="48840" y2="92906"/>
                        <a14:foregroundMark x1="54434" y1="94134" x2="58390" y2="95771"/>
                      </a14:backgroundRemoval>
                    </a14:imgEffect>
                    <a14:imgEffect>
                      <a14:saturation sat="400000"/>
                    </a14:imgEffect>
                  </a14:imgLayer>
                </a14:imgProps>
              </a:ext>
              <a:ext uri="{28A0092B-C50C-407E-A947-70E740481C1C}">
                <a14:useLocalDpi xmlns:a14="http://schemas.microsoft.com/office/drawing/2010/main" val="0"/>
              </a:ext>
            </a:extLst>
          </a:blip>
          <a:srcRect l="9843" t="6967" r="7526"/>
          <a:stretch/>
        </p:blipFill>
        <p:spPr bwMode="auto">
          <a:xfrm>
            <a:off x="4136296" y="-384977"/>
            <a:ext cx="5666910" cy="6380204"/>
          </a:xfrm>
          <a:prstGeom prst="rect">
            <a:avLst/>
          </a:prstGeom>
          <a:noFill/>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Lst>
        </p:spPr>
      </p:pic>
    </p:spTree>
    <p:extLst>
      <p:ext uri="{BB962C8B-B14F-4D97-AF65-F5344CB8AC3E}">
        <p14:creationId xmlns:p14="http://schemas.microsoft.com/office/powerpoint/2010/main" val="212710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78892" y="1981200"/>
            <a:ext cx="792525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ctr">
              <a:defRPr sz="7200" b="1" kern="10">
                <a:ln w="9525">
                  <a:solidFill>
                    <a:srgbClr val="000000"/>
                  </a:solidFill>
                  <a:round/>
                  <a:headEnd/>
                  <a:tailEnd/>
                </a:ln>
                <a:solidFill>
                  <a:srgbClr val="FF0000"/>
                </a:solidFill>
                <a:effectLst>
                  <a:glow rad="63500">
                    <a:schemeClr val="accent4">
                      <a:satMod val="175000"/>
                      <a:alpha val="40000"/>
                    </a:schemeClr>
                  </a:glow>
                  <a:outerShdw blurRad="60007" dist="200025" dir="15000000" sy="30000" kx="-1800000" algn="bl" rotWithShape="0">
                    <a:prstClr val="black">
                      <a:alpha val="32000"/>
                    </a:prstClr>
                  </a:outerShdw>
                </a:effectLst>
                <a:latin typeface="SVN-Blade Runner" panose="02040603050506020204" pitchFamily="18" charset="0"/>
                <a:cs typeface="#9Slide04 Maitree Bold" panose="00000800000000000000" pitchFamily="2" charset="-34"/>
              </a:defRPr>
            </a:lvl1pPr>
          </a:lstStyle>
          <a:p>
            <a:r>
              <a:rPr lang="en-US" altLang="en-US" sz="8000"/>
              <a:t>1. </a:t>
            </a:r>
          </a:p>
          <a:p>
            <a:r>
              <a:rPr lang="en-US" altLang="en-US" sz="8000"/>
              <a:t>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133600" y="546191"/>
            <a:ext cx="6798586" cy="5682757"/>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1806395" y="819694"/>
            <a:ext cx="6117146" cy="511315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3353986" y="-41840"/>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9" name="TextBox 8">
            <a:extLst>
              <a:ext uri="{FF2B5EF4-FFF2-40B4-BE49-F238E27FC236}">
                <a16:creationId xmlns:a16="http://schemas.microsoft.com/office/drawing/2014/main" id="{16931F0A-54C2-4A07-AD46-44AC0EC6388D}"/>
              </a:ext>
            </a:extLst>
          </p:cNvPr>
          <p:cNvSpPr txBox="1"/>
          <p:nvPr/>
        </p:nvSpPr>
        <p:spPr>
          <a:xfrm>
            <a:off x="163283" y="1320771"/>
            <a:ext cx="3045515"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đồng bằng của nước ta.</a:t>
            </a:r>
          </a:p>
        </p:txBody>
      </p:sp>
      <p:sp>
        <p:nvSpPr>
          <p:cNvPr id="16" name="TextBox 15">
            <a:extLst>
              <a:ext uri="{FF2B5EF4-FFF2-40B4-BE49-F238E27FC236}">
                <a16:creationId xmlns:a16="http://schemas.microsoft.com/office/drawing/2014/main" id="{ABC37B7A-60FE-4E85-8004-921AFA15614A}"/>
              </a:ext>
            </a:extLst>
          </p:cNvPr>
          <p:cNvSpPr txBox="1"/>
          <p:nvPr/>
        </p:nvSpPr>
        <p:spPr>
          <a:xfrm>
            <a:off x="163284" y="3274874"/>
            <a:ext cx="31502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dân cư ở các đồng bằng?</a:t>
            </a:r>
          </a:p>
        </p:txBody>
      </p:sp>
      <p:sp>
        <p:nvSpPr>
          <p:cNvPr id="26" name="TextBox 25">
            <a:extLst>
              <a:ext uri="{FF2B5EF4-FFF2-40B4-BE49-F238E27FC236}">
                <a16:creationId xmlns:a16="http://schemas.microsoft.com/office/drawing/2014/main" id="{35A2495E-F9A3-45EE-AFA3-FE3FD32E5351}"/>
              </a:ext>
            </a:extLst>
          </p:cNvPr>
          <p:cNvSpPr txBox="1"/>
          <p:nvPr/>
        </p:nvSpPr>
        <p:spPr>
          <a:xfrm>
            <a:off x="9048061" y="384750"/>
            <a:ext cx="2839139" cy="3970318"/>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defPPr>
              <a:defRPr lang="en-US"/>
            </a:defPPr>
            <a:lvl1pPr>
              <a:defRPr b="1">
                <a:solidFill>
                  <a:schemeClr val="tx1">
                    <a:lumMod val="85000"/>
                    <a:lumOff val="15000"/>
                  </a:schemeClr>
                </a:solidFill>
                <a:latin typeface="Times New Roman" panose="02020603050405020304" pitchFamily="18" charset="0"/>
                <a:cs typeface="Times New Roman" panose="02020603050405020304" pitchFamily="18" charset="0"/>
              </a:defRPr>
            </a:lvl1pPr>
          </a:lstStyle>
          <a:p>
            <a:pPr algn="just"/>
            <a:r>
              <a:rPr lang="en-US" sz="2800"/>
              <a:t>  Đồng bằng nước ta phần lớn là đồng bằng châu thổ do phù sa của sông ngòi bồi đắp, có địa hình thấp và tương đối bằng phẳng.  </a:t>
            </a:r>
          </a:p>
        </p:txBody>
      </p:sp>
      <p:sp>
        <p:nvSpPr>
          <p:cNvPr id="27" name="TextBox 26">
            <a:extLst>
              <a:ext uri="{FF2B5EF4-FFF2-40B4-BE49-F238E27FC236}">
                <a16:creationId xmlns:a16="http://schemas.microsoft.com/office/drawing/2014/main" id="{7FC06F84-A37F-4348-96B9-B138C1031968}"/>
              </a:ext>
            </a:extLst>
          </p:cNvPr>
          <p:cNvSpPr txBox="1"/>
          <p:nvPr/>
        </p:nvSpPr>
        <p:spPr>
          <a:xfrm>
            <a:off x="9011147" y="4661118"/>
            <a:ext cx="2839139" cy="1815882"/>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p>
            <a:pPr algn="just"/>
            <a:r>
              <a:rPr lang="en-US" sz="2800" b="1">
                <a:solidFill>
                  <a:schemeClr val="tx1">
                    <a:lumMod val="85000"/>
                    <a:lumOff val="15000"/>
                  </a:schemeClr>
                </a:solidFill>
                <a:latin typeface="Times New Roman" panose="02020603050405020304" pitchFamily="18" charset="0"/>
                <a:cs typeface="Times New Roman" panose="02020603050405020304" pitchFamily="18" charset="0"/>
              </a:rPr>
              <a:t> Là nơi trồng lúa rất tốt và tập trung dân cư đông đúc.</a:t>
            </a:r>
            <a:endParaRPr lang="en-US" sz="2800">
              <a:solidFill>
                <a:schemeClr val="tx1">
                  <a:lumMod val="85000"/>
                  <a:lumOff val="15000"/>
                </a:schemeClr>
              </a:solidFill>
            </a:endParaRPr>
          </a:p>
        </p:txBody>
      </p:sp>
      <p:pic>
        <p:nvPicPr>
          <p:cNvPr id="28" name="Picture 2">
            <a:extLst>
              <a:ext uri="{FF2B5EF4-FFF2-40B4-BE49-F238E27FC236}">
                <a16:creationId xmlns:a16="http://schemas.microsoft.com/office/drawing/2014/main" id="{C2F66CA2-FFC1-400A-A9AF-0D6079C078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19600" y="533399"/>
            <a:ext cx="2530074" cy="62792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1"/>
</p:tagLst>
</file>

<file path=ppt/tags/tag15.xml><?xml version="1.0" encoding="utf-8"?>
<p:tagLst xmlns:a="http://schemas.openxmlformats.org/drawingml/2006/main" xmlns:r="http://schemas.openxmlformats.org/officeDocument/2006/relationships" xmlns:p="http://schemas.openxmlformats.org/presentationml/2006/main">
  <p:tag name="TIMING" val="|0.9|2.8|1.6|3.7|3.6"/>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445</TotalTime>
  <Words>1354</Words>
  <Application>Microsoft Office PowerPoint</Application>
  <PresentationFormat>Widescreen</PresentationFormat>
  <Paragraphs>124</Paragraphs>
  <Slides>32</Slides>
  <Notes>7</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#9Slide02 Noi dung dai</vt:lpstr>
      <vt:lpstr>#9Slide02 Tieu de dai</vt:lpstr>
      <vt:lpstr>#9Slide05 Aquarelle</vt:lpstr>
      <vt:lpstr>.VnTime</vt:lpstr>
      <vt:lpstr>Arial</vt:lpstr>
      <vt:lpstr>Arial</vt:lpstr>
      <vt:lpstr>Calibri</vt:lpstr>
      <vt:lpstr>Cambria Math</vt:lpstr>
      <vt:lpstr>Libre Franklin</vt:lpstr>
      <vt:lpstr>SVN-Blade Runner</vt:lpstr>
      <vt:lpstr>SVN-Revolution</vt:lpstr>
      <vt:lpstr>Tahoma</vt:lpstr>
      <vt:lpstr>Times New Roman</vt:lpstr>
      <vt:lpstr>UTM Showcard</vt:lpstr>
      <vt:lpstr>UVN Banh Mi</vt:lpstr>
      <vt:lpstr>UVN Thanh Pho Nang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9Slide</cp:lastModifiedBy>
  <cp:revision>28</cp:revision>
  <dcterms:created xsi:type="dcterms:W3CDTF">2021-09-08T03:53:37Z</dcterms:created>
  <dcterms:modified xsi:type="dcterms:W3CDTF">2022-08-05T03:15:46Z</dcterms:modified>
  <cp:category>9Slide.vn</cp:category>
  <cp:contentStatus>9Slide</cp:contentStatus>
</cp:coreProperties>
</file>