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84" r:id="rId4"/>
    <p:sldId id="282" r:id="rId5"/>
    <p:sldId id="268" r:id="rId6"/>
    <p:sldId id="283" r:id="rId7"/>
    <p:sldId id="258" r:id="rId8"/>
    <p:sldId id="286" r:id="rId9"/>
    <p:sldId id="285" r:id="rId10"/>
    <p:sldId id="287" r:id="rId11"/>
    <p:sldId id="279" r:id="rId12"/>
    <p:sldId id="288" r:id="rId13"/>
    <p:sldId id="291" r:id="rId14"/>
    <p:sldId id="294" r:id="rId15"/>
    <p:sldId id="295" r:id="rId16"/>
    <p:sldId id="298" r:id="rId17"/>
    <p:sldId id="299" r:id="rId18"/>
    <p:sldId id="296" r:id="rId19"/>
    <p:sldId id="300" r:id="rId20"/>
    <p:sldId id="272" r:id="rId21"/>
    <p:sldId id="289" r:id="rId22"/>
    <p:sldId id="293" r:id="rId23"/>
    <p:sldId id="290" r:id="rId24"/>
    <p:sldId id="292" r:id="rId25"/>
    <p:sldId id="275" r:id="rId26"/>
    <p:sldId id="281" r:id="rId27"/>
  </p:sldIdLst>
  <p:sldSz cx="12192000" cy="6858000"/>
  <p:notesSz cx="6858000" cy="9144000"/>
  <p:embeddedFontLst>
    <p:embeddedFont>
      <p:font typeface="UTM Avo" panose="02040603050506020204" pitchFamily="18" charset="0"/>
      <p:regular r:id="rId29"/>
      <p:bold r:id="rId30"/>
      <p:italic r:id="rId31"/>
      <p:boldItalic r:id="rId32"/>
    </p:embeddedFont>
    <p:embeddedFont>
      <p:font typeface="UVN Minh Map" panose="00000400000000000000" pitchFamily="2" charset="0"/>
      <p:regular r:id="rId33"/>
    </p:embeddedFont>
    <p:embeddedFont>
      <p:font typeface="UVN Hoa Dao" panose="00000400000000000000" pitchFamily="2" charset="0"/>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CCCFF"/>
    <a:srgbClr val="FF99FF"/>
    <a:srgbClr val="FFCC99"/>
    <a:srgbClr val="1C91D2"/>
    <a:srgbClr val="E6E6E6"/>
    <a:srgbClr val="B30B87"/>
    <a:srgbClr val="E8C163"/>
    <a:srgbClr val="EAC76B"/>
    <a:srgbClr val="F5E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63" autoAdjust="0"/>
  </p:normalViewPr>
  <p:slideViewPr>
    <p:cSldViewPr snapToGrid="0">
      <p:cViewPr>
        <p:scale>
          <a:sx n="66" d="100"/>
          <a:sy n="66" d="100"/>
        </p:scale>
        <p:origin x="571"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F430D-4D9A-4F15-BAD2-9AC0BC49889F}"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D8AB5-FF6F-4CE0-919E-3760AFAF5213}" type="slidenum">
              <a:rPr lang="zh-CN" altLang="en-US" smtClean="0"/>
              <a:t>‹#›</a:t>
            </a:fld>
            <a:endParaRPr lang="zh-CN" altLang="en-US"/>
          </a:p>
        </p:txBody>
      </p:sp>
    </p:spTree>
    <p:extLst>
      <p:ext uri="{BB962C8B-B14F-4D97-AF65-F5344CB8AC3E}">
        <p14:creationId xmlns:p14="http://schemas.microsoft.com/office/powerpoint/2010/main" val="243385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https://vnexpress.net/hanh-trinh-vong-quanh-the-gioi-cua-magellan-3989249.html</a:t>
            </a:r>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a:t>
            </a:fld>
            <a:endParaRPr lang="zh-CN" altLang="en-US"/>
          </a:p>
        </p:txBody>
      </p:sp>
    </p:spTree>
    <p:extLst>
      <p:ext uri="{BB962C8B-B14F-4D97-AF65-F5344CB8AC3E}">
        <p14:creationId xmlns:p14="http://schemas.microsoft.com/office/powerpoint/2010/main" val="14151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13</a:t>
            </a:fld>
            <a:endParaRPr lang="zh-CN" altLang="en-US"/>
          </a:p>
        </p:txBody>
      </p:sp>
    </p:spTree>
    <p:extLst>
      <p:ext uri="{BB962C8B-B14F-4D97-AF65-F5344CB8AC3E}">
        <p14:creationId xmlns:p14="http://schemas.microsoft.com/office/powerpoint/2010/main" val="362117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14</a:t>
            </a:fld>
            <a:endParaRPr lang="zh-CN" altLang="en-US"/>
          </a:p>
        </p:txBody>
      </p:sp>
    </p:spTree>
    <p:extLst>
      <p:ext uri="{BB962C8B-B14F-4D97-AF65-F5344CB8AC3E}">
        <p14:creationId xmlns:p14="http://schemas.microsoft.com/office/powerpoint/2010/main" val="151286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15</a:t>
            </a:fld>
            <a:endParaRPr lang="zh-CN" altLang="en-US"/>
          </a:p>
        </p:txBody>
      </p:sp>
    </p:spTree>
    <p:extLst>
      <p:ext uri="{BB962C8B-B14F-4D97-AF65-F5344CB8AC3E}">
        <p14:creationId xmlns:p14="http://schemas.microsoft.com/office/powerpoint/2010/main" val="167360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16</a:t>
            </a:fld>
            <a:endParaRPr lang="zh-CN" altLang="en-US"/>
          </a:p>
        </p:txBody>
      </p:sp>
    </p:spTree>
    <p:extLst>
      <p:ext uri="{BB962C8B-B14F-4D97-AF65-F5344CB8AC3E}">
        <p14:creationId xmlns:p14="http://schemas.microsoft.com/office/powerpoint/2010/main" val="344535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18</a:t>
            </a:fld>
            <a:endParaRPr lang="zh-CN" altLang="en-US"/>
          </a:p>
        </p:txBody>
      </p:sp>
    </p:spTree>
    <p:extLst>
      <p:ext uri="{BB962C8B-B14F-4D97-AF65-F5344CB8AC3E}">
        <p14:creationId xmlns:p14="http://schemas.microsoft.com/office/powerpoint/2010/main" val="3206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20</a:t>
            </a:fld>
            <a:endParaRPr lang="zh-CN" altLang="en-US"/>
          </a:p>
        </p:txBody>
      </p:sp>
    </p:spTree>
    <p:extLst>
      <p:ext uri="{BB962C8B-B14F-4D97-AF65-F5344CB8AC3E}">
        <p14:creationId xmlns:p14="http://schemas.microsoft.com/office/powerpoint/2010/main" val="112473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21</a:t>
            </a:fld>
            <a:endParaRPr lang="zh-CN" altLang="en-US"/>
          </a:p>
        </p:txBody>
      </p:sp>
    </p:spTree>
    <p:extLst>
      <p:ext uri="{BB962C8B-B14F-4D97-AF65-F5344CB8AC3E}">
        <p14:creationId xmlns:p14="http://schemas.microsoft.com/office/powerpoint/2010/main" val="391067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23</a:t>
            </a:fld>
            <a:endParaRPr lang="zh-CN" altLang="en-US"/>
          </a:p>
        </p:txBody>
      </p:sp>
    </p:spTree>
    <p:extLst>
      <p:ext uri="{BB962C8B-B14F-4D97-AF65-F5344CB8AC3E}">
        <p14:creationId xmlns:p14="http://schemas.microsoft.com/office/powerpoint/2010/main" val="131131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24</a:t>
            </a:fld>
            <a:endParaRPr lang="zh-CN" altLang="en-US"/>
          </a:p>
        </p:txBody>
      </p:sp>
    </p:spTree>
    <p:extLst>
      <p:ext uri="{BB962C8B-B14F-4D97-AF65-F5344CB8AC3E}">
        <p14:creationId xmlns:p14="http://schemas.microsoft.com/office/powerpoint/2010/main" val="266567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4D8AB5-FF6F-4CE0-919E-3760AFAF5213}" type="slidenum">
              <a:rPr lang="zh-CN" altLang="en-US" smtClean="0"/>
              <a:t>25</a:t>
            </a:fld>
            <a:endParaRPr lang="zh-CN" altLang="en-US"/>
          </a:p>
        </p:txBody>
      </p:sp>
    </p:spTree>
    <p:extLst>
      <p:ext uri="{BB962C8B-B14F-4D97-AF65-F5344CB8AC3E}">
        <p14:creationId xmlns:p14="http://schemas.microsoft.com/office/powerpoint/2010/main" val="221549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a:t>
            </a:fld>
            <a:endParaRPr lang="zh-CN" altLang="en-US"/>
          </a:p>
        </p:txBody>
      </p:sp>
    </p:spTree>
    <p:extLst>
      <p:ext uri="{BB962C8B-B14F-4D97-AF65-F5344CB8AC3E}">
        <p14:creationId xmlns:p14="http://schemas.microsoft.com/office/powerpoint/2010/main" val="277824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26</a:t>
            </a:fld>
            <a:endParaRPr lang="zh-CN" altLang="en-US"/>
          </a:p>
        </p:txBody>
      </p:sp>
    </p:spTree>
    <p:extLst>
      <p:ext uri="{BB962C8B-B14F-4D97-AF65-F5344CB8AC3E}">
        <p14:creationId xmlns:p14="http://schemas.microsoft.com/office/powerpoint/2010/main" val="127476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https://www.youtube.com/watch?v=0_4OtXvj358</a:t>
            </a:r>
            <a:endParaRPr lang="en-US"/>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3</a:t>
            </a:fld>
            <a:endParaRPr lang="zh-CN" altLang="en-US"/>
          </a:p>
        </p:txBody>
      </p:sp>
    </p:spTree>
    <p:extLst>
      <p:ext uri="{BB962C8B-B14F-4D97-AF65-F5344CB8AC3E}">
        <p14:creationId xmlns:p14="http://schemas.microsoft.com/office/powerpoint/2010/main" val="1040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5</a:t>
            </a:fld>
            <a:endParaRPr lang="zh-CN" altLang="en-US"/>
          </a:p>
        </p:txBody>
      </p:sp>
    </p:spTree>
    <p:extLst>
      <p:ext uri="{BB962C8B-B14F-4D97-AF65-F5344CB8AC3E}">
        <p14:creationId xmlns:p14="http://schemas.microsoft.com/office/powerpoint/2010/main" val="370837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7</a:t>
            </a:fld>
            <a:endParaRPr lang="zh-CN" altLang="en-US"/>
          </a:p>
        </p:txBody>
      </p:sp>
    </p:spTree>
    <p:extLst>
      <p:ext uri="{BB962C8B-B14F-4D97-AF65-F5344CB8AC3E}">
        <p14:creationId xmlns:p14="http://schemas.microsoft.com/office/powerpoint/2010/main" val="298847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8</a:t>
            </a:fld>
            <a:endParaRPr lang="zh-CN" altLang="en-US"/>
          </a:p>
        </p:txBody>
      </p:sp>
    </p:spTree>
    <p:extLst>
      <p:ext uri="{BB962C8B-B14F-4D97-AF65-F5344CB8AC3E}">
        <p14:creationId xmlns:p14="http://schemas.microsoft.com/office/powerpoint/2010/main" val="79682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10</a:t>
            </a:fld>
            <a:endParaRPr lang="zh-CN" altLang="en-US"/>
          </a:p>
        </p:txBody>
      </p:sp>
    </p:spTree>
    <p:extLst>
      <p:ext uri="{BB962C8B-B14F-4D97-AF65-F5344CB8AC3E}">
        <p14:creationId xmlns:p14="http://schemas.microsoft.com/office/powerpoint/2010/main" val="138543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Source: https://vintagemenumania.com/products/1899-official-us-navy-map-philippine-islands-isla-cebu-mactan-camotes-bantayan?variant=31265826078789</a:t>
            </a:r>
          </a:p>
        </p:txBody>
      </p:sp>
      <p:sp>
        <p:nvSpPr>
          <p:cNvPr id="4" name="灯片编号占位符 3"/>
          <p:cNvSpPr>
            <a:spLocks noGrp="1"/>
          </p:cNvSpPr>
          <p:nvPr>
            <p:ph type="sldNum" sz="quarter" idx="5"/>
          </p:nvPr>
        </p:nvSpPr>
        <p:spPr/>
        <p:txBody>
          <a:bodyPr/>
          <a:lstStyle/>
          <a:p>
            <a:fld id="{ED4D8AB5-FF6F-4CE0-919E-3760AFAF5213}" type="slidenum">
              <a:rPr lang="zh-CN" altLang="en-US" smtClean="0"/>
              <a:t>11</a:t>
            </a:fld>
            <a:endParaRPr lang="zh-CN" altLang="en-US"/>
          </a:p>
        </p:txBody>
      </p:sp>
    </p:spTree>
    <p:extLst>
      <p:ext uri="{BB962C8B-B14F-4D97-AF65-F5344CB8AC3E}">
        <p14:creationId xmlns:p14="http://schemas.microsoft.com/office/powerpoint/2010/main" val="359254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12</a:t>
            </a:fld>
            <a:endParaRPr lang="zh-CN" altLang="en-US"/>
          </a:p>
        </p:txBody>
      </p:sp>
    </p:spTree>
    <p:extLst>
      <p:ext uri="{BB962C8B-B14F-4D97-AF65-F5344CB8AC3E}">
        <p14:creationId xmlns:p14="http://schemas.microsoft.com/office/powerpoint/2010/main" val="1020204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49F7AEBD-22A2-4A1E-B6CE-9716F0E830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310" t="41678" r="10009" b="36976"/>
          <a:stretch/>
        </p:blipFill>
        <p:spPr>
          <a:xfrm>
            <a:off x="1248733" y="5394080"/>
            <a:ext cx="2039801" cy="1463920"/>
          </a:xfrm>
          <a:prstGeom prst="rect">
            <a:avLst/>
          </a:prstGeom>
        </p:spPr>
      </p:pic>
      <p:pic>
        <p:nvPicPr>
          <p:cNvPr id="7" name="图片 6" descr="图片包含 室内, 顶部, 屏幕, 就坐&#10;&#10;描述已自动生成">
            <a:extLst>
              <a:ext uri="{FF2B5EF4-FFF2-40B4-BE49-F238E27FC236}">
                <a16:creationId xmlns:a16="http://schemas.microsoft.com/office/drawing/2014/main" id="{99B2A709-C647-4D7A-B87E-B16700705D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79" t="72167" r="7240" b="6487"/>
          <a:stretch/>
        </p:blipFill>
        <p:spPr>
          <a:xfrm>
            <a:off x="7699992" y="-133500"/>
            <a:ext cx="2723830" cy="1954832"/>
          </a:xfrm>
          <a:prstGeom prst="rect">
            <a:avLst/>
          </a:prstGeom>
        </p:spPr>
      </p:pic>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sp>
        <p:nvSpPr>
          <p:cNvPr id="13" name="Rectangle 1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4" name="Rectangle 1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9301287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par>
                                <p:cTn id="31" presetID="32" presetClass="emph" presetSubtype="0" fill="hold" nodeType="withEffect">
                                  <p:stCondLst>
                                    <p:cond delay="0"/>
                                  </p:stCondLst>
                                  <p:childTnLst>
                                    <p:animRot by="120000">
                                      <p:cBhvr>
                                        <p:cTn id="32" dur="150" fill="hold">
                                          <p:stCondLst>
                                            <p:cond delay="0"/>
                                          </p:stCondLst>
                                        </p:cTn>
                                        <p:tgtEl>
                                          <p:spTgt spid="2"/>
                                        </p:tgtEl>
                                        <p:attrNameLst>
                                          <p:attrName>r</p:attrName>
                                        </p:attrNameLst>
                                      </p:cBhvr>
                                    </p:animRot>
                                    <p:animRot by="-240000">
                                      <p:cBhvr>
                                        <p:cTn id="33" dur="300" fill="hold">
                                          <p:stCondLst>
                                            <p:cond delay="300"/>
                                          </p:stCondLst>
                                        </p:cTn>
                                        <p:tgtEl>
                                          <p:spTgt spid="2"/>
                                        </p:tgtEl>
                                        <p:attrNameLst>
                                          <p:attrName>r</p:attrName>
                                        </p:attrNameLst>
                                      </p:cBhvr>
                                    </p:animRot>
                                    <p:animRot by="240000">
                                      <p:cBhvr>
                                        <p:cTn id="34" dur="300" fill="hold">
                                          <p:stCondLst>
                                            <p:cond delay="600"/>
                                          </p:stCondLst>
                                        </p:cTn>
                                        <p:tgtEl>
                                          <p:spTgt spid="2"/>
                                        </p:tgtEl>
                                        <p:attrNameLst>
                                          <p:attrName>r</p:attrName>
                                        </p:attrNameLst>
                                      </p:cBhvr>
                                    </p:animRot>
                                    <p:animRot by="-240000">
                                      <p:cBhvr>
                                        <p:cTn id="35" dur="300" fill="hold">
                                          <p:stCondLst>
                                            <p:cond delay="900"/>
                                          </p:stCondLst>
                                        </p:cTn>
                                        <p:tgtEl>
                                          <p:spTgt spid="2"/>
                                        </p:tgtEl>
                                        <p:attrNameLst>
                                          <p:attrName>r</p:attrName>
                                        </p:attrNameLst>
                                      </p:cBhvr>
                                    </p:animRot>
                                    <p:animRot by="120000">
                                      <p:cBhvr>
                                        <p:cTn id="3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681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矩形 2">
            <a:extLst>
              <a:ext uri="{FF2B5EF4-FFF2-40B4-BE49-F238E27FC236}">
                <a16:creationId xmlns:a16="http://schemas.microsoft.com/office/drawing/2014/main" id="{58FAAD34-78D7-4F0C-A787-7DFA55DF9216}"/>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0C6FB9B-34B5-4E66-82B0-B068B33256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1949" y="4276844"/>
            <a:ext cx="2720051" cy="2720051"/>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EB2ADF39-7969-432E-9CF3-8120AB80BF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788" t="8119" r="8135" b="64893"/>
          <a:stretch/>
        </p:blipFill>
        <p:spPr>
          <a:xfrm>
            <a:off x="9834391" y="0"/>
            <a:ext cx="2357609" cy="2118066"/>
          </a:xfrm>
          <a:prstGeom prst="rect">
            <a:avLst/>
          </a:prstGeom>
        </p:spPr>
      </p:pic>
      <p:pic>
        <p:nvPicPr>
          <p:cNvPr id="5" name="图片 4">
            <a:extLst>
              <a:ext uri="{FF2B5EF4-FFF2-40B4-BE49-F238E27FC236}">
                <a16:creationId xmlns:a16="http://schemas.microsoft.com/office/drawing/2014/main" id="{87C6AC5B-A899-4A6D-A044-CF4C24E53A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621171"/>
            <a:ext cx="2220303" cy="2220303"/>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1493451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097339">
            <a:off x="859381" y="1614814"/>
            <a:ext cx="2807383" cy="2807383"/>
          </a:xfrm>
          <a:prstGeom prst="rect">
            <a:avLst/>
          </a:prstGeom>
        </p:spPr>
      </p:pic>
      <p:pic>
        <p:nvPicPr>
          <p:cNvPr id="3" name="图片 2" descr="图片包含 室内, 顶部, 屏幕, 就坐&#10;&#10;描述已自动生成">
            <a:extLst>
              <a:ext uri="{FF2B5EF4-FFF2-40B4-BE49-F238E27FC236}">
                <a16:creationId xmlns:a16="http://schemas.microsoft.com/office/drawing/2014/main" id="{B1F62D84-ADFF-4427-86DB-39E3861674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310" t="41678" r="10009" b="36976"/>
          <a:stretch/>
        </p:blipFill>
        <p:spPr>
          <a:xfrm>
            <a:off x="397144" y="5115030"/>
            <a:ext cx="2039801" cy="1463920"/>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C9030393-48CE-46F4-B659-37885BC954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079" t="72167" r="7240" b="6487"/>
          <a:stretch/>
        </p:blipFill>
        <p:spPr>
          <a:xfrm>
            <a:off x="9285559" y="259090"/>
            <a:ext cx="2723830" cy="1954832"/>
          </a:xfrm>
          <a:prstGeom prst="rect">
            <a:avLst/>
          </a:prstGeom>
        </p:spPr>
      </p:pic>
      <p:pic>
        <p:nvPicPr>
          <p:cNvPr id="5" name="图片 4">
            <a:extLst>
              <a:ext uri="{FF2B5EF4-FFF2-40B4-BE49-F238E27FC236}">
                <a16:creationId xmlns:a16="http://schemas.microsoft.com/office/drawing/2014/main" id="{7D5ACFE0-7564-4787-BE73-34F643177E3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8951" y="5115030"/>
            <a:ext cx="1724881" cy="1511849"/>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9" name="Rectangle 8">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263064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2" name="直角三角形 11">
            <a:extLst>
              <a:ext uri="{FF2B5EF4-FFF2-40B4-BE49-F238E27FC236}">
                <a16:creationId xmlns:a16="http://schemas.microsoft.com/office/drawing/2014/main" id="{DE5FB5FC-9B20-4439-A422-358FF9B37A5A}"/>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4F78248-D980-4E32-BCEC-835BFBCCE3C3}"/>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8CE6D982-34A8-41D9-94B3-85E70ADCD4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0" t="68314" r="55703" b="6216"/>
          <a:stretch/>
        </p:blipFill>
        <p:spPr>
          <a:xfrm>
            <a:off x="10229948" y="0"/>
            <a:ext cx="1962052" cy="1663547"/>
          </a:xfrm>
          <a:prstGeom prst="rect">
            <a:avLst/>
          </a:prstGeom>
        </p:spPr>
      </p:pic>
      <p:sp>
        <p:nvSpPr>
          <p:cNvPr id="11" name="矩形: 圆顶角 10">
            <a:extLst>
              <a:ext uri="{FF2B5EF4-FFF2-40B4-BE49-F238E27FC236}">
                <a16:creationId xmlns:a16="http://schemas.microsoft.com/office/drawing/2014/main" id="{48BF0E28-8FBF-4E0A-A050-203F8E6B967D}"/>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0" name="Rectangle 9">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4136191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1" name="直角三角形 10">
            <a:extLst>
              <a:ext uri="{FF2B5EF4-FFF2-40B4-BE49-F238E27FC236}">
                <a16:creationId xmlns:a16="http://schemas.microsoft.com/office/drawing/2014/main" id="{74C65DB5-E456-40D7-B518-B7C12614A20B}"/>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9B15518-3DA2-44B2-8071-C82969EAD09D}"/>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B36D0EED-BD1A-4675-B9E0-53BE1D129BF0}"/>
              </a:ext>
            </a:extLst>
          </p:cNvPr>
          <p:cNvSpPr/>
          <p:nvPr userDrawn="1"/>
        </p:nvSpPr>
        <p:spPr>
          <a:xfrm rot="5400000">
            <a:off x="1425107" y="-371456"/>
            <a:ext cx="622197"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3" name="图片 12" descr="图片包含 室内, 顶部, 屏幕, 就坐&#10;&#10;描述已自动生成">
            <a:extLst>
              <a:ext uri="{FF2B5EF4-FFF2-40B4-BE49-F238E27FC236}">
                <a16:creationId xmlns:a16="http://schemas.microsoft.com/office/drawing/2014/main" id="{29BEC3A7-3AD0-4BE7-9347-14593199B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869" t="70620" r="10218" b="6403"/>
          <a:stretch/>
        </p:blipFill>
        <p:spPr>
          <a:xfrm>
            <a:off x="0" y="4865475"/>
            <a:ext cx="2129742" cy="1925047"/>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3079423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7" name="直角三角形 6">
            <a:extLst>
              <a:ext uri="{FF2B5EF4-FFF2-40B4-BE49-F238E27FC236}">
                <a16:creationId xmlns:a16="http://schemas.microsoft.com/office/drawing/2014/main" id="{0475460D-ED46-47DA-8571-6CBCF252B439}"/>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F5DD3B1-F251-4FD7-8B37-AA3B6FFAD6F4}"/>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1AEB258C-6C51-4C1C-8188-16C1644B93B4}"/>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A8D6FC1E-44AB-4D2F-B06F-929DB8B3F3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683" t="8855" r="8240" b="65675"/>
          <a:stretch/>
        </p:blipFill>
        <p:spPr>
          <a:xfrm>
            <a:off x="10229948" y="0"/>
            <a:ext cx="1962052" cy="1663547"/>
          </a:xfrm>
          <a:prstGeom prst="rect">
            <a:avLst/>
          </a:prstGeom>
        </p:spPr>
      </p:pic>
      <p:sp>
        <p:nvSpPr>
          <p:cNvPr id="11" name="Rectangle 10">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2" name="Rectangle 11">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530779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5" name="矩形 4">
            <a:extLst>
              <a:ext uri="{FF2B5EF4-FFF2-40B4-BE49-F238E27FC236}">
                <a16:creationId xmlns:a16="http://schemas.microsoft.com/office/drawing/2014/main" id="{C1891676-25F6-4AB0-8A6E-9AE7F864270F}"/>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室内, 顶部, 屏幕, 就坐&#10;&#10;描述已自动生成">
            <a:extLst>
              <a:ext uri="{FF2B5EF4-FFF2-40B4-BE49-F238E27FC236}">
                <a16:creationId xmlns:a16="http://schemas.microsoft.com/office/drawing/2014/main" id="{C9FEE981-57CC-4AD7-AA6E-0BDBADF672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57" t="6879" r="53066" b="67651"/>
          <a:stretch/>
        </p:blipFill>
        <p:spPr>
          <a:xfrm>
            <a:off x="10244592" y="5194453"/>
            <a:ext cx="1962052" cy="166354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4812931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4" name="Rectangle 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7305652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29290" y="0"/>
            <a:ext cx="1222129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277000" y="0"/>
            <a:ext cx="11652643" cy="6858000"/>
          </a:xfrm>
          <a:prstGeom prst="rect">
            <a:avLst/>
          </a:prstGeom>
          <a:solidFill>
            <a:schemeClr val="bg1">
              <a:alpha val="80000"/>
            </a:schemeClr>
          </a:solidFill>
          <a:ln w="101600">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6" name="Rectangle 5">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312441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0938A347-B499-4DBE-9AF4-AD4A410AD437}"/>
              </a:ext>
            </a:extLst>
          </p:cNvPr>
          <p:cNvSpPr txBox="1"/>
          <p:nvPr userDrawn="1"/>
        </p:nvSpPr>
        <p:spPr>
          <a:xfrm>
            <a:off x="2042580" y="7649975"/>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a:t>
            </a:r>
          </a:p>
          <a:p>
            <a:r>
              <a:rPr lang="en-US" dirty="0">
                <a:solidFill>
                  <a:schemeClr val="accent5">
                    <a:lumMod val="60000"/>
                    <a:lumOff val="40000"/>
                  </a:schemeClr>
                </a:solidFill>
                <a:latin typeface="Times New Roman" panose="02020603050405020304" pitchFamily="18" charset="0"/>
                <a:cs typeface="Times New Roman" panose="02020603050405020304" pitchFamily="18" charset="0"/>
                <a:hlinkClick r:id="rId12"/>
              </a:rPr>
              <a:t>https://www.facebook.com/teamKTUTS</a:t>
            </a:r>
            <a:endParaRPr lang="en-US" dirty="0">
              <a:solidFill>
                <a:schemeClr val="accent5">
                  <a:lumMod val="60000"/>
                  <a:lumOff val="40000"/>
                </a:schemeClr>
              </a:solidFill>
              <a:latin typeface="Times New Roman" panose="02020603050405020304" pitchFamily="18" charset="0"/>
              <a:cs typeface="Times New Roman" panose="02020603050405020304" pitchFamily="18" charset="0"/>
            </a:endParaRPr>
          </a:p>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Đây</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là</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sản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phẩm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của</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nhóm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KTUTS.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Mọi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chi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tiết</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vui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lòng</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hoặc</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SĐT: 0922 645 654</a:t>
            </a:r>
          </a:p>
        </p:txBody>
      </p:sp>
      <p:pic>
        <p:nvPicPr>
          <p:cNvPr id="4" name="Picture 3">
            <a:extLst>
              <a:ext uri="{FF2B5EF4-FFF2-40B4-BE49-F238E27FC236}">
                <a16:creationId xmlns:a16="http://schemas.microsoft.com/office/drawing/2014/main" id="{9B6A0C26-40C8-4187-B66F-E29D356D53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6" name="Picture 5">
            <a:extLst>
              <a:ext uri="{FF2B5EF4-FFF2-40B4-BE49-F238E27FC236}">
                <a16:creationId xmlns:a16="http://schemas.microsoft.com/office/drawing/2014/main" id="{3396A4EC-0D88-4A3E-9050-6B43835EFE6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7" name="Picture 6">
            <a:extLst>
              <a:ext uri="{FF2B5EF4-FFF2-40B4-BE49-F238E27FC236}">
                <a16:creationId xmlns:a16="http://schemas.microsoft.com/office/drawing/2014/main" id="{F1C494CF-1EB0-4239-8FBD-C0A7DC0CE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8" name="Picture 7">
            <a:extLst>
              <a:ext uri="{FF2B5EF4-FFF2-40B4-BE49-F238E27FC236}">
                <a16:creationId xmlns:a16="http://schemas.microsoft.com/office/drawing/2014/main" id="{FEC72C76-CB78-43A8-A6CC-9ADD604C3C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pic>
        <p:nvPicPr>
          <p:cNvPr id="9" name="Picture 8">
            <a:extLst>
              <a:ext uri="{FF2B5EF4-FFF2-40B4-BE49-F238E27FC236}">
                <a16:creationId xmlns:a16="http://schemas.microsoft.com/office/drawing/2014/main" id="{459FA330-E958-4C8D-A603-29B43F073BB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92" y="7402931"/>
            <a:ext cx="1771856" cy="141741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1550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243335" y="445383"/>
            <a:ext cx="2340705"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Hơn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2262606" y="1162674"/>
            <a:ext cx="232146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một</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5" name="文本框 4">
            <a:extLst>
              <a:ext uri="{FF2B5EF4-FFF2-40B4-BE49-F238E27FC236}">
                <a16:creationId xmlns:a16="http://schemas.microsoft.com/office/drawing/2014/main" id="{69AF6A6E-40C9-4408-B335-27265F9BFE95}"/>
              </a:ext>
            </a:extLst>
          </p:cNvPr>
          <p:cNvSpPr txBox="1"/>
          <p:nvPr/>
        </p:nvSpPr>
        <p:spPr>
          <a:xfrm rot="21249185">
            <a:off x="4417019" y="445383"/>
            <a:ext cx="31293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nghìn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0B4E21DA-3AA4-4064-92E6-FCB985E52380}"/>
              </a:ext>
            </a:extLst>
          </p:cNvPr>
          <p:cNvSpPr txBox="1"/>
          <p:nvPr/>
        </p:nvSpPr>
        <p:spPr>
          <a:xfrm rot="594393">
            <a:off x="7571834" y="933756"/>
            <a:ext cx="2749471"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ngày</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12" name="文本框 11">
            <a:extLst>
              <a:ext uri="{FF2B5EF4-FFF2-40B4-BE49-F238E27FC236}">
                <a16:creationId xmlns:a16="http://schemas.microsoft.com/office/drawing/2014/main" id="{143797DB-B828-4845-85C1-0D3375223FC3}"/>
              </a:ext>
            </a:extLst>
          </p:cNvPr>
          <p:cNvSpPr txBox="1"/>
          <p:nvPr/>
        </p:nvSpPr>
        <p:spPr>
          <a:xfrm>
            <a:off x="469011" y="2907892"/>
            <a:ext cx="6983002"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vòng quanh</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
        <p:nvSpPr>
          <p:cNvPr id="11" name="文本框 11">
            <a:extLst>
              <a:ext uri="{FF2B5EF4-FFF2-40B4-BE49-F238E27FC236}">
                <a16:creationId xmlns:a16="http://schemas.microsoft.com/office/drawing/2014/main" id="{143797DB-B828-4845-85C1-0D3375223FC3}"/>
              </a:ext>
            </a:extLst>
          </p:cNvPr>
          <p:cNvSpPr txBox="1"/>
          <p:nvPr/>
        </p:nvSpPr>
        <p:spPr>
          <a:xfrm>
            <a:off x="1210233" y="4222568"/>
            <a:ext cx="5091458"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Trái Đất</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3925518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250"/>
                            </p:stCondLst>
                            <p:childTnLst>
                              <p:par>
                                <p:cTn id="18" presetID="41" presetClass="entr" presetSubtype="0" fill="hold" grpId="1"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41" presetClass="entr" presetSubtype="0" fill="hold" grpId="1"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anim calcmode="lin" valueType="num">
                                      <p:cBhvr>
                                        <p:cTn id="2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1"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388818" y="540743"/>
            <a:ext cx="5954205" cy="5573132"/>
            <a:chOff x="3754578" y="205463"/>
            <a:chExt cx="59542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754578" y="205463"/>
              <a:ext cx="3793026"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Giải</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392437" y="1970076"/>
              <a:ext cx="4273927"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nghĩa</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8156755" y="3839603"/>
              <a:ext cx="155202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từ</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4154138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4715631" y="4604866"/>
            <a:ext cx="1324469" cy="1244217"/>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4">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79435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GIẢI NGHĨA TỪ</a:t>
            </a:r>
            <a:endParaRPr lang="zh-CN" altLang="en-US" sz="3200" dirty="0">
              <a:solidFill>
                <a:schemeClr val="bg1"/>
              </a:solidFill>
              <a:latin typeface="UVN Hoa Dao" panose="00000400000000000000" pitchFamily="2" charset="0"/>
            </a:endParaRPr>
          </a:p>
        </p:txBody>
      </p:sp>
      <p:sp>
        <p:nvSpPr>
          <p:cNvPr id="20" name="Text Box 8"/>
          <p:cNvSpPr txBox="1">
            <a:spLocks noChangeArrowheads="1"/>
          </p:cNvSpPr>
          <p:nvPr/>
        </p:nvSpPr>
        <p:spPr bwMode="auto">
          <a:xfrm>
            <a:off x="1139204" y="1829363"/>
            <a:ext cx="102603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Ma-tan: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Phi-</a:t>
            </a:r>
            <a:r>
              <a:rPr lang="en-US" altLang="en-US" sz="3200" dirty="0" err="1">
                <a:latin typeface="Times New Roman" panose="02020603050405020304" pitchFamily="18" charset="0"/>
                <a:cs typeface="Times New Roman" panose="02020603050405020304" pitchFamily="18" charset="0"/>
              </a:rPr>
              <a:t>líp</a:t>
            </a:r>
            <a:r>
              <a:rPr lang="en-US" altLang="en-US" sz="3200" dirty="0">
                <a:latin typeface="Times New Roman" panose="02020603050405020304" pitchFamily="18" charset="0"/>
                <a:cs typeface="Times New Roman" panose="02020603050405020304" pitchFamily="18" charset="0"/>
              </a:rPr>
              <a:t>-pin </a:t>
            </a:r>
            <a:r>
              <a:rPr lang="en-US" altLang="en-US" sz="3200" dirty="0" err="1">
                <a:latin typeface="Times New Roman" panose="02020603050405020304" pitchFamily="18" charset="0"/>
                <a:cs typeface="Times New Roman" panose="02020603050405020304" pitchFamily="18" charset="0"/>
              </a:rPr>
              <a:t>ngày</a:t>
            </a:r>
            <a:r>
              <a:rPr lang="en-US" altLang="en-US" sz="3200" dirty="0">
                <a:latin typeface="Times New Roman" panose="02020603050405020304" pitchFamily="18" charset="0"/>
                <a:cs typeface="Times New Roman" panose="02020603050405020304" pitchFamily="18" charset="0"/>
              </a:rPr>
              <a:t> nay.</a:t>
            </a:r>
          </a:p>
        </p:txBody>
      </p:sp>
      <p:sp>
        <p:nvSpPr>
          <p:cNvPr id="21" name="Text Box 9"/>
          <p:cNvSpPr txBox="1">
            <a:spLocks noChangeArrowheads="1"/>
          </p:cNvSpPr>
          <p:nvPr/>
        </p:nvSpPr>
        <p:spPr bwMode="auto">
          <a:xfrm>
            <a:off x="1139205" y="265779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mạng</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Nhiệm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vụ</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a:t>
            </a:r>
          </a:p>
        </p:txBody>
      </p:sp>
      <p:sp>
        <p:nvSpPr>
          <p:cNvPr id="22" name="Text Box 9"/>
          <p:cNvSpPr txBox="1">
            <a:spLocks noChangeArrowheads="1"/>
          </p:cNvSpPr>
          <p:nvPr/>
        </p:nvSpPr>
        <p:spPr bwMode="auto">
          <a:xfrm>
            <a:off x="1139205" y="3486221"/>
            <a:ext cx="94779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đội</a:t>
            </a:r>
            <a:r>
              <a:rPr lang="en-US" altLang="en-US" sz="3200" b="1">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Một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gồm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lớn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2925142" y="7062152"/>
            <a:ext cx="5572125" cy="3971925"/>
          </a:xfrm>
          <a:prstGeom prst="rect">
            <a:avLst/>
          </a:prstGeom>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971991" y="4563346"/>
            <a:ext cx="1842523" cy="1730881"/>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377866" y="4842909"/>
            <a:ext cx="2036992" cy="1913567"/>
          </a:xfrm>
          <a:prstGeom prst="rect">
            <a:avLst/>
          </a:prstGeom>
        </p:spPr>
      </p:pic>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45286" y="5047518"/>
            <a:ext cx="1601378" cy="1504348"/>
          </a:xfrm>
          <a:prstGeom prst="rect">
            <a:avLst/>
          </a:prstGeom>
        </p:spPr>
      </p:pic>
    </p:spTree>
    <p:extLst>
      <p:ext uri="{BB962C8B-B14F-4D97-AF65-F5344CB8AC3E}">
        <p14:creationId xmlns:p14="http://schemas.microsoft.com/office/powerpoint/2010/main" val="3689375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 calcmode="discrete" valueType="clr">
                                      <p:cBhvr override="childStyle">
                                        <p:cTn id="1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
                                        </p:tgtEl>
                                        <p:attrNameLst>
                                          <p:attrName>fillcolor</p:attrName>
                                        </p:attrNameLst>
                                      </p:cBhvr>
                                      <p:tavLst>
                                        <p:tav tm="0">
                                          <p:val>
                                            <p:clrVal>
                                              <a:schemeClr val="accent2"/>
                                            </p:clrVal>
                                          </p:val>
                                        </p:tav>
                                        <p:tav tm="50000">
                                          <p:val>
                                            <p:clrVal>
                                              <a:schemeClr val="hlink"/>
                                            </p:clrVal>
                                          </p:val>
                                        </p:tav>
                                      </p:tavLst>
                                    </p:anim>
                                    <p:set>
                                      <p:cBhvr>
                                        <p:cTn id="17" dur="80"/>
                                        <p:tgtEl>
                                          <p:spTgt spid="20"/>
                                        </p:tgtEl>
                                        <p:attrNameLst>
                                          <p:attrName>fill.type</p:attrName>
                                        </p:attrNameLst>
                                      </p:cBhvr>
                                      <p:to>
                                        <p:strVal val="solid"/>
                                      </p:to>
                                    </p:set>
                                  </p:childTnLst>
                                </p:cTn>
                              </p:par>
                              <p:par>
                                <p:cTn id="18" presetID="64" presetClass="path" presetSubtype="0" accel="50000" decel="50000" fill="hold" nodeType="withEffect">
                                  <p:stCondLst>
                                    <p:cond delay="0"/>
                                  </p:stCondLst>
                                  <p:childTnLst>
                                    <p:animMotion origin="layout" path="M 4.16667E-7 -4.44444E-6 L -0.00104 -0.65393 " pathEditMode="relative" rAng="0" ptsTypes="AA">
                                      <p:cBhvr>
                                        <p:cTn id="19" dur="2000" fill="hold"/>
                                        <p:tgtEl>
                                          <p:spTgt spid="3"/>
                                        </p:tgtEl>
                                        <p:attrNameLst>
                                          <p:attrName>ppt_x</p:attrName>
                                          <p:attrName>ppt_y</p:attrName>
                                        </p:attrNameLst>
                                      </p:cBhvr>
                                      <p:rCtr x="-52" y="-32708"/>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21"/>
                                        </p:tgtEl>
                                        <p:attrNameLst>
                                          <p:attrName>style.visibility</p:attrName>
                                        </p:attrNameLst>
                                      </p:cBhvr>
                                      <p:to>
                                        <p:strVal val="visible"/>
                                      </p:to>
                                    </p:set>
                                    <p:anim calcmode="discrete" valueType="clr">
                                      <p:cBhvr override="childStyle">
                                        <p:cTn id="28"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
                                        </p:tgtEl>
                                        <p:attrNameLst>
                                          <p:attrName>fillcolor</p:attrName>
                                        </p:attrNameLst>
                                      </p:cBhvr>
                                      <p:tavLst>
                                        <p:tav tm="0">
                                          <p:val>
                                            <p:clrVal>
                                              <a:schemeClr val="accent2"/>
                                            </p:clrVal>
                                          </p:val>
                                        </p:tav>
                                        <p:tav tm="50000">
                                          <p:val>
                                            <p:clrVal>
                                              <a:schemeClr val="hlink"/>
                                            </p:clrVal>
                                          </p:val>
                                        </p:tav>
                                      </p:tavLst>
                                    </p:anim>
                                    <p:set>
                                      <p:cBhvr>
                                        <p:cTn id="30" dur="80"/>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2"/>
                                        </p:tgtEl>
                                        <p:attrNameLst>
                                          <p:attrName>style.visibility</p:attrName>
                                        </p:attrNameLst>
                                      </p:cBhvr>
                                      <p:to>
                                        <p:strVal val="visible"/>
                                      </p:to>
                                    </p:set>
                                    <p:anim calcmode="discrete" valueType="clr">
                                      <p:cBhvr override="childStyle">
                                        <p:cTn id="3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2"/>
                                        </p:tgtEl>
                                        <p:attrNameLst>
                                          <p:attrName>fillcolor</p:attrName>
                                        </p:attrNameLst>
                                      </p:cBhvr>
                                      <p:tavLst>
                                        <p:tav tm="0">
                                          <p:val>
                                            <p:clrVal>
                                              <a:schemeClr val="accent2"/>
                                            </p:clrVal>
                                          </p:val>
                                        </p:tav>
                                        <p:tav tm="50000">
                                          <p:val>
                                            <p:clrVal>
                                              <a:schemeClr val="hlink"/>
                                            </p:clrVal>
                                          </p:val>
                                        </p:tav>
                                      </p:tavLst>
                                    </p:anim>
                                    <p:set>
                                      <p:cBhvr>
                                        <p:cTn id="37" dur="80"/>
                                        <p:tgtEl>
                                          <p:spTgt spid="22"/>
                                        </p:tgtEl>
                                        <p:attrNameLst>
                                          <p:attrName>fill.type</p:attrName>
                                        </p:attrNameLst>
                                      </p:cBhvr>
                                      <p:to>
                                        <p:strVal val="solid"/>
                                      </p:to>
                                    </p:set>
                                  </p:childTnLst>
                                </p:cTn>
                              </p:par>
                              <p:par>
                                <p:cTn id="38" presetID="2" presetClass="entr" presetSubtype="8"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1500" fill="hold"/>
                                        <p:tgtEl>
                                          <p:spTgt spid="26"/>
                                        </p:tgtEl>
                                        <p:attrNameLst>
                                          <p:attrName>ppt_x</p:attrName>
                                        </p:attrNameLst>
                                      </p:cBhvr>
                                      <p:tavLst>
                                        <p:tav tm="0">
                                          <p:val>
                                            <p:strVal val="0-#ppt_w/2"/>
                                          </p:val>
                                        </p:tav>
                                        <p:tav tm="100000">
                                          <p:val>
                                            <p:strVal val="#ppt_x"/>
                                          </p:val>
                                        </p:tav>
                                      </p:tavLst>
                                    </p:anim>
                                    <p:anim calcmode="lin" valueType="num">
                                      <p:cBhvr additive="base">
                                        <p:cTn id="41" dur="1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125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1500" fill="hold"/>
                                        <p:tgtEl>
                                          <p:spTgt spid="23"/>
                                        </p:tgtEl>
                                        <p:attrNameLst>
                                          <p:attrName>ppt_x</p:attrName>
                                        </p:attrNameLst>
                                      </p:cBhvr>
                                      <p:tavLst>
                                        <p:tav tm="0">
                                          <p:val>
                                            <p:strVal val="0-#ppt_w/2"/>
                                          </p:val>
                                        </p:tav>
                                        <p:tav tm="100000">
                                          <p:val>
                                            <p:strVal val="#ppt_x"/>
                                          </p:val>
                                        </p:tav>
                                      </p:tavLst>
                                    </p:anim>
                                    <p:anim calcmode="lin" valueType="num">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12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500" fill="hold"/>
                                        <p:tgtEl>
                                          <p:spTgt spid="24"/>
                                        </p:tgtEl>
                                        <p:attrNameLst>
                                          <p:attrName>ppt_x</p:attrName>
                                        </p:attrNameLst>
                                      </p:cBhvr>
                                      <p:tavLst>
                                        <p:tav tm="0">
                                          <p:val>
                                            <p:strVal val="0-#ppt_w/2"/>
                                          </p:val>
                                        </p:tav>
                                        <p:tav tm="100000">
                                          <p:val>
                                            <p:strVal val="#ppt_x"/>
                                          </p:val>
                                        </p:tav>
                                      </p:tavLst>
                                    </p:anim>
                                    <p:anim calcmode="lin" valueType="num">
                                      <p:cBhvr additive="base">
                                        <p:cTn id="49" dur="1500" fill="hold"/>
                                        <p:tgtEl>
                                          <p:spTgt spid="24"/>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125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500" fill="hold"/>
                                        <p:tgtEl>
                                          <p:spTgt spid="25"/>
                                        </p:tgtEl>
                                        <p:attrNameLst>
                                          <p:attrName>ppt_x</p:attrName>
                                        </p:attrNameLst>
                                      </p:cBhvr>
                                      <p:tavLst>
                                        <p:tav tm="0">
                                          <p:val>
                                            <p:strVal val="0-#ppt_w/2"/>
                                          </p:val>
                                        </p:tav>
                                        <p:tav tm="100000">
                                          <p:val>
                                            <p:strVal val="#ppt_x"/>
                                          </p:val>
                                        </p:tav>
                                      </p:tavLst>
                                    </p:anim>
                                    <p:anim calcmode="lin" valueType="num">
                                      <p:cBhvr additive="base">
                                        <p:cTn id="53" dur="1500" fill="hold"/>
                                        <p:tgtEl>
                                          <p:spTgt spid="25"/>
                                        </p:tgtEl>
                                        <p:attrNameLst>
                                          <p:attrName>ppt_y</p:attrName>
                                        </p:attrNameLst>
                                      </p:cBhvr>
                                      <p:tavLst>
                                        <p:tav tm="0">
                                          <p:val>
                                            <p:strVal val="#ppt_y"/>
                                          </p:val>
                                        </p:tav>
                                        <p:tav tm="100000">
                                          <p:val>
                                            <p:strVal val="#ppt_y"/>
                                          </p:val>
                                        </p:tav>
                                      </p:tavLst>
                                    </p:anim>
                                  </p:childTnLst>
                                </p:cTn>
                              </p:par>
                              <p:par>
                                <p:cTn id="54" presetID="32" presetClass="emph" presetSubtype="0" fill="hold" nodeType="withEffect">
                                  <p:stCondLst>
                                    <p:cond delay="1250"/>
                                  </p:stCondLst>
                                  <p:childTnLst>
                                    <p:animRot by="120000">
                                      <p:cBhvr>
                                        <p:cTn id="55" dur="150" fill="hold">
                                          <p:stCondLst>
                                            <p:cond delay="0"/>
                                          </p:stCondLst>
                                        </p:cTn>
                                        <p:tgtEl>
                                          <p:spTgt spid="26"/>
                                        </p:tgtEl>
                                        <p:attrNameLst>
                                          <p:attrName>r</p:attrName>
                                        </p:attrNameLst>
                                      </p:cBhvr>
                                    </p:animRot>
                                    <p:animRot by="-240000">
                                      <p:cBhvr>
                                        <p:cTn id="56" dur="300" fill="hold">
                                          <p:stCondLst>
                                            <p:cond delay="300"/>
                                          </p:stCondLst>
                                        </p:cTn>
                                        <p:tgtEl>
                                          <p:spTgt spid="26"/>
                                        </p:tgtEl>
                                        <p:attrNameLst>
                                          <p:attrName>r</p:attrName>
                                        </p:attrNameLst>
                                      </p:cBhvr>
                                    </p:animRot>
                                    <p:animRot by="240000">
                                      <p:cBhvr>
                                        <p:cTn id="57" dur="300" fill="hold">
                                          <p:stCondLst>
                                            <p:cond delay="600"/>
                                          </p:stCondLst>
                                        </p:cTn>
                                        <p:tgtEl>
                                          <p:spTgt spid="26"/>
                                        </p:tgtEl>
                                        <p:attrNameLst>
                                          <p:attrName>r</p:attrName>
                                        </p:attrNameLst>
                                      </p:cBhvr>
                                    </p:animRot>
                                    <p:animRot by="-240000">
                                      <p:cBhvr>
                                        <p:cTn id="58" dur="300" fill="hold">
                                          <p:stCondLst>
                                            <p:cond delay="900"/>
                                          </p:stCondLst>
                                        </p:cTn>
                                        <p:tgtEl>
                                          <p:spTgt spid="26"/>
                                        </p:tgtEl>
                                        <p:attrNameLst>
                                          <p:attrName>r</p:attrName>
                                        </p:attrNameLst>
                                      </p:cBhvr>
                                    </p:animRot>
                                    <p:animRot by="120000">
                                      <p:cBhvr>
                                        <p:cTn id="59" dur="300" fill="hold">
                                          <p:stCondLst>
                                            <p:cond delay="1200"/>
                                          </p:stCondLst>
                                        </p:cTn>
                                        <p:tgtEl>
                                          <p:spTgt spid="26"/>
                                        </p:tgtEl>
                                        <p:attrNameLst>
                                          <p:attrName>r</p:attrName>
                                        </p:attrNameLst>
                                      </p:cBhvr>
                                    </p:animRot>
                                  </p:childTnLst>
                                </p:cTn>
                              </p:par>
                              <p:par>
                                <p:cTn id="60" presetID="32" presetClass="emph" presetSubtype="0" fill="hold" nodeType="withEffect">
                                  <p:stCondLst>
                                    <p:cond delay="1250"/>
                                  </p:stCondLst>
                                  <p:childTnLst>
                                    <p:animRot by="120000">
                                      <p:cBhvr>
                                        <p:cTn id="61" dur="150" fill="hold">
                                          <p:stCondLst>
                                            <p:cond delay="0"/>
                                          </p:stCondLst>
                                        </p:cTn>
                                        <p:tgtEl>
                                          <p:spTgt spid="23"/>
                                        </p:tgtEl>
                                        <p:attrNameLst>
                                          <p:attrName>r</p:attrName>
                                        </p:attrNameLst>
                                      </p:cBhvr>
                                    </p:animRot>
                                    <p:animRot by="-240000">
                                      <p:cBhvr>
                                        <p:cTn id="62" dur="300" fill="hold">
                                          <p:stCondLst>
                                            <p:cond delay="300"/>
                                          </p:stCondLst>
                                        </p:cTn>
                                        <p:tgtEl>
                                          <p:spTgt spid="23"/>
                                        </p:tgtEl>
                                        <p:attrNameLst>
                                          <p:attrName>r</p:attrName>
                                        </p:attrNameLst>
                                      </p:cBhvr>
                                    </p:animRot>
                                    <p:animRot by="240000">
                                      <p:cBhvr>
                                        <p:cTn id="63" dur="300" fill="hold">
                                          <p:stCondLst>
                                            <p:cond delay="600"/>
                                          </p:stCondLst>
                                        </p:cTn>
                                        <p:tgtEl>
                                          <p:spTgt spid="23"/>
                                        </p:tgtEl>
                                        <p:attrNameLst>
                                          <p:attrName>r</p:attrName>
                                        </p:attrNameLst>
                                      </p:cBhvr>
                                    </p:animRot>
                                    <p:animRot by="-240000">
                                      <p:cBhvr>
                                        <p:cTn id="64" dur="300" fill="hold">
                                          <p:stCondLst>
                                            <p:cond delay="900"/>
                                          </p:stCondLst>
                                        </p:cTn>
                                        <p:tgtEl>
                                          <p:spTgt spid="23"/>
                                        </p:tgtEl>
                                        <p:attrNameLst>
                                          <p:attrName>r</p:attrName>
                                        </p:attrNameLst>
                                      </p:cBhvr>
                                    </p:animRot>
                                    <p:animRot by="120000">
                                      <p:cBhvr>
                                        <p:cTn id="65" dur="300" fill="hold">
                                          <p:stCondLst>
                                            <p:cond delay="1200"/>
                                          </p:stCondLst>
                                        </p:cTn>
                                        <p:tgtEl>
                                          <p:spTgt spid="23"/>
                                        </p:tgtEl>
                                        <p:attrNameLst>
                                          <p:attrName>r</p:attrName>
                                        </p:attrNameLst>
                                      </p:cBhvr>
                                    </p:animRot>
                                  </p:childTnLst>
                                </p:cTn>
                              </p:par>
                              <p:par>
                                <p:cTn id="66" presetID="32" presetClass="emph" presetSubtype="0" fill="hold" nodeType="withEffect">
                                  <p:stCondLst>
                                    <p:cond delay="1250"/>
                                  </p:stCondLst>
                                  <p:childTnLst>
                                    <p:animRot by="120000">
                                      <p:cBhvr>
                                        <p:cTn id="67" dur="150" fill="hold">
                                          <p:stCondLst>
                                            <p:cond delay="0"/>
                                          </p:stCondLst>
                                        </p:cTn>
                                        <p:tgtEl>
                                          <p:spTgt spid="24"/>
                                        </p:tgtEl>
                                        <p:attrNameLst>
                                          <p:attrName>r</p:attrName>
                                        </p:attrNameLst>
                                      </p:cBhvr>
                                    </p:animRot>
                                    <p:animRot by="-240000">
                                      <p:cBhvr>
                                        <p:cTn id="68" dur="300" fill="hold">
                                          <p:stCondLst>
                                            <p:cond delay="300"/>
                                          </p:stCondLst>
                                        </p:cTn>
                                        <p:tgtEl>
                                          <p:spTgt spid="24"/>
                                        </p:tgtEl>
                                        <p:attrNameLst>
                                          <p:attrName>r</p:attrName>
                                        </p:attrNameLst>
                                      </p:cBhvr>
                                    </p:animRot>
                                    <p:animRot by="240000">
                                      <p:cBhvr>
                                        <p:cTn id="69" dur="300" fill="hold">
                                          <p:stCondLst>
                                            <p:cond delay="600"/>
                                          </p:stCondLst>
                                        </p:cTn>
                                        <p:tgtEl>
                                          <p:spTgt spid="24"/>
                                        </p:tgtEl>
                                        <p:attrNameLst>
                                          <p:attrName>r</p:attrName>
                                        </p:attrNameLst>
                                      </p:cBhvr>
                                    </p:animRot>
                                    <p:animRot by="-240000">
                                      <p:cBhvr>
                                        <p:cTn id="70" dur="300" fill="hold">
                                          <p:stCondLst>
                                            <p:cond delay="900"/>
                                          </p:stCondLst>
                                        </p:cTn>
                                        <p:tgtEl>
                                          <p:spTgt spid="24"/>
                                        </p:tgtEl>
                                        <p:attrNameLst>
                                          <p:attrName>r</p:attrName>
                                        </p:attrNameLst>
                                      </p:cBhvr>
                                    </p:animRot>
                                    <p:animRot by="120000">
                                      <p:cBhvr>
                                        <p:cTn id="71" dur="300" fill="hold">
                                          <p:stCondLst>
                                            <p:cond delay="1200"/>
                                          </p:stCondLst>
                                        </p:cTn>
                                        <p:tgtEl>
                                          <p:spTgt spid="24"/>
                                        </p:tgtEl>
                                        <p:attrNameLst>
                                          <p:attrName>r</p:attrName>
                                        </p:attrNameLst>
                                      </p:cBhvr>
                                    </p:animRot>
                                  </p:childTnLst>
                                </p:cTn>
                              </p:par>
                              <p:par>
                                <p:cTn id="72" presetID="32" presetClass="emph" presetSubtype="0" fill="hold" nodeType="withEffect">
                                  <p:stCondLst>
                                    <p:cond delay="1250"/>
                                  </p:stCondLst>
                                  <p:childTnLst>
                                    <p:animRot by="120000">
                                      <p:cBhvr>
                                        <p:cTn id="73" dur="150" fill="hold">
                                          <p:stCondLst>
                                            <p:cond delay="0"/>
                                          </p:stCondLst>
                                        </p:cTn>
                                        <p:tgtEl>
                                          <p:spTgt spid="25"/>
                                        </p:tgtEl>
                                        <p:attrNameLst>
                                          <p:attrName>r</p:attrName>
                                        </p:attrNameLst>
                                      </p:cBhvr>
                                    </p:animRot>
                                    <p:animRot by="-240000">
                                      <p:cBhvr>
                                        <p:cTn id="74" dur="300" fill="hold">
                                          <p:stCondLst>
                                            <p:cond delay="300"/>
                                          </p:stCondLst>
                                        </p:cTn>
                                        <p:tgtEl>
                                          <p:spTgt spid="25"/>
                                        </p:tgtEl>
                                        <p:attrNameLst>
                                          <p:attrName>r</p:attrName>
                                        </p:attrNameLst>
                                      </p:cBhvr>
                                    </p:animRot>
                                    <p:animRot by="240000">
                                      <p:cBhvr>
                                        <p:cTn id="75" dur="300" fill="hold">
                                          <p:stCondLst>
                                            <p:cond delay="600"/>
                                          </p:stCondLst>
                                        </p:cTn>
                                        <p:tgtEl>
                                          <p:spTgt spid="25"/>
                                        </p:tgtEl>
                                        <p:attrNameLst>
                                          <p:attrName>r</p:attrName>
                                        </p:attrNameLst>
                                      </p:cBhvr>
                                    </p:animRot>
                                    <p:animRot by="-240000">
                                      <p:cBhvr>
                                        <p:cTn id="76" dur="300" fill="hold">
                                          <p:stCondLst>
                                            <p:cond delay="900"/>
                                          </p:stCondLst>
                                        </p:cTn>
                                        <p:tgtEl>
                                          <p:spTgt spid="25"/>
                                        </p:tgtEl>
                                        <p:attrNameLst>
                                          <p:attrName>r</p:attrName>
                                        </p:attrNameLst>
                                      </p:cBhvr>
                                    </p:animRot>
                                    <p:animRot by="120000">
                                      <p:cBhvr>
                                        <p:cTn id="77" dur="300" fill="hold">
                                          <p:stCondLst>
                                            <p:cond delay="1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34878" y="540743"/>
            <a:ext cx="6007105" cy="5573132"/>
            <a:chOff x="4000638" y="205463"/>
            <a:chExt cx="60071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4000638" y="205463"/>
              <a:ext cx="3300904"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Tìm</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74138" y="1970076"/>
              <a:ext cx="3310522"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hiểu</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857795" y="3839603"/>
              <a:ext cx="214994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bài</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7852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 </a:t>
            </a:r>
            <a:r>
              <a:rPr lang="en-US" altLang="en-US" sz="3200" smtClean="0">
                <a:solidFill>
                  <a:srgbClr val="000000"/>
                </a:solidFill>
                <a:latin typeface="Times New Roman" pitchFamily="18" charset="0"/>
                <a:cs typeface="Times New Roman" pitchFamily="18" charset="0"/>
              </a:rPr>
              <a:t> </a:t>
            </a:r>
            <a:r>
              <a:rPr lang="vi-VN" altLang="en-US" sz="3200" smtClean="0">
                <a:solidFill>
                  <a:srgbClr val="000000"/>
                </a:solidFill>
                <a:latin typeface="Times New Roman" pitchFamily="18" charset="0"/>
                <a:cs typeface="Times New Roman" pitchFamily="18" charset="0"/>
              </a:rPr>
              <a:t>Ngày </a:t>
            </a:r>
            <a:r>
              <a:rPr lang="vi-VN" altLang="en-US" sz="3200" dirty="0">
                <a:solidFill>
                  <a:srgbClr val="000000"/>
                </a:solidFill>
                <a:latin typeface="Times New Roman" pitchFamily="18" charset="0"/>
                <a:cs typeface="Times New Roman" pitchFamily="18" charset="0"/>
              </a:rPr>
              <a:t>20 tháng 9 năm 1519, từ cảng Xê-vi-la </a:t>
            </a:r>
            <a:r>
              <a:rPr lang="en-US" altLang="en-US" sz="3200" dirty="0" err="1" smtClean="0">
                <a:solidFill>
                  <a:srgbClr val="000000"/>
                </a:solidFill>
                <a:latin typeface="Times New Roman" pitchFamily="18" charset="0"/>
                <a:cs typeface="Times New Roman" pitchFamily="18" charset="0"/>
              </a:rPr>
              <a:t>nước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Tây</a:t>
            </a:r>
            <a:r>
              <a:rPr lang="en-US" altLang="en-US" sz="3200" dirty="0" smtClean="0">
                <a:solidFill>
                  <a:srgbClr val="000000"/>
                </a:solidFill>
                <a:latin typeface="Times New Roman" pitchFamily="18" charset="0"/>
                <a:cs typeface="Times New Roman" pitchFamily="18" charset="0"/>
              </a:rPr>
              <a:t> Ban </a:t>
            </a:r>
            <a:r>
              <a:rPr lang="en-US" altLang="en-US" sz="3200" dirty="0" err="1" smtClean="0">
                <a:solidFill>
                  <a:srgbClr val="000000"/>
                </a:solidFill>
                <a:latin typeface="Times New Roman" pitchFamily="18" charset="0"/>
                <a:cs typeface="Times New Roman" pitchFamily="18" charset="0"/>
              </a:rPr>
              <a:t>Nha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có</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năm</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chiếc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thuyền</a:t>
            </a:r>
            <a:r>
              <a:rPr lang="en-US" altLang="en-US" sz="3200" dirty="0" smtClean="0">
                <a:solidFill>
                  <a:srgbClr val="000000"/>
                </a:solidFill>
                <a:latin typeface="Times New Roman" pitchFamily="18" charset="0"/>
                <a:cs typeface="Times New Roman" pitchFamily="18" charset="0"/>
              </a:rPr>
              <a:t> </a:t>
            </a:r>
            <a:r>
              <a:rPr lang="vi-VN" altLang="en-US" sz="3200" dirty="0" smtClean="0">
                <a:solidFill>
                  <a:srgbClr val="000000"/>
                </a:solidFill>
                <a:latin typeface="Times New Roman" pitchFamily="18" charset="0"/>
                <a:cs typeface="Times New Roman" pitchFamily="18" charset="0"/>
              </a:rPr>
              <a:t>lớn </a:t>
            </a:r>
            <a:r>
              <a:rPr lang="vi-VN" altLang="en-US" sz="3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a:t>
            </a:r>
            <a:r>
              <a:rPr lang="vi-VN" altLang="en-US" sz="3200">
                <a:solidFill>
                  <a:srgbClr val="000000"/>
                </a:solidFill>
                <a:latin typeface="Times New Roman" pitchFamily="18" charset="0"/>
                <a:cs typeface="Times New Roman" pitchFamily="18" charset="0"/>
              </a:rPr>
              <a:t>mới</a:t>
            </a:r>
            <a:r>
              <a:rPr lang="vi-VN" altLang="en-US" sz="3200" smtClean="0">
                <a:solidFill>
                  <a:srgbClr val="000000"/>
                </a:solidFill>
                <a:latin typeface="Times New Roman" pitchFamily="18" charset="0"/>
                <a:cs typeface="Times New Roman" pitchFamily="18" charset="0"/>
              </a:rPr>
              <a:t>.</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269527"/>
            <a:ext cx="11466512" cy="66040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a:solidFill>
                  <a:srgbClr val="C00000"/>
                </a:solidFill>
                <a:latin typeface="Times New Roman" panose="02020603050405020304" pitchFamily="18" charset="0"/>
              </a:rPr>
              <a:t>1. Ma-gien-lăng thực hiện cuộc thám hiểm với mục đích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201911"/>
            <a:ext cx="114665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smtClean="0">
                <a:latin typeface="Times New Roman" panose="02020603050405020304" pitchFamily="18" charset="0"/>
                <a:cs typeface="Times New Roman" panose="02020603050405020304" pitchFamily="18" charset="0"/>
              </a:rPr>
              <a:t>       Ma-gien-lăng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đường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5833640" y="2361237"/>
            <a:ext cx="58452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837444"/>
            <a:ext cx="398773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70248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000">
                <a:solidFill>
                  <a:srgbClr val="000000"/>
                </a:solidFill>
                <a:latin typeface="Times New Roman" pitchFamily="18" charset="0"/>
                <a:cs typeface="Times New Roman" pitchFamily="18" charset="0"/>
              </a:rPr>
              <a:t> </a:t>
            </a:r>
            <a:r>
              <a:rPr lang="en-US" altLang="en-US" sz="3000" smtClean="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761684"/>
            <a:ext cx="11466512" cy="112523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Đi dọc bờ biển Nam Mĩ, đoàn thám hiểm đã phát hiện ra điều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96712"/>
            <a:ext cx="114665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200" smtClean="0">
                <a:latin typeface="Times New Roman" panose="02020603050405020304" pitchFamily="18" charset="0"/>
                <a:cs typeface="Times New Roman" panose="02020603050405020304" pitchFamily="18" charset="0"/>
              </a:rPr>
              <a:t>       Họ </a:t>
            </a:r>
            <a:r>
              <a:rPr lang="vi-VN" altLang="en-US" sz="3200">
                <a:latin typeface="Times New Roman" panose="02020603050405020304" pitchFamily="18" charset="0"/>
                <a:cs typeface="Times New Roman" panose="02020603050405020304" pitchFamily="18" charset="0"/>
              </a:rPr>
              <a:t>phát hiện một eo biển dẫn tới một đại dương mênh </a:t>
            </a:r>
            <a:r>
              <a:rPr lang="vi-VN" altLang="en-US" sz="3200">
                <a:latin typeface="Times New Roman" panose="02020603050405020304" pitchFamily="18" charset="0"/>
                <a:cs typeface="Times New Roman" panose="02020603050405020304" pitchFamily="18" charset="0"/>
              </a:rPr>
              <a:t>mông</a:t>
            </a:r>
            <a:r>
              <a:rPr lang="en-US" altLang="en-US" sz="3200" smtClean="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8912506" y="1851950"/>
            <a:ext cx="276635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332369"/>
            <a:ext cx="670778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7856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dirty="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lang="en-US" altLang="en-US" sz="2600">
                <a:solidFill>
                  <a:srgbClr val="000000"/>
                </a:solidFill>
                <a:latin typeface="Times New Roman" pitchFamily="18" charset="0"/>
                <a:cs typeface="Times New Roman" pitchFamily="18" charset="0"/>
              </a:rPr>
              <a:t>, đ</a:t>
            </a:r>
            <a:r>
              <a:rPr lang="vi-VN" altLang="en-US" sz="2600">
                <a:solidFill>
                  <a:srgbClr val="000000"/>
                </a:solidFill>
                <a:latin typeface="Times New Roman" pitchFamily="18" charset="0"/>
                <a:cs typeface="Times New Roman" pitchFamily="18" charset="0"/>
              </a:rPr>
              <a:t>oàn thám hiểm ổn định được tinh </a:t>
            </a:r>
            <a:r>
              <a:rPr lang="vi-VN" altLang="en-US" sz="2600">
                <a:solidFill>
                  <a:srgbClr val="000000"/>
                </a:solidFill>
                <a:latin typeface="Times New Roman" pitchFamily="18" charset="0"/>
                <a:cs typeface="Times New Roman" pitchFamily="18" charset="0"/>
              </a:rPr>
              <a:t>thần</a:t>
            </a:r>
            <a:r>
              <a:rPr lang="vi-VN" altLang="en-US" sz="2600" smtClean="0">
                <a:solidFill>
                  <a:srgbClr val="000000"/>
                </a:solidFill>
                <a:latin typeface="Times New Roman" pitchFamily="18" charset="0"/>
                <a:cs typeface="Times New Roman" pitchFamily="18" charset="0"/>
              </a:rPr>
              <a:t>.</a:t>
            </a:r>
            <a:endParaRPr lang="en-US" altLang="en-US" sz="2600" smtClean="0">
              <a:solidFill>
                <a:srgbClr val="000000"/>
              </a:solidFill>
              <a:latin typeface="Times New Roman" pitchFamily="18" charset="0"/>
              <a:cs typeface="Times New Roman" pitchFamily="18" charset="0"/>
            </a:endParaRPr>
          </a:p>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Đoạn </a:t>
            </a:r>
            <a:r>
              <a:rPr lang="vi-VN" altLang="en-US" sz="260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endParaRPr lang="en-US" altLang="en-US" sz="2600" smtClean="0">
              <a:solidFill>
                <a:srgbClr val="000000"/>
              </a:solidFill>
              <a:latin typeface="Times New Roman" pitchFamily="18" charset="0"/>
              <a:cs typeface="Times New Roman" pitchFamily="18" charset="0"/>
            </a:endParaRP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4118770"/>
            <a:ext cx="1146651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2. Đoàn thám hiểm đã gặp những khó khăn gì dọc đường?</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911704"/>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Thức </a:t>
            </a:r>
            <a:r>
              <a:rPr lang="vi-VN" altLang="en-US" sz="2600">
                <a:solidFill>
                  <a:srgbClr val="000000"/>
                </a:solidFill>
                <a:latin typeface="Times New Roman" pitchFamily="18" charset="0"/>
                <a:cs typeface="Times New Roman" pitchFamily="18" charset="0"/>
              </a:rPr>
              <a:t>ăn cạn, nước ngọt hết sạch. Thủy thủ phải uống nước tiểu, ninh nhừ giày và thắt lưng da để ăn. Mỗi ngày có vài ba </a:t>
            </a:r>
            <a:r>
              <a:rPr lang="vi-VN" altLang="en-US" sz="2600">
                <a:solidFill>
                  <a:srgbClr val="000000"/>
                </a:solidFill>
                <a:latin typeface="Times New Roman" pitchFamily="18" charset="0"/>
                <a:cs typeface="Times New Roman" pitchFamily="18" charset="0"/>
              </a:rPr>
              <a:t>người </a:t>
            </a:r>
            <a:r>
              <a:rPr lang="vi-VN" altLang="en-US" sz="2600" smtClean="0">
                <a:solidFill>
                  <a:srgbClr val="000000"/>
                </a:solidFill>
                <a:latin typeface="Times New Roman" pitchFamily="18" charset="0"/>
                <a:cs typeface="Times New Roman" pitchFamily="18" charset="0"/>
              </a:rPr>
              <a:t>chết</a:t>
            </a:r>
            <a:r>
              <a:rPr lang="en-US" altLang="en-US" sz="2600" smtClean="0">
                <a:solidFill>
                  <a:srgbClr val="000000"/>
                </a:solidFill>
                <a:latin typeface="Times New Roman" pitchFamily="18" charset="0"/>
                <a:cs typeface="Times New Roman" pitchFamily="18" charset="0"/>
              </a:rPr>
              <a:t>. Giao tranh với dân đảo Ma-tan. Ma-gien-lăng mất.</a:t>
            </a:r>
            <a:endParaRPr lang="en-US" altLang="en-US" sz="2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940233" y="1284791"/>
            <a:ext cx="381950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375920" y="1684186"/>
            <a:ext cx="1126821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27608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8032830" y="3246768"/>
            <a:ext cx="361130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51882"/>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2084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12242674" cy="6858000"/>
            <a:chOff x="0" y="0"/>
            <a:chExt cx="12242674" cy="6858000"/>
          </a:xfrm>
        </p:grpSpPr>
        <p:grpSp>
          <p:nvGrpSpPr>
            <p:cNvPr id="5" name="Group 4"/>
            <p:cNvGrpSpPr/>
            <p:nvPr/>
          </p:nvGrpSpPr>
          <p:grpSpPr>
            <a:xfrm>
              <a:off x="0" y="0"/>
              <a:ext cx="12192000" cy="6858000"/>
              <a:chOff x="0" y="0"/>
              <a:chExt cx="12192000" cy="6858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7" t="780"/>
              <a:stretch/>
            </p:blipFill>
            <p:spPr>
              <a:xfrm>
                <a:off x="0" y="0"/>
                <a:ext cx="12192000" cy="6858000"/>
              </a:xfrm>
              <a:prstGeom prst="rect">
                <a:avLst/>
              </a:prstGeom>
            </p:spPr>
          </p:pic>
          <p:sp>
            <p:nvSpPr>
              <p:cNvPr id="3" name="TextBox 2"/>
              <p:cNvSpPr txBox="1"/>
              <p:nvPr/>
            </p:nvSpPr>
            <p:spPr>
              <a:xfrm>
                <a:off x="1145894" y="474563"/>
                <a:ext cx="6215026" cy="353943"/>
              </a:xfrm>
              <a:prstGeom prst="rect">
                <a:avLst/>
              </a:prstGeom>
              <a:solidFill>
                <a:srgbClr val="E8C163"/>
              </a:solidFill>
            </p:spPr>
            <p:txBody>
              <a:bodyPr wrap="square" rtlCol="0">
                <a:spAutoFit/>
              </a:bodyPr>
              <a:lstStyle/>
              <a:p>
                <a:pPr algn="ctr">
                  <a:spcBef>
                    <a:spcPts val="600"/>
                  </a:spcBef>
                </a:pPr>
                <a:r>
                  <a:rPr lang="en-US" sz="1700" smtClean="0">
                    <a:latin typeface="UTM Avo" panose="02040603050506020204" pitchFamily="18" charset="0"/>
                  </a:rPr>
                  <a:t>Cuộc thám hiểm vòng quanh thế giới của Ma-gien-lăng</a:t>
                </a:r>
                <a:endParaRPr lang="en-US" sz="1700">
                  <a:latin typeface="UTM Avo" panose="02040603050506020204" pitchFamily="18" charset="0"/>
                </a:endParaRPr>
              </a:p>
            </p:txBody>
          </p:sp>
        </p:grpSp>
        <p:sp>
          <p:nvSpPr>
            <p:cNvPr id="12" name="TextBox 31"/>
            <p:cNvSpPr txBox="1">
              <a:spLocks noChangeArrowheads="1"/>
            </p:cNvSpPr>
            <p:nvPr/>
          </p:nvSpPr>
          <p:spPr bwMode="auto">
            <a:xfrm>
              <a:off x="9966134" y="291312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3" name="TextBox 31"/>
            <p:cNvSpPr txBox="1">
              <a:spLocks noChangeArrowheads="1"/>
            </p:cNvSpPr>
            <p:nvPr/>
          </p:nvSpPr>
          <p:spPr bwMode="auto">
            <a:xfrm>
              <a:off x="3242179" y="2955985"/>
              <a:ext cx="1951233"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ĐẠI TÂY DƯƠNG</a:t>
              </a:r>
              <a:endParaRPr lang="vi-VN" altLang="en-US" sz="1700" b="1" dirty="0"/>
            </a:p>
          </p:txBody>
        </p:sp>
        <p:sp>
          <p:nvSpPr>
            <p:cNvPr id="14" name="TextBox 31"/>
            <p:cNvSpPr txBox="1">
              <a:spLocks noChangeArrowheads="1"/>
            </p:cNvSpPr>
            <p:nvPr/>
          </p:nvSpPr>
          <p:spPr bwMode="auto">
            <a:xfrm>
              <a:off x="212534" y="426165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5" name="TextBox 31"/>
            <p:cNvSpPr txBox="1">
              <a:spLocks noChangeArrowheads="1"/>
            </p:cNvSpPr>
            <p:nvPr/>
          </p:nvSpPr>
          <p:spPr bwMode="auto">
            <a:xfrm>
              <a:off x="7117080" y="4907344"/>
              <a:ext cx="181356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ẤN ĐỘ DƯƠNG</a:t>
              </a:r>
              <a:endParaRPr lang="vi-VN" altLang="en-US" sz="1700" b="1" dirty="0"/>
            </a:p>
          </p:txBody>
        </p:sp>
        <p:sp>
          <p:nvSpPr>
            <p:cNvPr id="16" name="TextBox 31"/>
            <p:cNvSpPr txBox="1">
              <a:spLocks noChangeArrowheads="1"/>
            </p:cNvSpPr>
            <p:nvPr/>
          </p:nvSpPr>
          <p:spPr bwMode="auto">
            <a:xfrm>
              <a:off x="5950707" y="2276701"/>
              <a:ext cx="1201933"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ÂU</a:t>
              </a:r>
              <a:endParaRPr lang="vi-VN" altLang="en-US" sz="1700" b="1" dirty="0">
                <a:solidFill>
                  <a:srgbClr val="C00000"/>
                </a:solidFill>
              </a:endParaRPr>
            </a:p>
          </p:txBody>
        </p:sp>
        <p:sp>
          <p:nvSpPr>
            <p:cNvPr id="17" name="TextBox 31"/>
            <p:cNvSpPr txBox="1">
              <a:spLocks noChangeArrowheads="1"/>
            </p:cNvSpPr>
            <p:nvPr/>
          </p:nvSpPr>
          <p:spPr bwMode="auto">
            <a:xfrm>
              <a:off x="8064500" y="2962479"/>
              <a:ext cx="1024896"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Á</a:t>
              </a:r>
              <a:endParaRPr lang="vi-VN" altLang="en-US" sz="1700" b="1" dirty="0">
                <a:solidFill>
                  <a:srgbClr val="C00000"/>
                </a:solidFill>
              </a:endParaRPr>
            </a:p>
          </p:txBody>
        </p:sp>
        <p:sp>
          <p:nvSpPr>
            <p:cNvPr id="18" name="TextBox 31"/>
            <p:cNvSpPr txBox="1">
              <a:spLocks noChangeArrowheads="1"/>
            </p:cNvSpPr>
            <p:nvPr/>
          </p:nvSpPr>
          <p:spPr bwMode="auto">
            <a:xfrm>
              <a:off x="5950707" y="3901867"/>
              <a:ext cx="1265635"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PHI</a:t>
              </a:r>
              <a:endParaRPr lang="vi-VN" altLang="en-US" sz="1700" b="1" dirty="0">
                <a:solidFill>
                  <a:srgbClr val="C00000"/>
                </a:solidFill>
              </a:endParaRPr>
            </a:p>
          </p:txBody>
        </p:sp>
        <p:sp>
          <p:nvSpPr>
            <p:cNvPr id="19" name="TextBox 31"/>
            <p:cNvSpPr txBox="1">
              <a:spLocks noChangeArrowheads="1"/>
            </p:cNvSpPr>
            <p:nvPr/>
          </p:nvSpPr>
          <p:spPr bwMode="auto">
            <a:xfrm>
              <a:off x="1835977" y="3189486"/>
              <a:ext cx="980097"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BẮC MĨ</a:t>
              </a:r>
              <a:endParaRPr lang="vi-VN" altLang="en-US" sz="1700" b="1" dirty="0">
                <a:solidFill>
                  <a:srgbClr val="C00000"/>
                </a:solidFill>
              </a:endParaRPr>
            </a:p>
          </p:txBody>
        </p:sp>
        <p:sp>
          <p:nvSpPr>
            <p:cNvPr id="20" name="TextBox 31"/>
            <p:cNvSpPr txBox="1">
              <a:spLocks noChangeArrowheads="1"/>
            </p:cNvSpPr>
            <p:nvPr/>
          </p:nvSpPr>
          <p:spPr bwMode="auto">
            <a:xfrm>
              <a:off x="3279186" y="4730020"/>
              <a:ext cx="974221"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NAM MĨ</a:t>
              </a:r>
              <a:endParaRPr lang="vi-VN" altLang="en-US" sz="1700" b="1" dirty="0">
                <a:solidFill>
                  <a:srgbClr val="C00000"/>
                </a:solidFill>
              </a:endParaRPr>
            </a:p>
          </p:txBody>
        </p:sp>
      </p:gr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5246510" y="2589621"/>
            <a:ext cx="871877" cy="871877"/>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11632070" y="4159341"/>
            <a:ext cx="871877" cy="871877"/>
          </a:xfrm>
          <a:prstGeom prst="rect">
            <a:avLst/>
          </a:prstGeom>
        </p:spPr>
      </p:pic>
      <p:sp>
        <p:nvSpPr>
          <p:cNvPr id="22" name="Rectangle 21"/>
          <p:cNvSpPr/>
          <p:nvPr/>
        </p:nvSpPr>
        <p:spPr>
          <a:xfrm>
            <a:off x="647089" y="5952860"/>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28443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nodeType="clickEffect">
                                  <p:stCondLst>
                                    <p:cond delay="0"/>
                                  </p:stCondLst>
                                  <p:childTnLst>
                                    <p:animMotion origin="layout" path="M -3.95833E-6 3.33333E-6 C -0.00807 0.00463 -0.0276 -0.01528 -0.03841 0.01134 C -0.04921 0.03796 -0.05625 0.13102 -0.06497 0.15995 C -0.07994 0.19676 -0.0819 0.15926 -0.10104 0.20046 C -0.12044 0.24143 -0.14062 0.39537 -0.18125 0.40648 C -0.22083 0.37338 -0.24075 0.27314 -0.33437 0.28773 C -0.38437 0.26273 -0.46315 0.25416 -0.48919 0.25069 " pathEditMode="relative" rAng="0" ptsTypes="AAAAAAA">
                                      <p:cBhvr>
                                        <p:cTn id="19" dur="4000" fill="hold"/>
                                        <p:tgtEl>
                                          <p:spTgt spid="4"/>
                                        </p:tgtEl>
                                        <p:attrNameLst>
                                          <p:attrName>ppt_x</p:attrName>
                                          <p:attrName>ppt_y</p:attrName>
                                        </p:attrNameLst>
                                      </p:cBhvr>
                                      <p:rCtr x="-24466" y="20185"/>
                                    </p:animMotion>
                                  </p:childTnLst>
                                </p:cTn>
                              </p:par>
                              <p:par>
                                <p:cTn id="20" presetID="10" presetClass="entr" presetSubtype="0" fill="hold" nodeType="withEffect">
                                  <p:stCondLst>
                                    <p:cond delay="3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4000"/>
                            </p:stCondLst>
                            <p:childTnLst>
                              <p:par>
                                <p:cTn id="24" presetID="50" presetClass="path" presetSubtype="0" accel="50000" decel="50000" fill="hold" nodeType="afterEffect">
                                  <p:stCondLst>
                                    <p:cond delay="0"/>
                                  </p:stCondLst>
                                  <p:childTnLst>
                                    <p:animMotion origin="layout" path="M 0.01355 -0.00695 C -0.00234 -0.01412 -0.03671 -0.07686 -0.07252 -0.09098 C -0.1082 -0.10463 -0.18763 -0.10186 -0.20234 -0.08912 C -0.21718 -0.07616 -0.16015 -0.09375 -0.16119 -0.01389 C -0.18138 0.0206 -0.25273 0.06689 -0.30312 0.10578 C -0.3444 0.11296 -0.41927 0.11504 -0.44101 0.09699 C -0.46237 0.0787 -0.48541 0.01018 -0.50455 -0.02362 C -0.52356 -0.05741 -0.54661 -0.08172 -0.55546 -0.10556 C -0.56445 -0.12917 -0.58958 -0.15 -0.58437 -0.17061 C -0.57916 -0.19144 -0.52955 -0.21852 -0.52382 -0.22894 " pathEditMode="relative" rAng="0" ptsTypes="AAAAAAAAAA">
                                      <p:cBhvr>
                                        <p:cTn id="25" dur="5000" fill="hold"/>
                                        <p:tgtEl>
                                          <p:spTgt spid="6"/>
                                        </p:tgtEl>
                                        <p:attrNameLst>
                                          <p:attrName>ppt_x</p:attrName>
                                          <p:attrName>ppt_y</p:attrName>
                                        </p:attrNameLst>
                                      </p:cBhvr>
                                      <p:rCtr x="-299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089" y="1033622"/>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
        <p:nvSpPr>
          <p:cNvPr id="3" name="Text Box 23"/>
          <p:cNvSpPr txBox="1">
            <a:spLocks noChangeArrowheads="1"/>
          </p:cNvSpPr>
          <p:nvPr/>
        </p:nvSpPr>
        <p:spPr bwMode="auto">
          <a:xfrm>
            <a:off x="763928" y="2015911"/>
            <a:ext cx="107809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000" dirty="0">
                <a:latin typeface="Times New Roman" panose="02020603050405020304" pitchFamily="18" charset="0"/>
                <a:cs typeface="Times New Roman" panose="02020603050405020304" pitchFamily="18" charset="0"/>
              </a:rPr>
              <a:t>a.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Âu</a:t>
            </a:r>
            <a:r>
              <a:rPr lang="en-US" altLang="en-US" sz="3000" dirty="0">
                <a:latin typeface="Times New Roman" panose="02020603050405020304" pitchFamily="18" charset="0"/>
                <a:cs typeface="Times New Roman" panose="02020603050405020304" pitchFamily="18" charset="0"/>
              </a:rPr>
              <a:t> – </a:t>
            </a:r>
            <a:r>
              <a:rPr lang="en-US" altLang="en-US" sz="3000" dirty="0" err="1">
                <a:latin typeface="Times New Roman" panose="02020603050405020304" pitchFamily="18" charset="0"/>
                <a:cs typeface="Times New Roman" panose="02020603050405020304" pitchFamily="18" charset="0"/>
              </a:rPr>
              <a:t>Đại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Tây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Dương</a:t>
            </a:r>
            <a:r>
              <a:rPr lang="en-US" altLang="en-US" sz="3000" dirty="0">
                <a:latin typeface="Times New Roman" panose="02020603050405020304" pitchFamily="18" charset="0"/>
                <a:cs typeface="Times New Roman" panose="02020603050405020304" pitchFamily="18" charset="0"/>
              </a:rPr>
              <a:t> – </a:t>
            </a:r>
            <a:r>
              <a:rPr lang="en-US" altLang="en-US" sz="3000" err="1">
                <a:latin typeface="Times New Roman" panose="02020603050405020304" pitchFamily="18" charset="0"/>
                <a:cs typeface="Times New Roman" panose="02020603050405020304" pitchFamily="18" charset="0"/>
              </a:rPr>
              <a:t>châu</a:t>
            </a:r>
            <a:r>
              <a:rPr lang="en-US" altLang="en-US" sz="3000">
                <a:latin typeface="Times New Roman" panose="02020603050405020304" pitchFamily="18" charset="0"/>
                <a:cs typeface="Times New Roman" panose="02020603050405020304" pitchFamily="18" charset="0"/>
              </a:rPr>
              <a:t> </a:t>
            </a:r>
            <a:r>
              <a:rPr lang="en-US" altLang="en-US" sz="3000">
                <a:latin typeface="Times New Roman" panose="02020603050405020304" pitchFamily="18" charset="0"/>
                <a:cs typeface="Times New Roman" panose="02020603050405020304" pitchFamily="18" charset="0"/>
              </a:rPr>
              <a:t>Mĩ –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err="1">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dirty="0">
              <a:latin typeface="Times New Roman" panose="02020603050405020304" pitchFamily="18" charset="0"/>
              <a:cs typeface="Times New Roman" panose="02020603050405020304" pitchFamily="18" charset="0"/>
            </a:endParaRPr>
          </a:p>
        </p:txBody>
      </p:sp>
      <p:sp>
        <p:nvSpPr>
          <p:cNvPr id="5" name="Text Box 23"/>
          <p:cNvSpPr txBox="1">
            <a:spLocks noChangeArrowheads="1"/>
          </p:cNvSpPr>
          <p:nvPr/>
        </p:nvSpPr>
        <p:spPr bwMode="auto">
          <a:xfrm>
            <a:off x="763928" y="3161805"/>
            <a:ext cx="107809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b.   Châu Âu – Đại Tây Dương –Thái Bình Dương – châu Á – châu </a:t>
            </a:r>
            <a:r>
              <a:rPr lang="en-US" altLang="en-US" sz="3000">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a:latin typeface="Times New Roman" panose="02020603050405020304" pitchFamily="18" charset="0"/>
              <a:cs typeface="Times New Roman" panose="02020603050405020304" pitchFamily="18" charset="0"/>
            </a:endParaRPr>
          </a:p>
        </p:txBody>
      </p:sp>
      <p:sp>
        <p:nvSpPr>
          <p:cNvPr id="6" name="Text Box 23"/>
          <p:cNvSpPr txBox="1">
            <a:spLocks noChangeArrowheads="1"/>
          </p:cNvSpPr>
          <p:nvPr/>
        </p:nvSpPr>
        <p:spPr bwMode="auto">
          <a:xfrm>
            <a:off x="763929" y="4750754"/>
            <a:ext cx="10625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c.   Châu Âu – Đại Tây Dương – châu Mĩ – Thái Bình Dương – châu Á – Ấn Độ Dương – châu Âu.</a:t>
            </a:r>
            <a:endParaRPr lang="en-US" altLang="en-US" sz="3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49317">
            <a:off x="-278834" y="4783626"/>
            <a:ext cx="1562831" cy="1562831"/>
          </a:xfrm>
          <a:prstGeom prst="rect">
            <a:avLst/>
          </a:prstGeom>
        </p:spPr>
      </p:pic>
    </p:spTree>
    <p:extLst>
      <p:ext uri="{BB962C8B-B14F-4D97-AF65-F5344CB8AC3E}">
        <p14:creationId xmlns:p14="http://schemas.microsoft.com/office/powerpoint/2010/main" val="316669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drumroll.wav"/>
                                        </p:tgtEl>
                                      </p:cMediaNode>
                                    </p:audio>
                                  </p:subTnLst>
                                </p:cTn>
                              </p:par>
                              <p:par>
                                <p:cTn id="27" presetID="1" presetClass="emph" presetSubtype="2" fill="hold" nodeType="withEffect">
                                  <p:stCondLst>
                                    <p:cond delay="0"/>
                                  </p:stCondLst>
                                  <p:childTnLst>
                                    <p:animClr clrSpc="rgb" dir="cw">
                                      <p:cBhvr>
                                        <p:cTn id="28" dur="1000" fill="hold"/>
                                        <p:tgtEl>
                                          <p:spTgt spid="6"/>
                                        </p:tgtEl>
                                        <p:attrNameLst>
                                          <p:attrName>fillcolor</p:attrName>
                                        </p:attrNameLst>
                                      </p:cBhvr>
                                      <p:to>
                                        <a:srgbClr val="FFD965"/>
                                      </p:to>
                                    </p:animClr>
                                    <p:set>
                                      <p:cBhvr>
                                        <p:cTn id="29" dur="1000" fill="hold"/>
                                        <p:tgtEl>
                                          <p:spTgt spid="6"/>
                                        </p:tgtEl>
                                        <p:attrNameLst>
                                          <p:attrName>fill.type</p:attrName>
                                        </p:attrNameLst>
                                      </p:cBhvr>
                                      <p:to>
                                        <p:strVal val="solid"/>
                                      </p:to>
                                    </p:set>
                                    <p:set>
                                      <p:cBhvr>
                                        <p:cTn id="30" dur="1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60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sứ mạng, khẳng định trái đất hình cầu, phát hiện Thái Bình Dương và nhiều vùng đất mới.</a:t>
            </a:r>
          </a:p>
          <a:p>
            <a:pPr algn="r"/>
            <a:r>
              <a:rPr lang="vi-VN" altLang="en-US" sz="2600">
                <a:solidFill>
                  <a:srgbClr val="000000"/>
                </a:solidFill>
                <a:latin typeface="Times New Roman" pitchFamily="18" charset="0"/>
                <a:cs typeface="Times New Roman" pitchFamily="18" charset="0"/>
              </a:rPr>
              <a:t>Theo TRẦN DIỆU TẤN và ĐỖ THÁI</a:t>
            </a: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1417641" y="4310896"/>
            <a:ext cx="860603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Đoàn thám hiểm đã thiệt hại như thế nào?</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81249"/>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có 5 chiếc thuyền thì bị mất 4 chiếc lớn, gần 200 người bỏ mạng dọc đường, chỉ huy </a:t>
            </a:r>
            <a:r>
              <a:rPr lang="vi-VN" altLang="en-US" sz="2600">
                <a:solidFill>
                  <a:srgbClr val="000000"/>
                </a:solidFill>
                <a:latin typeface="Times New Roman" pitchFamily="18" charset="0"/>
                <a:cs typeface="Times New Roman" pitchFamily="18" charset="0"/>
              </a:rPr>
              <a:t>Ma-gien-lăng </a:t>
            </a:r>
            <a:r>
              <a:rPr lang="en-US" altLang="en-US" sz="2600" smtClean="0">
                <a:solidFill>
                  <a:srgbClr val="000000"/>
                </a:solidFill>
                <a:latin typeface="Times New Roman" pitchFamily="18" charset="0"/>
                <a:cs typeface="Times New Roman" pitchFamily="18" charset="0"/>
              </a:rPr>
              <a:t>mất </a:t>
            </a:r>
            <a:r>
              <a:rPr lang="vi-VN" altLang="en-US" sz="2600" smtClean="0">
                <a:solidFill>
                  <a:srgbClr val="000000"/>
                </a:solidFill>
                <a:latin typeface="Times New Roman" pitchFamily="18" charset="0"/>
                <a:cs typeface="Times New Roman" pitchFamily="18" charset="0"/>
              </a:rPr>
              <a:t>khi </a:t>
            </a:r>
            <a:r>
              <a:rPr lang="vi-VN" altLang="en-US" sz="2600">
                <a:solidFill>
                  <a:srgbClr val="000000"/>
                </a:solidFill>
                <a:latin typeface="Times New Roman" pitchFamily="18" charset="0"/>
                <a:cs typeface="Times New Roman" pitchFamily="18" charset="0"/>
              </a:rPr>
              <a:t>giao chiến với dân đảo Ma-tan. Cuối cùng chỉ còn 1 chiếc thuyền và 18 thủy thủ sống sót trở về Tây ban Nha.</a:t>
            </a:r>
          </a:p>
        </p:txBody>
      </p:sp>
      <p:cxnSp>
        <p:nvCxnSpPr>
          <p:cNvPr id="11" name="Straight Connector 10"/>
          <p:cNvCxnSpPr/>
          <p:nvPr/>
        </p:nvCxnSpPr>
        <p:spPr>
          <a:xfrm>
            <a:off x="4074289" y="1684186"/>
            <a:ext cx="756984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38025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689904" y="3269918"/>
            <a:ext cx="99542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63457"/>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1579687" y="4310896"/>
            <a:ext cx="825879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4. Đoàn thám hiểm đã đạt được những gì?</a:t>
            </a:r>
            <a:endParaRPr lang="en-US" altLang="en-US" sz="3500" b="1" dirty="0">
              <a:solidFill>
                <a:srgbClr val="C00000"/>
              </a:solidFill>
              <a:latin typeface="Times New Roman" panose="02020603050405020304" pitchFamily="18" charset="0"/>
            </a:endParaRPr>
          </a:p>
        </p:txBody>
      </p:sp>
      <p:sp>
        <p:nvSpPr>
          <p:cNvPr id="15" name="Text Box 15"/>
          <p:cNvSpPr txBox="1">
            <a:spLocks noChangeArrowheads="1"/>
          </p:cNvSpPr>
          <p:nvPr/>
        </p:nvSpPr>
        <p:spPr bwMode="auto">
          <a:xfrm>
            <a:off x="375920" y="5081249"/>
            <a:ext cx="114665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đã hoàn thành sứ mạng: Khẳng định trái đất hình cầu, phát hiện ra Thái Bình Dương và nhiều vùng đất mới.</a:t>
            </a:r>
          </a:p>
        </p:txBody>
      </p:sp>
      <p:cxnSp>
        <p:nvCxnSpPr>
          <p:cNvPr id="17" name="Straight Connector 16"/>
          <p:cNvCxnSpPr/>
          <p:nvPr/>
        </p:nvCxnSpPr>
        <p:spPr>
          <a:xfrm>
            <a:off x="11157996" y="2459691"/>
            <a:ext cx="50928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75920" y="2853230"/>
            <a:ext cx="8675483"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7041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1000"/>
                            </p:stCondLst>
                            <p:childTnLst>
                              <p:par>
                                <p:cTn id="59" presetID="47"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078" y="896365"/>
            <a:ext cx="10671859" cy="1140779"/>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vi-VN" altLang="en-US" sz="3500" b="1">
                <a:solidFill>
                  <a:srgbClr val="C00000"/>
                </a:solidFill>
                <a:latin typeface="Times New Roman" panose="02020603050405020304" pitchFamily="18" charset="0"/>
              </a:rPr>
              <a:t>5.  Câu chuyện giúp em hiểu những gì về các nhà thám hiểm?</a:t>
            </a:r>
          </a:p>
        </p:txBody>
      </p:sp>
      <p:pic>
        <p:nvPicPr>
          <p:cNvPr id="4" name="Picture 2" descr="C:\Users\KTC_Computer\Desktop\Magellan-407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60" y="2479876"/>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4609128" y="2339851"/>
            <a:ext cx="617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vượt</a:t>
            </a:r>
            <a:r>
              <a:rPr lang="en-US" altLang="en-US" sz="3200" dirty="0">
                <a:latin typeface="Times New Roman" panose="02020603050405020304" pitchFamily="18" charset="0"/>
                <a:cs typeface="Times New Roman" panose="02020603050405020304" pitchFamily="18" charset="0"/>
              </a:rPr>
              <a:t> qua </a:t>
            </a:r>
            <a:r>
              <a:rPr lang="en-US" altLang="en-US" sz="3200" dirty="0" err="1">
                <a:latin typeface="Times New Roman" panose="02020603050405020304" pitchFamily="18" charset="0"/>
                <a:cs typeface="Times New Roman" panose="02020603050405020304" pitchFamily="18" charset="0"/>
              </a:rPr>
              <a:t>mọi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endParaRPr lang="en-US" altLang="en-US" sz="3200" dirty="0">
              <a:latin typeface="Times New Roman" panose="02020603050405020304" pitchFamily="18" charset="0"/>
              <a:cs typeface="Times New Roman" panose="02020603050405020304" pitchFamily="18" charset="0"/>
            </a:endParaRPr>
          </a:p>
        </p:txBody>
      </p:sp>
      <p:sp>
        <p:nvSpPr>
          <p:cNvPr id="6" name="Text Box 12"/>
          <p:cNvSpPr txBox="1">
            <a:spLocks noChangeArrowheads="1"/>
          </p:cNvSpPr>
          <p:nvPr/>
        </p:nvSpPr>
        <p:spPr bwMode="auto">
          <a:xfrm>
            <a:off x="4609128" y="4212219"/>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hiểu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ẩn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56816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0CDA3F-7E47-4D6C-ADF3-244E94DD817F}"/>
              </a:ext>
            </a:extLst>
          </p:cNvPr>
          <p:cNvGrpSpPr/>
          <p:nvPr/>
        </p:nvGrpSpPr>
        <p:grpSpPr>
          <a:xfrm>
            <a:off x="1329710" y="1052394"/>
            <a:ext cx="2926452" cy="3002816"/>
            <a:chOff x="1526480" y="1248053"/>
            <a:chExt cx="2926452" cy="3002816"/>
          </a:xfrm>
        </p:grpSpPr>
        <p:sp>
          <p:nvSpPr>
            <p:cNvPr id="2" name="文本框 1">
              <a:extLst>
                <a:ext uri="{FF2B5EF4-FFF2-40B4-BE49-F238E27FC236}">
                  <a16:creationId xmlns:a16="http://schemas.microsoft.com/office/drawing/2014/main" id="{49795357-29BE-4FB7-96A6-9A26E8A81B64}"/>
                </a:ext>
              </a:extLst>
            </p:cNvPr>
            <p:cNvSpPr txBox="1"/>
            <p:nvPr/>
          </p:nvSpPr>
          <p:spPr>
            <a:xfrm rot="751664">
              <a:off x="1526480" y="1248053"/>
              <a:ext cx="20617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Nội</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3" name="文本框 2">
              <a:extLst>
                <a:ext uri="{FF2B5EF4-FFF2-40B4-BE49-F238E27FC236}">
                  <a16:creationId xmlns:a16="http://schemas.microsoft.com/office/drawing/2014/main" id="{C17E25E8-9E50-4A51-AAD2-A7EFBC1BD5BE}"/>
                </a:ext>
              </a:extLst>
            </p:cNvPr>
            <p:cNvSpPr txBox="1"/>
            <p:nvPr/>
          </p:nvSpPr>
          <p:spPr>
            <a:xfrm rot="21212469">
              <a:off x="1677813" y="2619653"/>
              <a:ext cx="277511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dung</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grpSp>
      <p:grpSp>
        <p:nvGrpSpPr>
          <p:cNvPr id="9" name="组合 8">
            <a:extLst>
              <a:ext uri="{FF2B5EF4-FFF2-40B4-BE49-F238E27FC236}">
                <a16:creationId xmlns:a16="http://schemas.microsoft.com/office/drawing/2014/main" id="{040C3AC7-A3FB-42FF-9B41-65AC23015FA9}"/>
              </a:ext>
            </a:extLst>
          </p:cNvPr>
          <p:cNvGrpSpPr/>
          <p:nvPr/>
        </p:nvGrpSpPr>
        <p:grpSpPr>
          <a:xfrm>
            <a:off x="4161388" y="1262124"/>
            <a:ext cx="3022637" cy="852094"/>
            <a:chOff x="5418556" y="1777690"/>
            <a:chExt cx="2786683" cy="852094"/>
          </a:xfrm>
        </p:grpSpPr>
        <p:grpSp>
          <p:nvGrpSpPr>
            <p:cNvPr id="7" name="组合 6">
              <a:extLst>
                <a:ext uri="{FF2B5EF4-FFF2-40B4-BE49-F238E27FC236}">
                  <a16:creationId xmlns:a16="http://schemas.microsoft.com/office/drawing/2014/main" id="{C4370688-589F-421E-9A72-DFBA2849875E}"/>
                </a:ext>
              </a:extLst>
            </p:cNvPr>
            <p:cNvGrpSpPr/>
            <p:nvPr/>
          </p:nvGrpSpPr>
          <p:grpSpPr>
            <a:xfrm>
              <a:off x="5432507" y="1818964"/>
              <a:ext cx="2772731" cy="810820"/>
              <a:chOff x="5045433" y="2121137"/>
              <a:chExt cx="2772731" cy="810820"/>
            </a:xfrm>
          </p:grpSpPr>
          <p:sp>
            <p:nvSpPr>
              <p:cNvPr id="5" name="直角三角形 4">
                <a:extLst>
                  <a:ext uri="{FF2B5EF4-FFF2-40B4-BE49-F238E27FC236}">
                    <a16:creationId xmlns:a16="http://schemas.microsoft.com/office/drawing/2014/main" id="{FFA71584-1138-4453-9156-5320F70F0FE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6" name="矩形: 圆顶角 5">
                <a:extLst>
                  <a:ext uri="{FF2B5EF4-FFF2-40B4-BE49-F238E27FC236}">
                    <a16:creationId xmlns:a16="http://schemas.microsoft.com/office/drawing/2014/main" id="{F32FDAFD-68EB-49FA-9C89-BAEF2762D4C7}"/>
                  </a:ext>
                </a:extLst>
              </p:cNvPr>
              <p:cNvSpPr/>
              <p:nvPr/>
            </p:nvSpPr>
            <p:spPr>
              <a:xfrm rot="5400000">
                <a:off x="6172903" y="993667"/>
                <a:ext cx="517792" cy="277273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8" name="文本框 7">
              <a:extLst>
                <a:ext uri="{FF2B5EF4-FFF2-40B4-BE49-F238E27FC236}">
                  <a16:creationId xmlns:a16="http://schemas.microsoft.com/office/drawing/2014/main" id="{B4A1CCF2-49E7-4E46-8270-739FC0F2AB57}"/>
                </a:ext>
              </a:extLst>
            </p:cNvPr>
            <p:cNvSpPr txBox="1"/>
            <p:nvPr/>
          </p:nvSpPr>
          <p:spPr>
            <a:xfrm>
              <a:off x="5418556" y="1777690"/>
              <a:ext cx="2786683"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01. Luyện đọc</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0" name="组合 9">
            <a:extLst>
              <a:ext uri="{FF2B5EF4-FFF2-40B4-BE49-F238E27FC236}">
                <a16:creationId xmlns:a16="http://schemas.microsoft.com/office/drawing/2014/main" id="{4791DC53-C90F-41A2-91DE-6BCEFF7E96A9}"/>
              </a:ext>
            </a:extLst>
          </p:cNvPr>
          <p:cNvGrpSpPr/>
          <p:nvPr/>
        </p:nvGrpSpPr>
        <p:grpSpPr>
          <a:xfrm>
            <a:off x="6096833" y="3824284"/>
            <a:ext cx="3253650" cy="852094"/>
            <a:chOff x="5408579" y="1777690"/>
            <a:chExt cx="3009499" cy="852094"/>
          </a:xfrm>
        </p:grpSpPr>
        <p:grpSp>
          <p:nvGrpSpPr>
            <p:cNvPr id="11" name="组合 10">
              <a:extLst>
                <a:ext uri="{FF2B5EF4-FFF2-40B4-BE49-F238E27FC236}">
                  <a16:creationId xmlns:a16="http://schemas.microsoft.com/office/drawing/2014/main" id="{C4339E17-06DA-4AAF-9DE9-FCFB212999A1}"/>
                </a:ext>
              </a:extLst>
            </p:cNvPr>
            <p:cNvGrpSpPr/>
            <p:nvPr/>
          </p:nvGrpSpPr>
          <p:grpSpPr>
            <a:xfrm>
              <a:off x="5432507" y="1818963"/>
              <a:ext cx="2985571" cy="810821"/>
              <a:chOff x="5045433" y="2121136"/>
              <a:chExt cx="2985571" cy="810821"/>
            </a:xfrm>
          </p:grpSpPr>
          <p:sp>
            <p:nvSpPr>
              <p:cNvPr id="13" name="直角三角形 12">
                <a:extLst>
                  <a:ext uri="{FF2B5EF4-FFF2-40B4-BE49-F238E27FC236}">
                    <a16:creationId xmlns:a16="http://schemas.microsoft.com/office/drawing/2014/main" id="{E48E717F-96DD-4DF9-A97B-059C1FE8B9C5}"/>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4" name="矩形: 圆顶角 13">
                <a:extLst>
                  <a:ext uri="{FF2B5EF4-FFF2-40B4-BE49-F238E27FC236}">
                    <a16:creationId xmlns:a16="http://schemas.microsoft.com/office/drawing/2014/main" id="{96DC6B5B-1531-4365-9991-0C02F53DA026}"/>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2" name="文本框 11">
              <a:extLst>
                <a:ext uri="{FF2B5EF4-FFF2-40B4-BE49-F238E27FC236}">
                  <a16:creationId xmlns:a16="http://schemas.microsoft.com/office/drawing/2014/main" id="{38C24D5D-24FE-44B0-A02C-0FC93774D07D}"/>
                </a:ext>
              </a:extLst>
            </p:cNvPr>
            <p:cNvSpPr txBox="1"/>
            <p:nvPr/>
          </p:nvSpPr>
          <p:spPr>
            <a:xfrm>
              <a:off x="5408579" y="1777690"/>
              <a:ext cx="2985001"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03. </a:t>
              </a:r>
              <a:r>
                <a:rPr lang="en-US" altLang="zh-CN" sz="3200" smtClean="0">
                  <a:solidFill>
                    <a:schemeClr val="bg1"/>
                  </a:solidFill>
                  <a:latin typeface="UTM Avo" panose="02040603050506020204" pitchFamily="18" charset="0"/>
                  <a:ea typeface="字魂80号-萌趣小鱼体" panose="00000500000000000000" pitchFamily="2" charset="-122"/>
                </a:rPr>
                <a:t>Tìm hiểu bài</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5" name="组合 14">
            <a:extLst>
              <a:ext uri="{FF2B5EF4-FFF2-40B4-BE49-F238E27FC236}">
                <a16:creationId xmlns:a16="http://schemas.microsoft.com/office/drawing/2014/main" id="{EE7B4316-30F4-4630-A860-BC0C90CE9903}"/>
              </a:ext>
            </a:extLst>
          </p:cNvPr>
          <p:cNvGrpSpPr/>
          <p:nvPr/>
        </p:nvGrpSpPr>
        <p:grpSpPr>
          <a:xfrm>
            <a:off x="4585652" y="5081789"/>
            <a:ext cx="3872266" cy="852094"/>
            <a:chOff x="5432507" y="1777690"/>
            <a:chExt cx="2985572" cy="852094"/>
          </a:xfrm>
        </p:grpSpPr>
        <p:grpSp>
          <p:nvGrpSpPr>
            <p:cNvPr id="16" name="组合 15">
              <a:extLst>
                <a:ext uri="{FF2B5EF4-FFF2-40B4-BE49-F238E27FC236}">
                  <a16:creationId xmlns:a16="http://schemas.microsoft.com/office/drawing/2014/main" id="{6CBBA016-994E-4A5E-9414-9FFCBB7D1935}"/>
                </a:ext>
              </a:extLst>
            </p:cNvPr>
            <p:cNvGrpSpPr/>
            <p:nvPr/>
          </p:nvGrpSpPr>
          <p:grpSpPr>
            <a:xfrm>
              <a:off x="5432507" y="1818963"/>
              <a:ext cx="2985571" cy="810821"/>
              <a:chOff x="5045433" y="2121136"/>
              <a:chExt cx="2985571" cy="810821"/>
            </a:xfrm>
          </p:grpSpPr>
          <p:sp>
            <p:nvSpPr>
              <p:cNvPr id="18" name="直角三角形 17">
                <a:extLst>
                  <a:ext uri="{FF2B5EF4-FFF2-40B4-BE49-F238E27FC236}">
                    <a16:creationId xmlns:a16="http://schemas.microsoft.com/office/drawing/2014/main" id="{CDC63EF4-85DE-4110-A3BA-1FDFB26B1D0B}"/>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9" name="矩形: 圆顶角 18">
                <a:extLst>
                  <a:ext uri="{FF2B5EF4-FFF2-40B4-BE49-F238E27FC236}">
                    <a16:creationId xmlns:a16="http://schemas.microsoft.com/office/drawing/2014/main" id="{50EE3CFB-B3B5-430C-9EE2-0F70A716FC79}"/>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7" name="文本框 16">
              <a:extLst>
                <a:ext uri="{FF2B5EF4-FFF2-40B4-BE49-F238E27FC236}">
                  <a16:creationId xmlns:a16="http://schemas.microsoft.com/office/drawing/2014/main" id="{BABFF614-6232-40DA-9FA2-3201531CC181}"/>
                </a:ext>
              </a:extLst>
            </p:cNvPr>
            <p:cNvSpPr txBox="1"/>
            <p:nvPr/>
          </p:nvSpPr>
          <p:spPr>
            <a:xfrm>
              <a:off x="5444990" y="1777690"/>
              <a:ext cx="2973089"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04. Đọc </a:t>
              </a:r>
              <a:r>
                <a:rPr lang="en-US" altLang="zh-CN" sz="3200" smtClean="0">
                  <a:solidFill>
                    <a:schemeClr val="bg1"/>
                  </a:solidFill>
                  <a:latin typeface="UTM Avo" panose="02040603050506020204" pitchFamily="18" charset="0"/>
                  <a:ea typeface="字魂80号-萌趣小鱼体" panose="00000500000000000000" pitchFamily="2" charset="-122"/>
                </a:rPr>
                <a:t>diễn cảm</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20" name="组合 19">
            <a:extLst>
              <a:ext uri="{FF2B5EF4-FFF2-40B4-BE49-F238E27FC236}">
                <a16:creationId xmlns:a16="http://schemas.microsoft.com/office/drawing/2014/main" id="{10E90C79-7ECC-48D4-9654-7C1B764EB6AD}"/>
              </a:ext>
            </a:extLst>
          </p:cNvPr>
          <p:cNvGrpSpPr/>
          <p:nvPr/>
        </p:nvGrpSpPr>
        <p:grpSpPr>
          <a:xfrm>
            <a:off x="5147623" y="2478357"/>
            <a:ext cx="3500735" cy="852094"/>
            <a:chOff x="5432507" y="1777690"/>
            <a:chExt cx="2985571" cy="852094"/>
          </a:xfrm>
        </p:grpSpPr>
        <p:grpSp>
          <p:nvGrpSpPr>
            <p:cNvPr id="21" name="组合 20">
              <a:extLst>
                <a:ext uri="{FF2B5EF4-FFF2-40B4-BE49-F238E27FC236}">
                  <a16:creationId xmlns:a16="http://schemas.microsoft.com/office/drawing/2014/main" id="{C0A62E66-E76B-4AD6-B46B-D19E05FC2717}"/>
                </a:ext>
              </a:extLst>
            </p:cNvPr>
            <p:cNvGrpSpPr/>
            <p:nvPr/>
          </p:nvGrpSpPr>
          <p:grpSpPr>
            <a:xfrm>
              <a:off x="5432507" y="1818963"/>
              <a:ext cx="2985571" cy="810821"/>
              <a:chOff x="5045433" y="2121136"/>
              <a:chExt cx="2985571" cy="810821"/>
            </a:xfrm>
          </p:grpSpPr>
          <p:sp>
            <p:nvSpPr>
              <p:cNvPr id="23" name="直角三角形 22">
                <a:extLst>
                  <a:ext uri="{FF2B5EF4-FFF2-40B4-BE49-F238E27FC236}">
                    <a16:creationId xmlns:a16="http://schemas.microsoft.com/office/drawing/2014/main" id="{8C4F9178-0345-46BB-929C-75067EF61A4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24" name="矩形: 圆顶角 23">
                <a:extLst>
                  <a:ext uri="{FF2B5EF4-FFF2-40B4-BE49-F238E27FC236}">
                    <a16:creationId xmlns:a16="http://schemas.microsoft.com/office/drawing/2014/main" id="{1093AA86-F7F8-4880-B1D4-4EDF518F32CC}"/>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22" name="文本框 21">
              <a:extLst>
                <a:ext uri="{FF2B5EF4-FFF2-40B4-BE49-F238E27FC236}">
                  <a16:creationId xmlns:a16="http://schemas.microsoft.com/office/drawing/2014/main" id="{6F0220D2-568F-4F0C-B4C5-DB176FA9AE0F}"/>
                </a:ext>
              </a:extLst>
            </p:cNvPr>
            <p:cNvSpPr txBox="1"/>
            <p:nvPr/>
          </p:nvSpPr>
          <p:spPr>
            <a:xfrm>
              <a:off x="5546484" y="1777690"/>
              <a:ext cx="2709179"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02. Giải nghĩa từ</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spTree>
    <p:extLst>
      <p:ext uri="{BB962C8B-B14F-4D97-AF65-F5344CB8AC3E}">
        <p14:creationId xmlns:p14="http://schemas.microsoft.com/office/powerpoint/2010/main" val="3609391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9A7310-4867-4439-BFDF-318BA64590CA}"/>
              </a:ext>
            </a:extLst>
          </p:cNvPr>
          <p:cNvSpPr/>
          <p:nvPr/>
        </p:nvSpPr>
        <p:spPr>
          <a:xfrm>
            <a:off x="351125" y="703723"/>
            <a:ext cx="2776722"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NỘI DUNG</a:t>
            </a:r>
            <a:endParaRPr lang="zh-CN" altLang="en-US" sz="4500" dirty="0">
              <a:solidFill>
                <a:schemeClr val="bg1"/>
              </a:solidFill>
              <a:latin typeface="UVN Hoa Dao" panose="00000400000000000000" pitchFamily="2" charset="0"/>
            </a:endParaRPr>
          </a:p>
        </p:txBody>
      </p:sp>
      <p:pic>
        <p:nvPicPr>
          <p:cNvPr id="14" name="图片 13">
            <a:extLst>
              <a:ext uri="{FF2B5EF4-FFF2-40B4-BE49-F238E27FC236}">
                <a16:creationId xmlns:a16="http://schemas.microsoft.com/office/drawing/2014/main" id="{72B3D8C5-D7E7-496C-94D3-26AA6725F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32" y="1433397"/>
            <a:ext cx="2037596" cy="3716932"/>
          </a:xfrm>
          <a:prstGeom prst="rect">
            <a:avLst/>
          </a:prstGeom>
        </p:spPr>
      </p:pic>
      <p:sp>
        <p:nvSpPr>
          <p:cNvPr id="13" name="Rectangle 12"/>
          <p:cNvSpPr/>
          <p:nvPr/>
        </p:nvSpPr>
        <p:spPr>
          <a:xfrm>
            <a:off x="1234440" y="1670596"/>
            <a:ext cx="7040880" cy="3862596"/>
          </a:xfrm>
          <a:prstGeom prst="rect">
            <a:avLst/>
          </a:prstGeom>
        </p:spPr>
        <p:txBody>
          <a:bodyPr wrap="square">
            <a:spAutoFit/>
          </a:bodyPr>
          <a:lstStyle/>
          <a:p>
            <a:pPr algn="just"/>
            <a:r>
              <a:rPr lang="en-US" altLang="en-US" sz="3500" b="1" smtClean="0">
                <a:latin typeface="Times New Roman" panose="02020603050405020304" pitchFamily="18" charset="0"/>
                <a:cs typeface="Times New Roman" panose="02020603050405020304" pitchFamily="18" charset="0"/>
              </a:rPr>
              <a:t>       Bài </a:t>
            </a:r>
            <a:r>
              <a:rPr lang="en-US" altLang="en-US" sz="3500" b="1">
                <a:latin typeface="Times New Roman" panose="02020603050405020304" pitchFamily="18" charset="0"/>
                <a:cs typeface="Times New Roman" panose="02020603050405020304" pitchFamily="18" charset="0"/>
              </a:rPr>
              <a:t>văn ca ngợi Ma-gien-lăng và đoàn thám hiểm đã dũng cảm vượt bao khó khăn, hi sinh, mất mát để hoàn thành sứ mạng lịch sử: Khẳng định trái đất hình cầu, phát hiện Thái Bình Dương và những vùng đất mới.</a:t>
            </a:r>
            <a:r>
              <a:rPr lang="en-US" altLang="en-US" sz="3500">
                <a:latin typeface="Times New Roman" panose="02020603050405020304" pitchFamily="18" charset="0"/>
                <a:cs typeface="Times New Roman" panose="02020603050405020304" pitchFamily="18" charset="0"/>
              </a:rPr>
              <a:t> </a:t>
            </a:r>
            <a:endParaRPr lang="en-US" sz="3500"/>
          </a:p>
        </p:txBody>
      </p:sp>
    </p:spTree>
    <p:extLst>
      <p:ext uri="{BB962C8B-B14F-4D97-AF65-F5344CB8AC3E}">
        <p14:creationId xmlns:p14="http://schemas.microsoft.com/office/powerpoint/2010/main" val="102249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598009" y="540743"/>
            <a:ext cx="6371787" cy="5573132"/>
            <a:chOff x="3963769" y="205463"/>
            <a:chExt cx="6371787"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963769" y="205463"/>
              <a:ext cx="3374642"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Đọc</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07613" y="1970076"/>
              <a:ext cx="3443571"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diễn</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529980" y="3839603"/>
              <a:ext cx="2805576"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cảm</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66676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406978"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0758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864360"/>
            <a:ext cx="91186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Vượt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Tây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đoàn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thuyền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dọc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bờ</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Nam </a:t>
            </a:r>
            <a:r>
              <a:rPr lang="en-US" altLang="en-US" sz="3500" dirty="0" err="1">
                <a:latin typeface="Times New Roman" panose="02020603050405020304" pitchFamily="18" charset="0"/>
                <a:cs typeface="Times New Roman" panose="02020603050405020304" pitchFamily="18" charset="0"/>
              </a:rPr>
              <a:t>Mĩ</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gần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mỏm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cực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nam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thì</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phát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hiện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dẫn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mênh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mông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Thấy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sóng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yên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lặng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đặt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tìm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là</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Thái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Bình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47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681480"/>
            <a:ext cx="93573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500" smtClean="0">
                <a:latin typeface="Times New Roman" panose="02020603050405020304" pitchFamily="18" charset="0"/>
                <a:cs typeface="Times New Roman" panose="02020603050405020304" pitchFamily="18" charset="0"/>
              </a:rPr>
              <a:t>      </a:t>
            </a:r>
            <a:r>
              <a:rPr lang="vi-VN" altLang="en-US" sz="3600" smtClean="0">
                <a:solidFill>
                  <a:srgbClr val="000000"/>
                </a:solidFill>
                <a:latin typeface="Times New Roman" pitchFamily="18" charset="0"/>
                <a:cs typeface="Times New Roman" pitchFamily="18" charset="0"/>
              </a:rPr>
              <a:t>Thái Bình Dương </a:t>
            </a:r>
            <a:r>
              <a:rPr lang="vi-VN" altLang="en-US" sz="3600" b="1" smtClean="0">
                <a:solidFill>
                  <a:srgbClr val="000000"/>
                </a:solidFill>
                <a:latin typeface="Times New Roman" pitchFamily="18" charset="0"/>
                <a:cs typeface="Times New Roman" pitchFamily="18" charset="0"/>
              </a:rPr>
              <a:t>bát ngát</a:t>
            </a:r>
            <a:r>
              <a:rPr lang="vi-VN" altLang="en-US" sz="3600" smtClean="0">
                <a:solidFill>
                  <a:srgbClr val="000000"/>
                </a:solidFill>
                <a:latin typeface="Times New Roman" pitchFamily="18" charset="0"/>
                <a:cs typeface="Times New Roman" pitchFamily="18" charset="0"/>
              </a:rPr>
              <a:t>, đi </a:t>
            </a:r>
            <a:r>
              <a:rPr lang="vi-VN" altLang="en-US" sz="3600" b="1" smtClean="0">
                <a:solidFill>
                  <a:srgbClr val="000000"/>
                </a:solidFill>
                <a:latin typeface="Times New Roman" pitchFamily="18" charset="0"/>
                <a:cs typeface="Times New Roman" pitchFamily="18" charset="0"/>
              </a:rPr>
              <a:t>mãi chẳng thấy bờ</a:t>
            </a:r>
            <a:r>
              <a:rPr lang="vi-VN" altLang="en-US" sz="3600" smtClean="0">
                <a:solidFill>
                  <a:srgbClr val="000000"/>
                </a:solidFill>
                <a:latin typeface="Times New Roman" pitchFamily="18" charset="0"/>
                <a:cs typeface="Times New Roman" pitchFamily="18" charset="0"/>
              </a:rPr>
              <a:t>. Thức ăn </a:t>
            </a:r>
            <a:r>
              <a:rPr lang="vi-VN" altLang="en-US" sz="3600" b="1" smtClean="0">
                <a:solidFill>
                  <a:srgbClr val="000000"/>
                </a:solidFill>
                <a:latin typeface="Times New Roman" pitchFamily="18" charset="0"/>
                <a:cs typeface="Times New Roman" pitchFamily="18" charset="0"/>
              </a:rPr>
              <a:t>cạn</a:t>
            </a:r>
            <a:r>
              <a:rPr lang="vi-VN" altLang="en-US" sz="3600" smtClean="0">
                <a:solidFill>
                  <a:srgbClr val="000000"/>
                </a:solidFill>
                <a:latin typeface="Times New Roman" pitchFamily="18" charset="0"/>
                <a:cs typeface="Times New Roman" pitchFamily="18" charset="0"/>
              </a:rPr>
              <a:t>, nước ngọt </a:t>
            </a:r>
            <a:r>
              <a:rPr lang="vi-VN" altLang="en-US" sz="3600" b="1" smtClean="0">
                <a:solidFill>
                  <a:srgbClr val="000000"/>
                </a:solidFill>
                <a:latin typeface="Times New Roman" pitchFamily="18" charset="0"/>
                <a:cs typeface="Times New Roman" pitchFamily="18" charset="0"/>
              </a:rPr>
              <a:t>hết sạch</a:t>
            </a:r>
            <a:r>
              <a:rPr lang="vi-VN" altLang="en-US" sz="3600" smtClean="0">
                <a:solidFill>
                  <a:srgbClr val="000000"/>
                </a:solidFill>
                <a:latin typeface="Times New Roman" pitchFamily="18" charset="0"/>
                <a:cs typeface="Times New Roman" pitchFamily="18" charset="0"/>
              </a:rPr>
              <a:t>. Thủy thủ phải </a:t>
            </a:r>
            <a:r>
              <a:rPr lang="vi-VN" altLang="en-US" sz="3600" b="1" smtClean="0">
                <a:solidFill>
                  <a:srgbClr val="000000"/>
                </a:solidFill>
                <a:latin typeface="Times New Roman" pitchFamily="18" charset="0"/>
                <a:cs typeface="Times New Roman" pitchFamily="18" charset="0"/>
              </a:rPr>
              <a:t>uống nước tiểu</a:t>
            </a:r>
            <a:r>
              <a:rPr lang="vi-VN" altLang="en-US" sz="3600" smtClean="0">
                <a:solidFill>
                  <a:srgbClr val="000000"/>
                </a:solidFill>
                <a:latin typeface="Times New Roman" pitchFamily="18" charset="0"/>
                <a:cs typeface="Times New Roman" pitchFamily="18" charset="0"/>
              </a:rPr>
              <a:t>, </a:t>
            </a:r>
            <a:r>
              <a:rPr lang="vi-VN" altLang="en-US" sz="3600" b="1" smtClean="0">
                <a:solidFill>
                  <a:srgbClr val="000000"/>
                </a:solidFill>
                <a:latin typeface="Times New Roman" pitchFamily="18" charset="0"/>
                <a:cs typeface="Times New Roman" pitchFamily="18" charset="0"/>
              </a:rPr>
              <a:t>ninh nhừ giày </a:t>
            </a:r>
            <a:r>
              <a:rPr lang="vi-VN" altLang="en-US" sz="3600" smtClean="0">
                <a:solidFill>
                  <a:srgbClr val="000000"/>
                </a:solidFill>
                <a:latin typeface="Times New Roman" pitchFamily="18" charset="0"/>
                <a:cs typeface="Times New Roman" pitchFamily="18" charset="0"/>
              </a:rPr>
              <a:t>và </a:t>
            </a:r>
            <a:r>
              <a:rPr lang="vi-VN" altLang="en-US" sz="3600" b="1" smtClean="0">
                <a:solidFill>
                  <a:srgbClr val="000000"/>
                </a:solidFill>
                <a:latin typeface="Times New Roman" pitchFamily="18" charset="0"/>
                <a:cs typeface="Times New Roman" pitchFamily="18" charset="0"/>
              </a:rPr>
              <a:t>thắt lưng da </a:t>
            </a:r>
            <a:r>
              <a:rPr lang="vi-VN" altLang="en-US" sz="3600" smtClean="0">
                <a:solidFill>
                  <a:srgbClr val="000000"/>
                </a:solidFill>
                <a:latin typeface="Times New Roman" pitchFamily="18" charset="0"/>
                <a:cs typeface="Times New Roman" pitchFamily="18" charset="0"/>
              </a:rPr>
              <a:t>để ăn. Mỗi ngày có </a:t>
            </a:r>
            <a:r>
              <a:rPr lang="vi-VN" altLang="en-US" sz="3600" b="1" smtClean="0">
                <a:solidFill>
                  <a:srgbClr val="000000"/>
                </a:solidFill>
                <a:latin typeface="Times New Roman" pitchFamily="18" charset="0"/>
                <a:cs typeface="Times New Roman" pitchFamily="18" charset="0"/>
              </a:rPr>
              <a:t>vài ba người chết </a:t>
            </a:r>
            <a:r>
              <a:rPr lang="vi-VN" altLang="en-US" sz="3600" smtClean="0">
                <a:solidFill>
                  <a:srgbClr val="000000"/>
                </a:solidFill>
                <a:latin typeface="Times New Roman" pitchFamily="18" charset="0"/>
                <a:cs typeface="Times New Roman" pitchFamily="18" charset="0"/>
              </a:rPr>
              <a:t>phải </a:t>
            </a:r>
            <a:r>
              <a:rPr lang="vi-VN" altLang="en-US" sz="3600" b="1" smtClean="0">
                <a:solidFill>
                  <a:srgbClr val="000000"/>
                </a:solidFill>
                <a:latin typeface="Times New Roman" pitchFamily="18" charset="0"/>
                <a:cs typeface="Times New Roman" pitchFamily="18" charset="0"/>
              </a:rPr>
              <a:t>ném xác </a:t>
            </a:r>
            <a:r>
              <a:rPr lang="vi-VN" altLang="en-US" sz="3600" smtClean="0">
                <a:solidFill>
                  <a:srgbClr val="000000"/>
                </a:solidFill>
                <a:latin typeface="Times New Roman" pitchFamily="18" charset="0"/>
                <a:cs typeface="Times New Roman" pitchFamily="18" charset="0"/>
              </a:rPr>
              <a:t>xuống biển. May sao, gặp một hòn đảo nhỏ, được tiếp tế thức ăn và nước ngọt</a:t>
            </a:r>
            <a:r>
              <a:rPr lang="en-US" altLang="en-US" sz="3600" smtClean="0">
                <a:solidFill>
                  <a:srgbClr val="000000"/>
                </a:solidFill>
                <a:latin typeface="Times New Roman" pitchFamily="18" charset="0"/>
                <a:cs typeface="Times New Roman" pitchFamily="18" charset="0"/>
              </a:rPr>
              <a:t>, đ</a:t>
            </a:r>
            <a:r>
              <a:rPr lang="vi-VN" altLang="en-US" sz="3600" smtClean="0">
                <a:solidFill>
                  <a:srgbClr val="000000"/>
                </a:solidFill>
                <a:latin typeface="Times New Roman" pitchFamily="18" charset="0"/>
                <a:cs typeface="Times New Roman" pitchFamily="18" charset="0"/>
              </a:rPr>
              <a:t>oàn thám hiểm </a:t>
            </a:r>
            <a:r>
              <a:rPr lang="vi-VN" altLang="en-US" sz="3600" b="1" smtClean="0">
                <a:solidFill>
                  <a:srgbClr val="000000"/>
                </a:solidFill>
                <a:latin typeface="Times New Roman" pitchFamily="18" charset="0"/>
                <a:cs typeface="Times New Roman" pitchFamily="18" charset="0"/>
              </a:rPr>
              <a:t>ổn định </a:t>
            </a:r>
            <a:r>
              <a:rPr lang="vi-VN" altLang="en-US" sz="3600" smtClean="0">
                <a:solidFill>
                  <a:srgbClr val="000000"/>
                </a:solidFill>
                <a:latin typeface="Times New Roman" pitchFamily="18" charset="0"/>
                <a:cs typeface="Times New Roman" pitchFamily="18" charset="0"/>
              </a:rPr>
              <a:t>được tinh thần.</a:t>
            </a:r>
            <a:endParaRPr lang="vi-VN" alt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7126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E553C208-B5AF-46AB-8F17-D14C39E97D56}"/>
              </a:ext>
            </a:extLst>
          </p:cNvPr>
          <p:cNvSpPr/>
          <p:nvPr/>
        </p:nvSpPr>
        <p:spPr>
          <a:xfrm>
            <a:off x="605125" y="661434"/>
            <a:ext cx="2201244"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DẶN DÒ</a:t>
            </a:r>
            <a:endParaRPr lang="zh-CN" altLang="en-US" sz="4500" dirty="0">
              <a:solidFill>
                <a:schemeClr val="bg1"/>
              </a:solidFill>
              <a:latin typeface="UVN Hoa Dao" panose="00000400000000000000" pitchFamily="2" charset="0"/>
            </a:endParaRPr>
          </a:p>
        </p:txBody>
      </p:sp>
      <p:grpSp>
        <p:nvGrpSpPr>
          <p:cNvPr id="49" name="组合 48">
            <a:extLst>
              <a:ext uri="{FF2B5EF4-FFF2-40B4-BE49-F238E27FC236}">
                <a16:creationId xmlns:a16="http://schemas.microsoft.com/office/drawing/2014/main" id="{BBE35FAB-8165-4A81-ACE7-ABB9EA1FF312}"/>
              </a:ext>
            </a:extLst>
          </p:cNvPr>
          <p:cNvGrpSpPr/>
          <p:nvPr/>
        </p:nvGrpSpPr>
        <p:grpSpPr>
          <a:xfrm>
            <a:off x="1283883" y="2247939"/>
            <a:ext cx="6700363" cy="2329176"/>
            <a:chOff x="1283883" y="2319060"/>
            <a:chExt cx="6509562" cy="1791335"/>
          </a:xfrm>
        </p:grpSpPr>
        <p:grpSp>
          <p:nvGrpSpPr>
            <p:cNvPr id="33" name="组合 32">
              <a:extLst>
                <a:ext uri="{FF2B5EF4-FFF2-40B4-BE49-F238E27FC236}">
                  <a16:creationId xmlns:a16="http://schemas.microsoft.com/office/drawing/2014/main" id="{1045DEBD-DF86-4DF9-A36C-1CF704C3824E}"/>
                </a:ext>
              </a:extLst>
            </p:cNvPr>
            <p:cNvGrpSpPr/>
            <p:nvPr/>
          </p:nvGrpSpPr>
          <p:grpSpPr>
            <a:xfrm>
              <a:off x="1283883" y="2319060"/>
              <a:ext cx="4680455" cy="938660"/>
              <a:chOff x="1283883" y="2319060"/>
              <a:chExt cx="4680455" cy="938660"/>
            </a:xfrm>
          </p:grpSpPr>
          <p:grpSp>
            <p:nvGrpSpPr>
              <p:cNvPr id="29" name="组合 28">
                <a:extLst>
                  <a:ext uri="{FF2B5EF4-FFF2-40B4-BE49-F238E27FC236}">
                    <a16:creationId xmlns:a16="http://schemas.microsoft.com/office/drawing/2014/main" id="{84955165-7025-4391-B4AB-948766748BAA}"/>
                  </a:ext>
                </a:extLst>
              </p:cNvPr>
              <p:cNvGrpSpPr/>
              <p:nvPr/>
            </p:nvGrpSpPr>
            <p:grpSpPr>
              <a:xfrm>
                <a:off x="1283883" y="2319060"/>
                <a:ext cx="4680455" cy="778503"/>
                <a:chOff x="2144322" y="2642461"/>
                <a:chExt cx="4680455" cy="778503"/>
              </a:xfrm>
            </p:grpSpPr>
            <p:sp>
              <p:nvSpPr>
                <p:cNvPr id="30" name="矩形: 圆角 29">
                  <a:extLst>
                    <a:ext uri="{FF2B5EF4-FFF2-40B4-BE49-F238E27FC236}">
                      <a16:creationId xmlns:a16="http://schemas.microsoft.com/office/drawing/2014/main" id="{E68CDB5A-E5FB-4DA5-8898-C0A9DFE810E5}"/>
                    </a:ext>
                  </a:extLst>
                </p:cNvPr>
                <p:cNvSpPr/>
                <p:nvPr/>
              </p:nvSpPr>
              <p:spPr>
                <a:xfrm>
                  <a:off x="2146514" y="2836189"/>
                  <a:ext cx="4678263"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1" name="矩形: 圆角 30">
                  <a:extLst>
                    <a:ext uri="{FF2B5EF4-FFF2-40B4-BE49-F238E27FC236}">
                      <a16:creationId xmlns:a16="http://schemas.microsoft.com/office/drawing/2014/main" id="{911A6413-4246-478D-A65A-4FC667004F02}"/>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01</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2" name="矩形 31">
                <a:extLst>
                  <a:ext uri="{FF2B5EF4-FFF2-40B4-BE49-F238E27FC236}">
                    <a16:creationId xmlns:a16="http://schemas.microsoft.com/office/drawing/2014/main" id="{2BDE77D4-EE71-4DF7-99A0-3C92911AA542}"/>
                  </a:ext>
                </a:extLst>
              </p:cNvPr>
              <p:cNvSpPr/>
              <p:nvPr/>
            </p:nvSpPr>
            <p:spPr>
              <a:xfrm>
                <a:off x="2526419" y="2605120"/>
                <a:ext cx="3425823" cy="652600"/>
              </a:xfrm>
              <a:prstGeom prst="rect">
                <a:avLst/>
              </a:prstGeom>
            </p:spPr>
            <p:txBody>
              <a:bodyPr wrap="non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Luyện đọc lại bài</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60A8BD17-6EB4-48B1-A8CF-933E18E5FF3D}"/>
                </a:ext>
              </a:extLst>
            </p:cNvPr>
            <p:cNvGrpSpPr/>
            <p:nvPr/>
          </p:nvGrpSpPr>
          <p:grpSpPr>
            <a:xfrm>
              <a:off x="1283883" y="3331892"/>
              <a:ext cx="6509562" cy="778503"/>
              <a:chOff x="1283883" y="2319060"/>
              <a:chExt cx="6509562" cy="778503"/>
            </a:xfrm>
          </p:grpSpPr>
          <p:grpSp>
            <p:nvGrpSpPr>
              <p:cNvPr id="35" name="组合 34">
                <a:extLst>
                  <a:ext uri="{FF2B5EF4-FFF2-40B4-BE49-F238E27FC236}">
                    <a16:creationId xmlns:a16="http://schemas.microsoft.com/office/drawing/2014/main" id="{D28D753E-2D90-4B95-BA34-67C2C951F84A}"/>
                  </a:ext>
                </a:extLst>
              </p:cNvPr>
              <p:cNvGrpSpPr/>
              <p:nvPr/>
            </p:nvGrpSpPr>
            <p:grpSpPr>
              <a:xfrm>
                <a:off x="1283883" y="2319060"/>
                <a:ext cx="5780603" cy="778503"/>
                <a:chOff x="2144322" y="2642461"/>
                <a:chExt cx="5780603" cy="778503"/>
              </a:xfrm>
            </p:grpSpPr>
            <p:sp>
              <p:nvSpPr>
                <p:cNvPr id="37" name="矩形: 圆角 36">
                  <a:extLst>
                    <a:ext uri="{FF2B5EF4-FFF2-40B4-BE49-F238E27FC236}">
                      <a16:creationId xmlns:a16="http://schemas.microsoft.com/office/drawing/2014/main" id="{71E10272-EC79-45D0-AE4C-58A75AA2BA4A}"/>
                    </a:ext>
                  </a:extLst>
                </p:cNvPr>
                <p:cNvSpPr/>
                <p:nvPr/>
              </p:nvSpPr>
              <p:spPr>
                <a:xfrm>
                  <a:off x="2146514" y="2836189"/>
                  <a:ext cx="5778411"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4643E59D-B56A-4904-8849-1748B100629C}"/>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02</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6" name="矩形 35">
                <a:extLst>
                  <a:ext uri="{FF2B5EF4-FFF2-40B4-BE49-F238E27FC236}">
                    <a16:creationId xmlns:a16="http://schemas.microsoft.com/office/drawing/2014/main" id="{B4598A05-4B1B-4B48-82DD-F4444A5D4A0E}"/>
                  </a:ext>
                </a:extLst>
              </p:cNvPr>
              <p:cNvSpPr/>
              <p:nvPr/>
            </p:nvSpPr>
            <p:spPr>
              <a:xfrm>
                <a:off x="1540171" y="2605120"/>
                <a:ext cx="6253274" cy="485248"/>
              </a:xfrm>
              <a:prstGeom prst="rect">
                <a:avLst/>
              </a:prstGeom>
            </p:spPr>
            <p:txBody>
              <a:bodyPr wrap="squar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Xem trước bài tiếp theo</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grpSp>
        <p:nvGrpSpPr>
          <p:cNvPr id="2" name="Group 1"/>
          <p:cNvGrpSpPr/>
          <p:nvPr/>
        </p:nvGrpSpPr>
        <p:grpSpPr>
          <a:xfrm>
            <a:off x="7378226" y="2267453"/>
            <a:ext cx="3781908" cy="2401949"/>
            <a:chOff x="5706737" y="2722756"/>
            <a:chExt cx="6286959" cy="3992946"/>
          </a:xfrm>
        </p:grpSpPr>
        <p:pic>
          <p:nvPicPr>
            <p:cNvPr id="28"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51" name="图片 7">
              <a:extLst>
                <a:ext uri="{FF2B5EF4-FFF2-40B4-BE49-F238E27FC236}">
                  <a16:creationId xmlns:a16="http://schemas.microsoft.com/office/drawing/2014/main" id="{E649F5D6-686D-480C-852F-5B396C963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grpSp>
    </p:spTree>
    <p:extLst>
      <p:ext uri="{BB962C8B-B14F-4D97-AF65-F5344CB8AC3E}">
        <p14:creationId xmlns:p14="http://schemas.microsoft.com/office/powerpoint/2010/main" val="176696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1206230" y="311614"/>
            <a:ext cx="3424335"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Tạm</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3622339" y="1715504"/>
            <a:ext cx="3352200"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biệt</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1716288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D4_Tuan30_HonMotNghinNgayVongQuanhTheGioi_KTUTS_Ma-gien-l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8637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4707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5588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CHIA ĐOẠN</a:t>
            </a:r>
            <a:endParaRPr lang="zh-CN" altLang="en-US" sz="4000" dirty="0">
              <a:solidFill>
                <a:schemeClr val="bg1"/>
              </a:solidFill>
              <a:latin typeface="UVN Hoa Dao" panose="00000400000000000000" pitchFamily="2" charset="0"/>
            </a:endParaRPr>
          </a:p>
        </p:txBody>
      </p:sp>
      <p:pic>
        <p:nvPicPr>
          <p:cNvPr id="26" name="图片 25">
            <a:extLst>
              <a:ext uri="{FF2B5EF4-FFF2-40B4-BE49-F238E27FC236}">
                <a16:creationId xmlns:a16="http://schemas.microsoft.com/office/drawing/2014/main" id="{070D84DD-1DE4-42F0-A5E3-2A5E49FF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445" y="4947920"/>
            <a:ext cx="958127" cy="1787759"/>
          </a:xfrm>
          <a:prstGeom prst="rect">
            <a:avLst/>
          </a:prstGeom>
        </p:spPr>
      </p:pic>
      <p:grpSp>
        <p:nvGrpSpPr>
          <p:cNvPr id="5" name="Group 4"/>
          <p:cNvGrpSpPr/>
          <p:nvPr/>
        </p:nvGrpSpPr>
        <p:grpSpPr>
          <a:xfrm>
            <a:off x="2320547" y="2282929"/>
            <a:ext cx="3107981" cy="3262070"/>
            <a:chOff x="2401569" y="1444748"/>
            <a:chExt cx="3107981" cy="326207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2376" r="21927" b="10548"/>
            <a:stretch/>
          </p:blipFill>
          <p:spPr>
            <a:xfrm>
              <a:off x="2928395" y="1444748"/>
              <a:ext cx="1801720" cy="2893671"/>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t="30963" b="33294"/>
            <a:stretch/>
          </p:blipFill>
          <p:spPr>
            <a:xfrm>
              <a:off x="2401569" y="3595930"/>
              <a:ext cx="3107981" cy="1110888"/>
            </a:xfrm>
            <a:prstGeom prst="rect">
              <a:avLst/>
            </a:prstGeom>
          </p:spPr>
        </p:pic>
      </p:grpSp>
      <p:grpSp>
        <p:nvGrpSpPr>
          <p:cNvPr id="9" name="Group 8"/>
          <p:cNvGrpSpPr/>
          <p:nvPr/>
        </p:nvGrpSpPr>
        <p:grpSpPr>
          <a:xfrm>
            <a:off x="4347060" y="834911"/>
            <a:ext cx="5883905" cy="3599200"/>
            <a:chOff x="4133700" y="896173"/>
            <a:chExt cx="5883905" cy="359920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9504" t="35245" b="33866"/>
            <a:stretch/>
          </p:blipFill>
          <p:spPr>
            <a:xfrm rot="233835">
              <a:off x="4133700" y="896173"/>
              <a:ext cx="5883905" cy="3599200"/>
            </a:xfrm>
            <a:prstGeom prst="rect">
              <a:avLst/>
            </a:prstGeom>
          </p:spPr>
        </p:pic>
        <p:sp>
          <p:nvSpPr>
            <p:cNvPr id="8" name="TextBox 7"/>
            <p:cNvSpPr txBox="1"/>
            <p:nvPr/>
          </p:nvSpPr>
          <p:spPr>
            <a:xfrm>
              <a:off x="5262315" y="1382900"/>
              <a:ext cx="3626674" cy="2246769"/>
            </a:xfrm>
            <a:prstGeom prst="rect">
              <a:avLst/>
            </a:prstGeom>
            <a:noFill/>
          </p:spPr>
          <p:txBody>
            <a:bodyPr wrap="square" rtlCol="0">
              <a:spAutoFit/>
            </a:bodyPr>
            <a:lstStyle/>
            <a:p>
              <a:pPr algn="just"/>
              <a:r>
                <a:rPr lang="en-US" sz="3500" smtClean="0">
                  <a:latin typeface="Times New Roman" panose="02020603050405020304" pitchFamily="18" charset="0"/>
                  <a:cs typeface="Times New Roman" panose="02020603050405020304" pitchFamily="18" charset="0"/>
                </a:rPr>
                <a:t>Bài văn được chia thành 6 đoạn. Mỗi lần xuống dòng là 1 đoạn.</a:t>
              </a:r>
              <a:endParaRPr lang="en-US" sz="35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08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71306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8411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98930" y="1180823"/>
            <a:ext cx="6445998" cy="4011382"/>
            <a:chOff x="4064690" y="845543"/>
            <a:chExt cx="6445998" cy="4011382"/>
          </a:xfrm>
        </p:grpSpPr>
        <p:sp>
          <p:nvSpPr>
            <p:cNvPr id="2" name="文本框 1">
              <a:extLst>
                <a:ext uri="{FF2B5EF4-FFF2-40B4-BE49-F238E27FC236}">
                  <a16:creationId xmlns:a16="http://schemas.microsoft.com/office/drawing/2014/main" id="{124247AB-E96E-43F0-B593-92D1C0ECB660}"/>
                </a:ext>
              </a:extLst>
            </p:cNvPr>
            <p:cNvSpPr txBox="1"/>
            <p:nvPr/>
          </p:nvSpPr>
          <p:spPr>
            <a:xfrm rot="464511">
              <a:off x="4064690" y="845543"/>
              <a:ext cx="5123518"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Luyện</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21021904">
              <a:off x="7733966" y="2610156"/>
              <a:ext cx="2776722" cy="2246769"/>
            </a:xfrm>
            <a:prstGeom prst="rect">
              <a:avLst/>
            </a:prstGeom>
            <a:noFill/>
          </p:spPr>
          <p:txBody>
            <a:bodyPr wrap="none" rtlCol="0">
              <a:spAutoFit/>
            </a:bodyPr>
            <a:lstStyle/>
            <a:p>
              <a:r>
                <a:rPr lang="en-US" altLang="zh-CN" sz="14000">
                  <a:solidFill>
                    <a:srgbClr val="0070C0"/>
                  </a:solidFill>
                  <a:latin typeface="UVN Hoa Dao" panose="00000400000000000000" pitchFamily="2" charset="0"/>
                  <a:ea typeface="字魂80号-萌趣小鱼体" panose="00000500000000000000" pitchFamily="2" charset="-122"/>
                </a:rPr>
                <a:t>đ</a:t>
              </a:r>
              <a:r>
                <a:rPr lang="en-US" altLang="zh-CN" sz="14000" smtClean="0">
                  <a:solidFill>
                    <a:srgbClr val="0070C0"/>
                  </a:solidFill>
                  <a:latin typeface="UVN Hoa Dao" panose="00000400000000000000" pitchFamily="2" charset="0"/>
                  <a:ea typeface="字魂80号-萌趣小鱼体" panose="00000500000000000000" pitchFamily="2" charset="-122"/>
                </a:rPr>
                <a:t>ọc</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1667169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7191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GIỌNG ĐỌC</a:t>
            </a:r>
            <a:endParaRPr lang="zh-CN" altLang="en-US" sz="4000" dirty="0">
              <a:solidFill>
                <a:schemeClr val="bg1"/>
              </a:solidFill>
              <a:latin typeface="UVN Hoa Dao" panose="00000400000000000000" pitchFamily="2" charset="0"/>
            </a:endParaRPr>
          </a:p>
        </p:txBody>
      </p:sp>
      <p:sp>
        <p:nvSpPr>
          <p:cNvPr id="8" name="TextBox 7"/>
          <p:cNvSpPr txBox="1"/>
          <p:nvPr/>
        </p:nvSpPr>
        <p:spPr>
          <a:xfrm>
            <a:off x="1025881" y="1950591"/>
            <a:ext cx="9916439" cy="2621295"/>
          </a:xfrm>
          <a:prstGeom prst="rect">
            <a:avLst/>
          </a:prstGeom>
          <a:noFill/>
        </p:spPr>
        <p:txBody>
          <a:bodyPr wrap="square" rtlCol="0">
            <a:spAutoFit/>
          </a:bodyPr>
          <a:lstStyle/>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Rõ ràng, chậm rãi, cảm hứng ngợi ca.</a:t>
            </a:r>
          </a:p>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Nhấn giọng những từ ngữ thể hiện sự gian khổ, mất mát, hi sinh đoàn thám hiểm đã trải qua và sứ mạng vinh quang đoàn thám hiểm đã thực hiện được.</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889000" y="478880"/>
            <a:ext cx="313436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988220" y="478880"/>
            <a:ext cx="101634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99390" y="822960"/>
            <a:ext cx="153941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865360" y="4847680"/>
            <a:ext cx="1905952"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5440" y="5171440"/>
            <a:ext cx="116840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624910" y="4175760"/>
            <a:ext cx="86885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96886" y="822960"/>
            <a:ext cx="1160474"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804966" y="1821360"/>
            <a:ext cx="139192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017520" y="250140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728960" y="383168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685212" y="5520280"/>
            <a:ext cx="1190308"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027920" y="5853520"/>
            <a:ext cx="133096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2740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1044</Words>
  <Application>Microsoft Office PowerPoint</Application>
  <PresentationFormat>Widescreen</PresentationFormat>
  <Paragraphs>141</Paragraphs>
  <Slides>26</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等线</vt:lpstr>
      <vt:lpstr>UTM Avo</vt:lpstr>
      <vt:lpstr>Arial</vt:lpstr>
      <vt:lpstr>UVN Minh Map</vt:lpstr>
      <vt:lpstr>思源宋体 SemiBold</vt:lpstr>
      <vt:lpstr>字魂80号-萌趣小鱼体</vt:lpstr>
      <vt:lpstr>UVN Hoa Dao</vt:lpstr>
      <vt:lpstr>思源宋体 Heavy</vt:lpstr>
      <vt:lpstr>Times New Roman</vt:lpstr>
      <vt:lpstr>Wingdings</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Olivia Fung</dc:creator>
  <cp:lastModifiedBy>User</cp:lastModifiedBy>
  <cp:revision>E24</cp:revision>
  <dcterms:created xsi:type="dcterms:W3CDTF">2019-07-03T14:21:28Z</dcterms:created>
  <dcterms:modified xsi:type="dcterms:W3CDTF">2022-03-27T19:02:27Z</dcterms:modified>
  <cp:version>E31</cp:version>
</cp:coreProperties>
</file>