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4" r:id="rId2"/>
  </p:sldMasterIdLst>
  <p:notesMasterIdLst>
    <p:notesMasterId r:id="rId21"/>
  </p:notesMasterIdLst>
  <p:sldIdLst>
    <p:sldId id="283" r:id="rId3"/>
    <p:sldId id="262" r:id="rId4"/>
    <p:sldId id="285" r:id="rId5"/>
    <p:sldId id="284" r:id="rId6"/>
    <p:sldId id="260" r:id="rId7"/>
    <p:sldId id="287" r:id="rId8"/>
    <p:sldId id="288" r:id="rId9"/>
    <p:sldId id="289" r:id="rId10"/>
    <p:sldId id="290" r:id="rId11"/>
    <p:sldId id="292" r:id="rId12"/>
    <p:sldId id="286" r:id="rId13"/>
    <p:sldId id="259" r:id="rId14"/>
    <p:sldId id="261" r:id="rId15"/>
    <p:sldId id="293" r:id="rId16"/>
    <p:sldId id="295" r:id="rId17"/>
    <p:sldId id="294" r:id="rId18"/>
    <p:sldId id="296" r:id="rId19"/>
    <p:sldId id="297" r:id="rId20"/>
  </p:sldIdLst>
  <p:sldSz cx="12192000" cy="6858000"/>
  <p:notesSz cx="6858000" cy="9144000"/>
  <p:embeddedFontLst>
    <p:embeddedFont>
      <p:font typeface="UTM Amerika Sans" panose="02040603050506020204" pitchFamily="18" charset="0"/>
      <p:regular r:id="rId22"/>
    </p:embeddedFont>
    <p:embeddedFont>
      <p:font typeface="UTM Showcard" panose="02040603050506020204" pitchFamily="18" charset="0"/>
      <p:regular r:id="rId23"/>
    </p:embeddedFont>
    <p:embeddedFont>
      <p:font typeface="UTM Beautiful Caps" panose="02040603050506020204" pitchFamily="18" charset="0"/>
      <p:regular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UTM Kabel KT" panose="02040603050506020204" pitchFamily="18" charset="0"/>
      <p:regular r:id="rId27"/>
    </p:embeddedFont>
    <p:embeddedFont>
      <p:font typeface="UTM Cooper Black" panose="02040603050506020204" pitchFamily="18" charset="0"/>
      <p:regular r:id="rId28"/>
      <p: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微软雅黑" panose="020B0503020204020204" pitchFamily="34" charset="-122"/>
      <p:regular r:id="rId34"/>
      <p:bold r:id="rId35"/>
    </p:embeddedFont>
    <p:embeddedFont>
      <p:font typeface="UVN Banh Mi" pitchFamily="2" charset="0"/>
      <p:regular r:id="rId36"/>
    </p:embeddedFont>
    <p:embeddedFont>
      <p:font typeface="UVN Binh Duong" pitchFamily="2" charset="0"/>
      <p:regular r:id="rId37"/>
    </p:embeddedFont>
    <p:embeddedFont>
      <p:font typeface="Showcard Gothic" panose="04020904020102020604" pitchFamily="82" charset="0"/>
      <p:regular r:id="rId38"/>
    </p:embeddedFont>
  </p:embeddedFontLst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29" autoAdjust="0"/>
    <p:restoredTop sz="94660"/>
  </p:normalViewPr>
  <p:slideViewPr>
    <p:cSldViewPr snapToGrid="0">
      <p:cViewPr>
        <p:scale>
          <a:sx n="33" d="100"/>
          <a:sy n="33" d="100"/>
        </p:scale>
        <p:origin x="2482" y="12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tags" Target="tags/tag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568BD-D3E0-43A5-A00A-427788A0F8B1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61E66-2FFE-45AB-AE77-389374F9BB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752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694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31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852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51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361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474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342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541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248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030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3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45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62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389" y="20751949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" y="8483749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811" y="-16433651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460" y="-16385246"/>
            <a:ext cx="1881378" cy="1625303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519001" y="8939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11" y="210567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85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62814"/>
      </p:ext>
    </p:extLst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93636"/>
      </p:ext>
    </p:extLst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2322"/>
      </p:ext>
    </p:extLst>
  </p:cSld>
  <p:clrMapOvr>
    <a:masterClrMapping/>
  </p:clrMapOvr>
  <p:transition spd="med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70054"/>
      </p:ext>
    </p:extLst>
  </p:cSld>
  <p:clrMapOvr>
    <a:masterClrMapping/>
  </p:clrMapOvr>
  <p:transition spd="med"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07016"/>
      </p:ext>
    </p:extLst>
  </p:cSld>
  <p:clrMapOvr>
    <a:masterClrMapping/>
  </p:clrMapOvr>
  <p:transition spd="med"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4762"/>
      </p:ext>
    </p:extLst>
  </p:cSld>
  <p:clrMapOvr>
    <a:masterClrMapping/>
  </p:clrMapOvr>
  <p:transition spd="med"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79777"/>
      </p:ext>
    </p:extLst>
  </p:cSld>
  <p:clrMapOvr>
    <a:masterClrMapping/>
  </p:clrMapOvr>
  <p:transition spd="med"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40067"/>
      </p:ext>
    </p:extLst>
  </p:cSld>
  <p:clrMapOvr>
    <a:masterClrMapping/>
  </p:clrMapOvr>
  <p:transition spd="med">
    <p:pull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66665"/>
      </p:ext>
    </p:extLst>
  </p:cSld>
  <p:clrMapOvr>
    <a:masterClrMapping/>
  </p:clrMapOvr>
  <p:transition spd="med">
    <p:pull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97719"/>
      </p:ext>
    </p:extLst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63746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82712"/>
      </p:ext>
    </p:extLst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389" y="20751949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" y="8483749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811" y="-16433651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460" y="-16385246"/>
            <a:ext cx="1881378" cy="1625303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519001" y="8939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11" y="210567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99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389" y="20751949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" y="8483749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811" y="-16433651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460" y="-16385246"/>
            <a:ext cx="1881378" cy="1625303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519001" y="8939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11" y="210567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89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389" y="20751949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" y="8483749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811" y="-16433651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460" y="-16385246"/>
            <a:ext cx="1881378" cy="1625303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519001" y="8939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11" y="210567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59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389" y="20751949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" y="8483749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811" y="-16433651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460" y="-16385246"/>
            <a:ext cx="1881378" cy="1625303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519001" y="8939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11" y="210567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53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H:\文件4\lj\包图网\小报\小报素材\lj下载\种花种树\14.png">
            <a:extLst>
              <a:ext uri="{FF2B5EF4-FFF2-40B4-BE49-F238E27FC236}">
                <a16:creationId xmlns:a16="http://schemas.microsoft.com/office/drawing/2014/main" id="{1405AC3E-74C7-408B-9393-D94C43A0C258}"/>
              </a:ext>
            </a:extLst>
          </p:cNvPr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38745" y="0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 descr="H:\文件4\lj\包图网\小报\小报素材\lj下载\种花种树\12.png">
            <a:extLst>
              <a:ext uri="{FF2B5EF4-FFF2-40B4-BE49-F238E27FC236}">
                <a16:creationId xmlns:a16="http://schemas.microsoft.com/office/drawing/2014/main" id="{61C1D859-E64F-4317-8287-B97B074038CE}"/>
              </a:ext>
            </a:extLst>
          </p:cNvPr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41888"/>
            <a:ext cx="12192000" cy="55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335994" y="6273225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35778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H:\文件4\lj\包图网\小报\小报素材\lj下载\种花种树\14.png">
            <a:extLst>
              <a:ext uri="{FF2B5EF4-FFF2-40B4-BE49-F238E27FC236}">
                <a16:creationId xmlns:a16="http://schemas.microsoft.com/office/drawing/2014/main" id="{1405AC3E-74C7-408B-9393-D94C43A0C258}"/>
              </a:ext>
            </a:extLst>
          </p:cNvPr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38745" y="0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 descr="H:\文件4\lj\包图网\小报\小报素材\lj下载\种花种树\12.png">
            <a:extLst>
              <a:ext uri="{FF2B5EF4-FFF2-40B4-BE49-F238E27FC236}">
                <a16:creationId xmlns:a16="http://schemas.microsoft.com/office/drawing/2014/main" id="{61C1D859-E64F-4317-8287-B97B074038CE}"/>
              </a:ext>
            </a:extLst>
          </p:cNvPr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41888"/>
            <a:ext cx="12192000" cy="55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475780"/>
      </p:ext>
    </p:extLst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389" y="20751949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" y="8483749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811" y="-16433651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460" y="-16385246"/>
            <a:ext cx="1881378" cy="1625303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519001" y="8939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11" y="210567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67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1335994" y="6273225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389" y="20751949"/>
            <a:ext cx="1881378" cy="162530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" y="8483749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811" y="-16433651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460" y="-16385246"/>
            <a:ext cx="1881378" cy="1625303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519001" y="8939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11" y="210567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4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9" r:id="rId4"/>
    <p:sldLayoutId id="2147483670" r:id="rId5"/>
    <p:sldLayoutId id="2147483671" r:id="rId6"/>
    <p:sldLayoutId id="2147483667" r:id="rId7"/>
    <p:sldLayoutId id="2147483673" r:id="rId8"/>
    <p:sldLayoutId id="2147483672" r:id="rId9"/>
  </p:sldLayoutIdLst>
  <p:transition spd="med">
    <p:pull dir="r"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22">
          <p15:clr>
            <a:srgbClr val="F26B43"/>
          </p15:clr>
        </p15:guide>
        <p15:guide id="2" pos="7257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31">
          <p15:clr>
            <a:srgbClr val="F26B43"/>
          </p15:clr>
        </p15:guide>
        <p15:guide id="6" orient="horz" pos="386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35400" y="2070505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436857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0" y="-16480543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0471" y="-16432138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811990" y="8892279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0" y="21009857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0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med">
    <p:pull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 descr="fa1d0c5d1722c2f6f35432f65b92b024">
            <a:extLst>
              <a:ext uri="{FF2B5EF4-FFF2-40B4-BE49-F238E27FC236}">
                <a16:creationId xmlns:a16="http://schemas.microsoft.com/office/drawing/2014/main" id="{11D9ED2C-5B18-429D-9755-F4E4D0831C24}"/>
              </a:ext>
            </a:extLst>
          </p:cNvPr>
          <p:cNvPicPr/>
          <p:nvPr/>
        </p:nvPicPr>
        <p:blipFill rotWithShape="1">
          <a:blip r:embed="rId2"/>
          <a:srcRect l="6560" r="6562"/>
          <a:stretch/>
        </p:blipFill>
        <p:spPr>
          <a:xfrm>
            <a:off x="-1" y="0"/>
            <a:ext cx="12192001" cy="7012858"/>
          </a:xfrm>
          <a:prstGeom prst="rect">
            <a:avLst/>
          </a:prstGeom>
        </p:spPr>
      </p:pic>
      <p:pic>
        <p:nvPicPr>
          <p:cNvPr id="12" name="图片 11" descr="fa1d0c5d1722c2f6f35432f65b92b024">
            <a:extLst>
              <a:ext uri="{FF2B5EF4-FFF2-40B4-BE49-F238E27FC236}">
                <a16:creationId xmlns:a16="http://schemas.microsoft.com/office/drawing/2014/main" id="{707E8466-6322-4954-A586-AD143A03289F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89" b="46674" l="28698" r="74792"/>
                    </a14:imgEffect>
                  </a14:imgLayer>
                </a14:imgProps>
              </a:ext>
            </a:extLst>
          </a:blip>
          <a:srcRect l="28687" t="12495" r="24888" b="58711"/>
          <a:stretch/>
        </p:blipFill>
        <p:spPr>
          <a:xfrm>
            <a:off x="2766698" y="619124"/>
            <a:ext cx="7283156" cy="2713735"/>
          </a:xfrm>
          <a:prstGeom prst="rect">
            <a:avLst/>
          </a:prstGeom>
        </p:spPr>
      </p:pic>
      <p:pic>
        <p:nvPicPr>
          <p:cNvPr id="4" name="图片 5" descr="4e5089947edb385d8f20be472d99f8b0">
            <a:extLst>
              <a:ext uri="{FF2B5EF4-FFF2-40B4-BE49-F238E27FC236}">
                <a16:creationId xmlns:a16="http://schemas.microsoft.com/office/drawing/2014/main" id="{CFFBEBF2-E0BD-4238-83B7-4844947EA4FB}"/>
              </a:ext>
            </a:extLst>
          </p:cNvPr>
          <p:cNvPicPr/>
          <p:nvPr/>
        </p:nvPicPr>
        <p:blipFill>
          <a:blip r:embed="rId5"/>
          <a:srcRect l="57771" b="54805"/>
          <a:stretch>
            <a:fillRect/>
          </a:stretch>
        </p:blipFill>
        <p:spPr>
          <a:xfrm>
            <a:off x="4139660" y="2712968"/>
            <a:ext cx="1144763" cy="1410005"/>
          </a:xfrm>
          <a:prstGeom prst="rect">
            <a:avLst/>
          </a:prstGeom>
        </p:spPr>
      </p:pic>
      <p:pic>
        <p:nvPicPr>
          <p:cNvPr id="5" name="图片 6" descr="3bd367da64b1908d48189d3f13134148">
            <a:extLst>
              <a:ext uri="{FF2B5EF4-FFF2-40B4-BE49-F238E27FC236}">
                <a16:creationId xmlns:a16="http://schemas.microsoft.com/office/drawing/2014/main" id="{285B0795-8A3F-4B4B-864B-9D09D2013D2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728678" y="4288880"/>
            <a:ext cx="3199564" cy="2931960"/>
          </a:xfrm>
          <a:prstGeom prst="rect">
            <a:avLst/>
          </a:prstGeom>
        </p:spPr>
      </p:pic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2909249" y="960364"/>
            <a:ext cx="660654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8000" cap="all" dirty="0" err="1">
                <a:ln w="38100">
                  <a:noFill/>
                </a:ln>
                <a:gradFill>
                  <a:gsLst>
                    <a:gs pos="19000">
                      <a:schemeClr val="accent1">
                        <a:lumMod val="5000"/>
                        <a:lumOff val="95000"/>
                      </a:schemeClr>
                    </a:gs>
                    <a:gs pos="40000">
                      <a:srgbClr val="72D6FE"/>
                    </a:gs>
                    <a:gs pos="57000">
                      <a:srgbClr val="31C3FD"/>
                    </a:gs>
                    <a:gs pos="97000">
                      <a:srgbClr val="02A6E8"/>
                    </a:gs>
                  </a:gsLst>
                  <a:lin ang="5400000" scaled="1"/>
                </a:gra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Tiếng</a:t>
            </a:r>
            <a:r>
              <a:rPr lang="en-US" altLang="zh-CN" sz="8000" cap="all" dirty="0">
                <a:ln w="38100">
                  <a:noFill/>
                </a:ln>
                <a:gradFill>
                  <a:gsLst>
                    <a:gs pos="19000">
                      <a:schemeClr val="accent1">
                        <a:lumMod val="5000"/>
                        <a:lumOff val="95000"/>
                      </a:schemeClr>
                    </a:gs>
                    <a:gs pos="40000">
                      <a:srgbClr val="72D6FE"/>
                    </a:gs>
                    <a:gs pos="57000">
                      <a:srgbClr val="31C3FD"/>
                    </a:gs>
                    <a:gs pos="97000">
                      <a:srgbClr val="02A6E8"/>
                    </a:gs>
                  </a:gsLst>
                  <a:lin ang="5400000" scaled="1"/>
                </a:gra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8000" cap="all" dirty="0" err="1">
                <a:ln w="38100">
                  <a:noFill/>
                </a:ln>
                <a:gradFill>
                  <a:gsLst>
                    <a:gs pos="19000">
                      <a:schemeClr val="accent1">
                        <a:lumMod val="5000"/>
                        <a:lumOff val="95000"/>
                      </a:schemeClr>
                    </a:gs>
                    <a:gs pos="40000">
                      <a:srgbClr val="72D6FE"/>
                    </a:gs>
                    <a:gs pos="57000">
                      <a:srgbClr val="31C3FD"/>
                    </a:gs>
                    <a:gs pos="97000">
                      <a:srgbClr val="02A6E8"/>
                    </a:gs>
                  </a:gsLst>
                  <a:lin ang="5400000" scaled="1"/>
                </a:gra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Việt</a:t>
            </a:r>
            <a:endParaRPr lang="zh-CN" altLang="en-US" sz="8000" cap="all" dirty="0">
              <a:ln w="38100">
                <a:noFill/>
              </a:ln>
              <a:gradFill>
                <a:gsLst>
                  <a:gs pos="19000">
                    <a:schemeClr val="accent1">
                      <a:lumMod val="5000"/>
                      <a:lumOff val="95000"/>
                    </a:schemeClr>
                  </a:gs>
                  <a:gs pos="40000">
                    <a:srgbClr val="72D6FE"/>
                  </a:gs>
                  <a:gs pos="57000">
                    <a:srgbClr val="31C3FD"/>
                  </a:gs>
                  <a:gs pos="97000">
                    <a:srgbClr val="02A6E8"/>
                  </a:gs>
                </a:gsLst>
                <a:lin ang="5400000" scaled="1"/>
              </a:gradFill>
              <a:effectLst>
                <a:outerShdw blurRad="152400" dist="88900" dir="21540000" algn="tl">
                  <a:srgbClr val="000000">
                    <a:alpha val="78000"/>
                  </a:srgbClr>
                </a:outerShdw>
              </a:effectLst>
              <a:latin typeface="UVN Binh Duong" pitchFamily="2" charset="0"/>
              <a:ea typeface="方正黑体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6FC566-5D4A-4F55-A347-98376B88E3BA}"/>
              </a:ext>
            </a:extLst>
          </p:cNvPr>
          <p:cNvSpPr txBox="1"/>
          <p:nvPr/>
        </p:nvSpPr>
        <p:spPr>
          <a:xfrm>
            <a:off x="5971836" y="1883216"/>
            <a:ext cx="1922321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000" b="1" dirty="0" err="1">
                <a:ln w="57150">
                  <a:solidFill>
                    <a:srgbClr val="FFC000"/>
                  </a:solidFill>
                </a:ln>
                <a:solidFill>
                  <a:schemeClr val="bg1"/>
                </a:solidFill>
                <a:latin typeface="UVN Banh Mi" pitchFamily="2" charset="0"/>
              </a:rPr>
              <a:t>Lớp</a:t>
            </a:r>
            <a:r>
              <a:rPr lang="en-US" sz="6000" b="1" dirty="0">
                <a:ln w="57150">
                  <a:solidFill>
                    <a:srgbClr val="FFC000"/>
                  </a:solidFill>
                </a:ln>
                <a:solidFill>
                  <a:schemeClr val="bg1"/>
                </a:solidFill>
                <a:latin typeface="UVN Banh Mi" pitchFamily="2" charset="0"/>
              </a:rPr>
              <a:t> 4</a:t>
            </a:r>
          </a:p>
        </p:txBody>
      </p:sp>
      <p:pic>
        <p:nvPicPr>
          <p:cNvPr id="15" name="图片 27">
            <a:extLst>
              <a:ext uri="{FF2B5EF4-FFF2-40B4-BE49-F238E27FC236}">
                <a16:creationId xmlns:a16="http://schemas.microsoft.com/office/drawing/2014/main" id="{9B80834A-E6EC-45FC-AAA1-83642DD33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48" y="5240538"/>
            <a:ext cx="5844043" cy="161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5618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8" presetClass="entr" presetSubtype="0" accel="5000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6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 descr="H:\文件4\lj\包图网\小报\小报素材\61808e3315f3ba5a78d66e289b5e71ce.png">
            <a:extLst>
              <a:ext uri="{FF2B5EF4-FFF2-40B4-BE49-F238E27FC236}">
                <a16:creationId xmlns:a16="http://schemas.microsoft.com/office/drawing/2014/main" id="{739C9201-9F66-4943-A063-A5259A6EC2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9200" y="680140"/>
            <a:ext cx="9362164" cy="199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E14A7445-9E48-44B8-BA4E-0E7D0FCDB9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9717" y="157852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923887" y="1356178"/>
            <a:ext cx="6045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“Con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sẻ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”</a:t>
            </a:r>
            <a:endParaRPr lang="vi-VN" altLang="zh-CN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074" name="Picture 2" descr="Con sẻ (trang 90) - Tiếng Việt 4 tập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3" y="3078481"/>
            <a:ext cx="5401164" cy="27432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6670432" y="3382509"/>
            <a:ext cx="5251938" cy="2135143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6933136" y="3553199"/>
            <a:ext cx="48465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2267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" descr="H:\文件4\lj\包图网\小报\小报素材\lj下载\种花种树\12.png">
            <a:extLst>
              <a:ext uri="{FF2B5EF4-FFF2-40B4-BE49-F238E27FC236}">
                <a16:creationId xmlns:a16="http://schemas.microsoft.com/office/drawing/2014/main" id="{D8A54B26-0029-4D8B-891C-460D645EA1F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888"/>
            <a:ext cx="12192000" cy="55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7" descr="H:\文件4\lj\包图网\小报\小报素材\lj下载\种花种树\14.png">
            <a:extLst>
              <a:ext uri="{FF2B5EF4-FFF2-40B4-BE49-F238E27FC236}">
                <a16:creationId xmlns:a16="http://schemas.microsoft.com/office/drawing/2014/main" id="{5A232631-D4B1-4946-B439-01A9AD4BEB3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009650" y="1009650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119008" y="1381495"/>
            <a:ext cx="4600405" cy="3925527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5" name="矩形 1">
            <a:extLst>
              <a:ext uri="{FF2B5EF4-FFF2-40B4-BE49-F238E27FC236}">
                <a16:creationId xmlns:a16="http://schemas.microsoft.com/office/drawing/2014/main" id="{76B25D0C-9502-4DBA-8072-2DB7525FC3AB}"/>
              </a:ext>
            </a:extLst>
          </p:cNvPr>
          <p:cNvSpPr/>
          <p:nvPr/>
        </p:nvSpPr>
        <p:spPr>
          <a:xfrm>
            <a:off x="793343" y="583517"/>
            <a:ext cx="4507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0" dirty="0" smtClean="0">
                <a:solidFill>
                  <a:srgbClr val="C00000"/>
                </a:solidFill>
                <a:latin typeface="小单纯体" panose="02010601030101010101" pitchFamily="2" charset="-122"/>
                <a:ea typeface="小单纯体" panose="02010601030101010101" pitchFamily="2" charset="-122"/>
              </a:rPr>
              <a:t> </a:t>
            </a:r>
            <a:endParaRPr lang="zh-CN" altLang="en-US" sz="8000" dirty="0">
              <a:solidFill>
                <a:srgbClr val="C00000"/>
              </a:solidFill>
            </a:endParaRPr>
          </a:p>
        </p:txBody>
      </p:sp>
      <p:pic>
        <p:nvPicPr>
          <p:cNvPr id="18" name="图片 32" descr="5c806d9b1d6ce58f5a019408004358c8">
            <a:extLst>
              <a:ext uri="{FF2B5EF4-FFF2-40B4-BE49-F238E27FC236}">
                <a16:creationId xmlns:a16="http://schemas.microsoft.com/office/drawing/2014/main" id="{F3459CE3-DCC1-4AD3-9955-BB77C738E69C}"/>
              </a:ext>
            </a:extLst>
          </p:cNvPr>
          <p:cNvPicPr/>
          <p:nvPr/>
        </p:nvPicPr>
        <p:blipFill rotWithShape="1">
          <a:blip r:embed="rId4"/>
          <a:srcRect l="39824"/>
          <a:stretch/>
        </p:blipFill>
        <p:spPr>
          <a:xfrm rot="480000">
            <a:off x="9291271" y="1010724"/>
            <a:ext cx="1628585" cy="1892217"/>
          </a:xfrm>
          <a:prstGeom prst="rect">
            <a:avLst/>
          </a:prstGeom>
        </p:spPr>
      </p:pic>
      <p:pic>
        <p:nvPicPr>
          <p:cNvPr id="20" name="图片 6" descr="H:\文件4\lj\包图网\小报\小报素材\lj下载\种花种树\14.png">
            <a:extLst>
              <a:ext uri="{FF2B5EF4-FFF2-40B4-BE49-F238E27FC236}">
                <a16:creationId xmlns:a16="http://schemas.microsoft.com/office/drawing/2014/main" id="{07B1F6C7-A36A-498B-9940-75CF83034C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0447" y="-126344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86103" y="1295602"/>
            <a:ext cx="483842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000" dirty="0" smtClean="0">
                <a:solidFill>
                  <a:srgbClr val="C00000"/>
                </a:solidFill>
                <a:latin typeface="Showcard Gothic" panose="04020904020102020604" pitchFamily="82" charset="0"/>
                <a:ea typeface="小单纯体" panose="02010601030101010101" pitchFamily="2" charset="-122"/>
              </a:rPr>
              <a:t>02. </a:t>
            </a:r>
          </a:p>
          <a:p>
            <a:pPr algn="ctr"/>
            <a:r>
              <a:rPr lang="en-US" sz="6000" b="1" dirty="0" err="1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Bài</a:t>
            </a:r>
            <a:r>
              <a:rPr lang="en-US" sz="6000" b="1" dirty="0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tập</a:t>
            </a:r>
            <a:r>
              <a:rPr lang="en-US" sz="6000" b="1" dirty="0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đọc</a:t>
            </a:r>
            <a:r>
              <a:rPr lang="en-US" sz="6000" b="1" dirty="0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nào</a:t>
            </a:r>
            <a:r>
              <a:rPr lang="en-US" sz="6000" b="1" dirty="0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là</a:t>
            </a:r>
            <a:r>
              <a:rPr lang="en-US" sz="6000" b="1" dirty="0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</a:p>
          <a:p>
            <a:pPr algn="ctr"/>
            <a:r>
              <a:rPr lang="en-US" sz="6000" b="1" dirty="0" err="1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Kể</a:t>
            </a:r>
            <a:r>
              <a:rPr lang="en-US" sz="6000" b="1" dirty="0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chuyện</a:t>
            </a:r>
            <a:r>
              <a:rPr lang="en-US" sz="6000" b="1" dirty="0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?</a:t>
            </a:r>
            <a:endParaRPr lang="en-US" sz="6000" b="1" cap="none" spc="0" dirty="0">
              <a:ln w="0">
                <a:solidFill>
                  <a:srgbClr val="C18056"/>
                </a:solidFill>
              </a:ln>
              <a:solidFill>
                <a:srgbClr val="FF0000"/>
              </a:solidFill>
              <a:effectLst>
                <a:glow rad="177800">
                  <a:schemeClr val="bg1">
                    <a:alpha val="74000"/>
                  </a:schemeClr>
                </a:glow>
              </a:effectLst>
              <a:latin typeface="UTM Amerika Sans" panose="02040603050506020204" pitchFamily="18" charset="0"/>
            </a:endParaRPr>
          </a:p>
        </p:txBody>
      </p:sp>
      <p:sp>
        <p:nvSpPr>
          <p:cNvPr id="22" name="圆角矩形 27">
            <a:extLst>
              <a:ext uri="{FF2B5EF4-FFF2-40B4-BE49-F238E27FC236}">
                <a16:creationId xmlns:a16="http://schemas.microsoft.com/office/drawing/2014/main" id="{3456587F-FD08-404E-A753-6F4083070841}"/>
              </a:ext>
            </a:extLst>
          </p:cNvPr>
          <p:cNvSpPr/>
          <p:nvPr/>
        </p:nvSpPr>
        <p:spPr>
          <a:xfrm>
            <a:off x="4783209" y="441835"/>
            <a:ext cx="7069081" cy="5872479"/>
          </a:xfrm>
          <a:prstGeom prst="roundRect">
            <a:avLst>
              <a:gd name="adj" fmla="val 1270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3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273086" y="819545"/>
            <a:ext cx="6465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1.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Khuất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tên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cướp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302829" y="1555730"/>
            <a:ext cx="6435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2.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thơ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về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tiểu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đội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xe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không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kính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5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302829" y="2833248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3.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Thắng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6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293134" y="3533397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4. 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Ga-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vrốt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luỹ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331583" y="4274138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5.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Dù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sao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quay!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393748" y="4989703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6.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Con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sẻ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7986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7F6AACC8-A65C-4852-80AC-6825BA16D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323" y="3713521"/>
            <a:ext cx="2432515" cy="3060457"/>
          </a:xfrm>
          <a:prstGeom prst="rect">
            <a:avLst/>
          </a:prstGeom>
        </p:spPr>
      </p:pic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ADE87D6A-7481-46BA-B1C8-869BEC09A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002931"/>
              </p:ext>
            </p:extLst>
          </p:nvPr>
        </p:nvGraphicFramePr>
        <p:xfrm>
          <a:off x="144262" y="2107478"/>
          <a:ext cx="11828584" cy="437561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942861">
                  <a:extLst>
                    <a:ext uri="{9D8B030D-6E8A-4147-A177-3AD203B41FA5}">
                      <a16:colId xmlns:a16="http://schemas.microsoft.com/office/drawing/2014/main" val="836319307"/>
                    </a:ext>
                  </a:extLst>
                </a:gridCol>
                <a:gridCol w="5452416">
                  <a:extLst>
                    <a:ext uri="{9D8B030D-6E8A-4147-A177-3AD203B41FA5}">
                      <a16:colId xmlns:a16="http://schemas.microsoft.com/office/drawing/2014/main" val="4002761008"/>
                    </a:ext>
                  </a:extLst>
                </a:gridCol>
                <a:gridCol w="2433307">
                  <a:extLst>
                    <a:ext uri="{9D8B030D-6E8A-4147-A177-3AD203B41FA5}">
                      <a16:colId xmlns:a16="http://schemas.microsoft.com/office/drawing/2014/main" val="93399007"/>
                    </a:ext>
                  </a:extLst>
                </a:gridCol>
              </a:tblGrid>
              <a:tr h="7956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638120"/>
                  </a:ext>
                </a:extLst>
              </a:tr>
              <a:tr h="8827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675025"/>
                  </a:ext>
                </a:extLst>
              </a:tr>
              <a:tr h="95079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14122"/>
                  </a:ext>
                </a:extLst>
              </a:tr>
              <a:tr h="95079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583353"/>
                  </a:ext>
                </a:extLst>
              </a:tr>
              <a:tr h="7956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146762"/>
                  </a:ext>
                </a:extLst>
              </a:tr>
            </a:tbl>
          </a:graphicData>
        </a:graphic>
      </p:graphicFrame>
      <p:sp>
        <p:nvSpPr>
          <p:cNvPr id="10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80254" y="87859"/>
            <a:ext cx="11533730" cy="1816761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1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69072" y="186543"/>
            <a:ext cx="105560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2.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Tóm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tắt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vào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bảng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sau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nội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dung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các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tập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đọc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là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truyện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kể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đã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được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học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trong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chủ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điểm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Những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người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quả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cảm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306033" y="3077250"/>
            <a:ext cx="3743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Khuất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tên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cướp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2400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24146" y="4031747"/>
            <a:ext cx="350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Ga-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vrốt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luỹ</a:t>
            </a:r>
            <a:endParaRPr lang="zh-CN" altLang="en-US" sz="2400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24146" y="4872654"/>
            <a:ext cx="3516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Dù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sao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quay!</a:t>
            </a:r>
            <a:endParaRPr lang="zh-CN" altLang="en-US" sz="2400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1450145" y="5825473"/>
            <a:ext cx="145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Con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sẻ</a:t>
            </a:r>
            <a:endParaRPr lang="zh-CN" altLang="en-US" sz="2400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0385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43" y="3833919"/>
            <a:ext cx="6120513" cy="2755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4" y="876598"/>
            <a:ext cx="6574536" cy="2903624"/>
          </a:xfrm>
          <a:prstGeom prst="rect">
            <a:avLst/>
          </a:prstGeom>
        </p:spPr>
      </p:pic>
      <p:sp>
        <p:nvSpPr>
          <p:cNvPr id="10" name="Text Box 208"/>
          <p:cNvSpPr txBox="1">
            <a:spLocks noChangeArrowheads="1"/>
          </p:cNvSpPr>
          <p:nvPr/>
        </p:nvSpPr>
        <p:spPr bwMode="auto">
          <a:xfrm>
            <a:off x="6219692" y="1776640"/>
            <a:ext cx="53700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Ca </a:t>
            </a:r>
            <a:r>
              <a:rPr lang="en-US" altLang="en-US" sz="2400" b="1" dirty="0" err="1">
                <a:latin typeface="Arial" panose="020B0604020202020204" pitchFamily="34" charset="0"/>
              </a:rPr>
              <a:t>ngợi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hành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động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dũng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cảm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của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bác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sĩ</a:t>
            </a:r>
            <a:r>
              <a:rPr lang="en-US" altLang="en-US" sz="2400" b="1" dirty="0">
                <a:latin typeface="Arial" panose="020B0604020202020204" pitchFamily="34" charset="0"/>
              </a:rPr>
              <a:t> Ly </a:t>
            </a:r>
            <a:r>
              <a:rPr lang="en-US" altLang="en-US" sz="2400" b="1" dirty="0" err="1">
                <a:latin typeface="Arial" panose="020B0604020202020204" pitchFamily="34" charset="0"/>
              </a:rPr>
              <a:t>trong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cuộc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đối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đầu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với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tên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cướp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biển</a:t>
            </a:r>
            <a:r>
              <a:rPr lang="en-US" altLang="en-US" sz="2400" b="1" dirty="0">
                <a:latin typeface="Arial" panose="020B0604020202020204" pitchFamily="34" charset="0"/>
              </a:rPr>
              <a:t> hung </a:t>
            </a:r>
            <a:r>
              <a:rPr lang="en-US" altLang="en-US" sz="2400" b="1" dirty="0" err="1">
                <a:latin typeface="Arial" panose="020B0604020202020204" pitchFamily="34" charset="0"/>
              </a:rPr>
              <a:t>hãn</a:t>
            </a:r>
            <a:r>
              <a:rPr lang="en-US" altLang="en-US" sz="2400" b="1" dirty="0">
                <a:latin typeface="Arial" panose="020B0604020202020204" pitchFamily="34" charset="0"/>
              </a:rPr>
              <a:t>, </a:t>
            </a:r>
            <a:r>
              <a:rPr lang="en-US" altLang="en-US" sz="2400" b="1" dirty="0" err="1">
                <a:latin typeface="Arial" panose="020B0604020202020204" pitchFamily="34" charset="0"/>
              </a:rPr>
              <a:t>khiến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hắn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phải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khuất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phục</a:t>
            </a:r>
            <a:r>
              <a:rPr lang="en-US" altLang="en-US" sz="2400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Text Box 209"/>
          <p:cNvSpPr txBox="1">
            <a:spLocks noChangeArrowheads="1"/>
          </p:cNvSpPr>
          <p:nvPr/>
        </p:nvSpPr>
        <p:spPr bwMode="auto">
          <a:xfrm>
            <a:off x="5979676" y="4891059"/>
            <a:ext cx="37769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Bác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sĩ</a:t>
            </a:r>
            <a:r>
              <a:rPr lang="en-US" altLang="en-US" sz="2800" dirty="0">
                <a:latin typeface="Arial" panose="020B0604020202020204" pitchFamily="34" charset="0"/>
              </a:rPr>
              <a:t> 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- </a:t>
            </a:r>
            <a:r>
              <a:rPr lang="en-US" altLang="en-US" sz="2800" dirty="0" err="1">
                <a:latin typeface="Arial" panose="020B0604020202020204" pitchFamily="34" charset="0"/>
              </a:rPr>
              <a:t>Tên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cướp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biển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51" y="1410354"/>
            <a:ext cx="3965986" cy="3078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164391" y="299713"/>
            <a:ext cx="646523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1.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Khuất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tên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cướp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6208998" y="4341358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5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7580598" y="1171827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5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2013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43" y="3833919"/>
            <a:ext cx="6120513" cy="2755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19" y="930295"/>
            <a:ext cx="6574536" cy="2903624"/>
          </a:xfrm>
          <a:prstGeom prst="rect">
            <a:avLst/>
          </a:prstGeom>
        </p:spPr>
      </p:pic>
      <p:sp>
        <p:nvSpPr>
          <p:cNvPr id="1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727099" y="451645"/>
            <a:ext cx="573746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thickThin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2. 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Ga-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vrốt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luỹ</a:t>
            </a:r>
            <a:endParaRPr lang="en-US" altLang="zh-CN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6208998" y="4341358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5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7580598" y="1171827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5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211"/>
          <p:cNvSpPr txBox="1">
            <a:spLocks noChangeArrowheads="1"/>
          </p:cNvSpPr>
          <p:nvPr/>
        </p:nvSpPr>
        <p:spPr bwMode="auto">
          <a:xfrm>
            <a:off x="6380987" y="1697539"/>
            <a:ext cx="487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Ca </a:t>
            </a:r>
            <a:r>
              <a:rPr lang="en-US" altLang="en-US" sz="2400" b="1" dirty="0" err="1">
                <a:latin typeface="Arial" panose="020B0604020202020204" pitchFamily="34" charset="0"/>
              </a:rPr>
              <a:t>ngợi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lòng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dũng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cảm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của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chú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err="1">
                <a:latin typeface="Arial" panose="020B0604020202020204" pitchFamily="34" charset="0"/>
              </a:rPr>
              <a:t>bé</a:t>
            </a:r>
            <a:r>
              <a:rPr lang="en-US" altLang="en-US" sz="2400" b="1">
                <a:latin typeface="Arial" panose="020B0604020202020204" pitchFamily="34" charset="0"/>
              </a:rPr>
              <a:t> </a:t>
            </a:r>
            <a:r>
              <a:rPr lang="en-US" altLang="en-US" sz="2400" b="1" smtClean="0">
                <a:latin typeface="Arial" panose="020B0604020202020204" pitchFamily="34" charset="0"/>
              </a:rPr>
              <a:t>Ga-vrốt </a:t>
            </a:r>
            <a:r>
              <a:rPr lang="en-US" altLang="en-US" sz="2400" b="1" dirty="0" err="1">
                <a:latin typeface="Arial" panose="020B0604020202020204" pitchFamily="34" charset="0"/>
              </a:rPr>
              <a:t>bất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chấp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hiểm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nguy</a:t>
            </a:r>
            <a:r>
              <a:rPr lang="en-US" altLang="en-US" sz="2400" b="1" dirty="0">
                <a:latin typeface="Arial" panose="020B0604020202020204" pitchFamily="34" charset="0"/>
              </a:rPr>
              <a:t>, </a:t>
            </a:r>
            <a:r>
              <a:rPr lang="en-US" altLang="en-US" sz="2400" b="1" dirty="0" err="1">
                <a:latin typeface="Arial" panose="020B0604020202020204" pitchFamily="34" charset="0"/>
              </a:rPr>
              <a:t>ra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ngoài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chiến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lũy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nhặt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đạn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tiếp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tế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cho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nghĩa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quân</a:t>
            </a:r>
            <a:r>
              <a:rPr lang="en-US" altLang="en-US" sz="2400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5" name="Text Box 212"/>
          <p:cNvSpPr txBox="1">
            <a:spLocks noChangeArrowheads="1"/>
          </p:cNvSpPr>
          <p:nvPr/>
        </p:nvSpPr>
        <p:spPr bwMode="auto">
          <a:xfrm>
            <a:off x="6197847" y="4818412"/>
            <a:ext cx="276550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latin typeface="Arial" panose="020B0604020202020204" pitchFamily="34" charset="0"/>
              </a:rPr>
              <a:t> </a:t>
            </a:r>
            <a:r>
              <a:rPr lang="en-US" altLang="en-US" sz="2800" smtClean="0">
                <a:latin typeface="Arial" panose="020B0604020202020204" pitchFamily="34" charset="0"/>
              </a:rPr>
              <a:t>Ga-vrốt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latin typeface="Arial" panose="020B0604020202020204" pitchFamily="34" charset="0"/>
              </a:rPr>
              <a:t> </a:t>
            </a:r>
            <a:r>
              <a:rPr lang="en-US" altLang="en-US" sz="2800" smtClean="0">
                <a:latin typeface="Arial" panose="020B0604020202020204" pitchFamily="34" charset="0"/>
              </a:rPr>
              <a:t>Ăng-giôn-ra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Cuốc-phây-rắc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pic>
        <p:nvPicPr>
          <p:cNvPr id="16" name="Picture 2" descr="Trả lời câu hỏi bài Tập đọc Ga-vrốt ngoài chiến lũy | Hướng dẫn soạn bài  Tập đọc Ga-vrốt ngoài chiến lũ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77" y="1989498"/>
            <a:ext cx="5219242" cy="2590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3076028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Ngày 8/1: Ngày sinh của nhà vật lý Stephen W. Hawking, Galileo qua đời tại 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01" y="2136293"/>
            <a:ext cx="5275385" cy="304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972" y="3806479"/>
            <a:ext cx="4693580" cy="2755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4" y="876598"/>
            <a:ext cx="6574536" cy="2903624"/>
          </a:xfrm>
          <a:prstGeom prst="rect">
            <a:avLst/>
          </a:prstGeom>
        </p:spPr>
      </p:pic>
      <p:sp>
        <p:nvSpPr>
          <p:cNvPr id="1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164391" y="299713"/>
            <a:ext cx="613180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41275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3.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Dù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sao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quay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!</a:t>
            </a:r>
            <a:endParaRPr lang="en-US" altLang="zh-CN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6747228" y="4246309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5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7580598" y="1171827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5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248"/>
          <p:cNvSpPr txBox="1">
            <a:spLocks noChangeArrowheads="1"/>
          </p:cNvSpPr>
          <p:nvPr/>
        </p:nvSpPr>
        <p:spPr bwMode="auto">
          <a:xfrm>
            <a:off x="6588368" y="1581212"/>
            <a:ext cx="4876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Ca </a:t>
            </a:r>
            <a:r>
              <a:rPr lang="en-US" altLang="en-US" sz="2800" b="1" dirty="0" err="1">
                <a:latin typeface="Arial" panose="020B0604020202020204" pitchFamily="34" charset="0"/>
              </a:rPr>
              <a:t>ngợi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hai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nhà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khoa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học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Cô-péc-ních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và</a:t>
            </a:r>
            <a:r>
              <a:rPr lang="en-US" altLang="en-US" sz="2800" b="1" dirty="0">
                <a:latin typeface="Arial" panose="020B0604020202020204" pitchFamily="34" charset="0"/>
              </a:rPr>
              <a:t> Ga-li-</a:t>
            </a:r>
            <a:r>
              <a:rPr lang="en-US" altLang="en-US" sz="2800" b="1" dirty="0" err="1">
                <a:latin typeface="Arial" panose="020B0604020202020204" pitchFamily="34" charset="0"/>
              </a:rPr>
              <a:t>lê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dũng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cảm</a:t>
            </a:r>
            <a:r>
              <a:rPr lang="en-US" altLang="en-US" sz="2800" b="1" dirty="0">
                <a:latin typeface="Arial" panose="020B0604020202020204" pitchFamily="34" charset="0"/>
              </a:rPr>
              <a:t>, </a:t>
            </a:r>
            <a:r>
              <a:rPr lang="en-US" altLang="en-US" sz="2800" b="1" dirty="0" err="1">
                <a:latin typeface="Arial" panose="020B0604020202020204" pitchFamily="34" charset="0"/>
              </a:rPr>
              <a:t>kiên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trì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bảo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vệ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chân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lí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khoa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học</a:t>
            </a:r>
            <a:r>
              <a:rPr lang="en-US" altLang="en-US" sz="2800" b="1" dirty="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15" name="Text Box 249"/>
          <p:cNvSpPr txBox="1">
            <a:spLocks noChangeArrowheads="1"/>
          </p:cNvSpPr>
          <p:nvPr/>
        </p:nvSpPr>
        <p:spPr bwMode="auto">
          <a:xfrm>
            <a:off x="6732867" y="4940237"/>
            <a:ext cx="28188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smtClean="0">
                <a:latin typeface="Arial" panose="020B0604020202020204" pitchFamily="34" charset="0"/>
              </a:rPr>
              <a:t> Cô-péc-ních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- Ga-li-</a:t>
            </a:r>
            <a:r>
              <a:rPr lang="en-US" altLang="en-US" sz="2800" dirty="0" err="1">
                <a:latin typeface="Arial" panose="020B0604020202020204" pitchFamily="34" charset="0"/>
              </a:rPr>
              <a:t>lê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0280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43" y="3833919"/>
            <a:ext cx="6120513" cy="2755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4" y="876598"/>
            <a:ext cx="6574536" cy="2903624"/>
          </a:xfrm>
          <a:prstGeom prst="rect">
            <a:avLst/>
          </a:prstGeom>
        </p:spPr>
      </p:pic>
      <p:sp>
        <p:nvSpPr>
          <p:cNvPr id="11" name="Text Box 209"/>
          <p:cNvSpPr txBox="1">
            <a:spLocks noChangeArrowheads="1"/>
          </p:cNvSpPr>
          <p:nvPr/>
        </p:nvSpPr>
        <p:spPr bwMode="auto">
          <a:xfrm>
            <a:off x="5617464" y="4935308"/>
            <a:ext cx="37769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smtClean="0">
                <a:latin typeface="Arial" panose="020B0604020202020204" pitchFamily="34" charset="0"/>
              </a:rPr>
              <a:t>Con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sẻ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-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Nhân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vật</a:t>
            </a:r>
            <a:r>
              <a:rPr lang="en-US" altLang="en-US" sz="2800" dirty="0" smtClean="0">
                <a:latin typeface="Arial" panose="020B0604020202020204" pitchFamily="34" charset="0"/>
              </a:rPr>
              <a:t> “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Tôi</a:t>
            </a:r>
            <a:r>
              <a:rPr lang="en-US" altLang="en-US" sz="2800" dirty="0" smtClean="0">
                <a:latin typeface="Arial" panose="020B0604020202020204" pitchFamily="34" charset="0"/>
              </a:rPr>
              <a:t>”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10" name="Text Box 208"/>
          <p:cNvSpPr txBox="1">
            <a:spLocks noChangeArrowheads="1"/>
          </p:cNvSpPr>
          <p:nvPr/>
        </p:nvSpPr>
        <p:spPr bwMode="auto">
          <a:xfrm>
            <a:off x="6544744" y="1702578"/>
            <a:ext cx="47989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b="1" dirty="0">
                <a:latin typeface="Arial" panose="020B0604020202020204" pitchFamily="34" charset="0"/>
              </a:rPr>
              <a:t>Ca </a:t>
            </a:r>
            <a:r>
              <a:rPr lang="en-US" altLang="en-US" b="1" dirty="0" err="1">
                <a:latin typeface="Arial" panose="020B0604020202020204" pitchFamily="34" charset="0"/>
              </a:rPr>
              <a:t>ngợi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hành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động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dũng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cảm</a:t>
            </a:r>
            <a:r>
              <a:rPr lang="en-US" altLang="en-US" b="1" dirty="0">
                <a:latin typeface="Arial" panose="020B0604020202020204" pitchFamily="34" charset="0"/>
              </a:rPr>
              <a:t>, </a:t>
            </a:r>
            <a:r>
              <a:rPr lang="en-US" altLang="en-US" b="1" dirty="0" err="1">
                <a:latin typeface="Arial" panose="020B0604020202020204" pitchFamily="34" charset="0"/>
              </a:rPr>
              <a:t>xả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thân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cứu</a:t>
            </a:r>
            <a:r>
              <a:rPr lang="en-US" altLang="en-US" b="1" dirty="0">
                <a:latin typeface="Arial" panose="020B0604020202020204" pitchFamily="34" charset="0"/>
              </a:rPr>
              <a:t> con </a:t>
            </a:r>
            <a:r>
              <a:rPr lang="en-US" altLang="en-US" b="1" dirty="0" err="1">
                <a:latin typeface="Arial" panose="020B0604020202020204" pitchFamily="34" charset="0"/>
              </a:rPr>
              <a:t>của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mẹ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sẻ</a:t>
            </a:r>
            <a:r>
              <a:rPr lang="en-US" altLang="en-US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2169037" y="525496"/>
            <a:ext cx="221567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4. 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Con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sẻ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6208998" y="4341358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5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7580598" y="1171827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5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on sẻ (trang 90) - Tiếng Việt 4 tập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60" y="1836684"/>
            <a:ext cx="5401164" cy="27432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18339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7F6AACC8-A65C-4852-80AC-6825BA16DE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6323" y="3713521"/>
            <a:ext cx="2432515" cy="3060457"/>
          </a:xfrm>
          <a:prstGeom prst="rect">
            <a:avLst/>
          </a:prstGeom>
        </p:spPr>
      </p:pic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ADE87D6A-7481-46BA-B1C8-869BEC09A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464149"/>
              </p:ext>
            </p:extLst>
          </p:nvPr>
        </p:nvGraphicFramePr>
        <p:xfrm>
          <a:off x="306033" y="341310"/>
          <a:ext cx="11828584" cy="616657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07505">
                  <a:extLst>
                    <a:ext uri="{9D8B030D-6E8A-4147-A177-3AD203B41FA5}">
                      <a16:colId xmlns:a16="http://schemas.microsoft.com/office/drawing/2014/main" val="836319307"/>
                    </a:ext>
                  </a:extLst>
                </a:gridCol>
                <a:gridCol w="6887772">
                  <a:extLst>
                    <a:ext uri="{9D8B030D-6E8A-4147-A177-3AD203B41FA5}">
                      <a16:colId xmlns:a16="http://schemas.microsoft.com/office/drawing/2014/main" val="4002761008"/>
                    </a:ext>
                  </a:extLst>
                </a:gridCol>
                <a:gridCol w="2433307">
                  <a:extLst>
                    <a:ext uri="{9D8B030D-6E8A-4147-A177-3AD203B41FA5}">
                      <a16:colId xmlns:a16="http://schemas.microsoft.com/office/drawing/2014/main" val="93399007"/>
                    </a:ext>
                  </a:extLst>
                </a:gridCol>
              </a:tblGrid>
              <a:tr h="112129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638120"/>
                  </a:ext>
                </a:extLst>
              </a:tr>
              <a:tr h="1244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675025"/>
                  </a:ext>
                </a:extLst>
              </a:tr>
              <a:tr h="133996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14122"/>
                  </a:ext>
                </a:extLst>
              </a:tr>
              <a:tr h="133996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583353"/>
                  </a:ext>
                </a:extLst>
              </a:tr>
              <a:tr h="112129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146762"/>
                  </a:ext>
                </a:extLst>
              </a:tr>
            </a:tbl>
          </a:graphicData>
        </a:graphic>
      </p:graphicFrame>
      <p:sp>
        <p:nvSpPr>
          <p:cNvPr id="6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75663" y="1585295"/>
            <a:ext cx="2484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Khuất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tên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cướp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366146" y="2977967"/>
            <a:ext cx="2539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Ga-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vrốt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luỹ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82762" y="4221952"/>
            <a:ext cx="2129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Dù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sao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quay!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908145" y="5601565"/>
            <a:ext cx="145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Con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sẻ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Text Box 208"/>
          <p:cNvSpPr txBox="1">
            <a:spLocks noChangeArrowheads="1"/>
          </p:cNvSpPr>
          <p:nvPr/>
        </p:nvSpPr>
        <p:spPr bwMode="auto">
          <a:xfrm>
            <a:off x="3059722" y="1437929"/>
            <a:ext cx="68462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Ca </a:t>
            </a:r>
            <a:r>
              <a:rPr lang="en-US" altLang="en-US" sz="2400" dirty="0" err="1">
                <a:latin typeface="Arial" panose="020B0604020202020204" pitchFamily="34" charset="0"/>
              </a:rPr>
              <a:t>ngợi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hành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động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dũng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cảm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bác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sĩ</a:t>
            </a:r>
            <a:r>
              <a:rPr lang="en-US" altLang="en-US" sz="2400" dirty="0">
                <a:latin typeface="Arial" panose="020B0604020202020204" pitchFamily="34" charset="0"/>
              </a:rPr>
              <a:t> Ly </a:t>
            </a:r>
            <a:r>
              <a:rPr lang="en-US" altLang="en-US" sz="2400" dirty="0" err="1">
                <a:latin typeface="Arial" panose="020B0604020202020204" pitchFamily="34" charset="0"/>
              </a:rPr>
              <a:t>trong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cuộc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đối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đầu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với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cướp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biển</a:t>
            </a:r>
            <a:r>
              <a:rPr lang="en-US" altLang="en-US" sz="2400" dirty="0">
                <a:latin typeface="Arial" panose="020B0604020202020204" pitchFamily="34" charset="0"/>
              </a:rPr>
              <a:t> hung </a:t>
            </a:r>
            <a:r>
              <a:rPr lang="en-US" altLang="en-US" sz="2400" dirty="0" err="1">
                <a:latin typeface="Arial" panose="020B0604020202020204" pitchFamily="34" charset="0"/>
              </a:rPr>
              <a:t>hãn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khiến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hắn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phải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khuất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phục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" name="Text Box 209"/>
          <p:cNvSpPr txBox="1">
            <a:spLocks noChangeArrowheads="1"/>
          </p:cNvSpPr>
          <p:nvPr/>
        </p:nvSpPr>
        <p:spPr bwMode="auto">
          <a:xfrm>
            <a:off x="9638535" y="1622594"/>
            <a:ext cx="24982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Bác</a:t>
            </a: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err="1">
                <a:solidFill>
                  <a:srgbClr val="1A893D"/>
                </a:solidFill>
                <a:latin typeface="Arial" panose="020B0604020202020204" pitchFamily="34" charset="0"/>
              </a:rPr>
              <a:t>sĩ</a:t>
            </a:r>
            <a:r>
              <a:rPr lang="en-US" altLang="en-US" sz="2400" b="1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smtClean="0">
                <a:solidFill>
                  <a:srgbClr val="1A893D"/>
                </a:solidFill>
                <a:latin typeface="Arial" panose="020B0604020202020204" pitchFamily="34" charset="0"/>
              </a:rPr>
              <a:t>Ly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smtClean="0">
                <a:solidFill>
                  <a:srgbClr val="1A893D"/>
                </a:solidFill>
                <a:latin typeface="Arial" panose="020B0604020202020204" pitchFamily="34" charset="0"/>
              </a:rPr>
              <a:t>Tên 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cướp</a:t>
            </a: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biển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 Box 211"/>
          <p:cNvSpPr txBox="1">
            <a:spLocks noChangeArrowheads="1"/>
          </p:cNvSpPr>
          <p:nvPr/>
        </p:nvSpPr>
        <p:spPr bwMode="auto">
          <a:xfrm>
            <a:off x="3059721" y="2839468"/>
            <a:ext cx="65788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Ca </a:t>
            </a:r>
            <a:r>
              <a:rPr lang="en-US" altLang="en-US" sz="2400" dirty="0" err="1">
                <a:latin typeface="Arial" panose="020B0604020202020204" pitchFamily="34" charset="0"/>
              </a:rPr>
              <a:t>ngợi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lòng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dũng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cảm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chú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err="1">
                <a:latin typeface="Arial" panose="020B0604020202020204" pitchFamily="34" charset="0"/>
              </a:rPr>
              <a:t>bé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  <a:r>
              <a:rPr lang="en-US" altLang="en-US" sz="2400" smtClean="0">
                <a:latin typeface="Arial" panose="020B0604020202020204" pitchFamily="34" charset="0"/>
              </a:rPr>
              <a:t>Ga-vrốt </a:t>
            </a:r>
            <a:r>
              <a:rPr lang="en-US" altLang="en-US" sz="2400" dirty="0" err="1">
                <a:latin typeface="Arial" panose="020B0604020202020204" pitchFamily="34" charset="0"/>
              </a:rPr>
              <a:t>bất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chấp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hiểm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nguy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ra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ngoài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chiến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lũy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nhặt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đạn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tiếp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tế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nghĩa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quân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8" name="Text Box 212"/>
          <p:cNvSpPr txBox="1">
            <a:spLocks noChangeArrowheads="1"/>
          </p:cNvSpPr>
          <p:nvPr/>
        </p:nvSpPr>
        <p:spPr bwMode="auto">
          <a:xfrm>
            <a:off x="9670121" y="2793300"/>
            <a:ext cx="25282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smtClean="0">
                <a:solidFill>
                  <a:srgbClr val="1A893D"/>
                </a:solidFill>
                <a:latin typeface="Arial" panose="020B0604020202020204" pitchFamily="34" charset="0"/>
              </a:rPr>
              <a:t>Ga-vrốt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smtClean="0">
                <a:solidFill>
                  <a:srgbClr val="1A893D"/>
                </a:solidFill>
                <a:latin typeface="Arial" panose="020B0604020202020204" pitchFamily="34" charset="0"/>
              </a:rPr>
              <a:t>Ăng-giôn-ra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Cuốc-phây-rắc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Box 248"/>
          <p:cNvSpPr txBox="1">
            <a:spLocks noChangeArrowheads="1"/>
          </p:cNvSpPr>
          <p:nvPr/>
        </p:nvSpPr>
        <p:spPr bwMode="auto">
          <a:xfrm>
            <a:off x="3070202" y="4140726"/>
            <a:ext cx="65578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Ca </a:t>
            </a:r>
            <a:r>
              <a:rPr lang="en-US" altLang="en-US" sz="2400" dirty="0" err="1">
                <a:latin typeface="Arial" panose="020B0604020202020204" pitchFamily="34" charset="0"/>
              </a:rPr>
              <a:t>ngợi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hai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nhà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khoa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học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Cô-péc-ních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và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endParaRPr lang="en-US" altLang="en-US" sz="24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</a:rPr>
              <a:t>Ga-li-</a:t>
            </a:r>
            <a:r>
              <a:rPr lang="en-US" altLang="en-US" sz="2400" dirty="0" err="1" smtClean="0">
                <a:latin typeface="Arial" panose="020B0604020202020204" pitchFamily="34" charset="0"/>
              </a:rPr>
              <a:t>lê</a:t>
            </a:r>
            <a:r>
              <a:rPr lang="en-US" altLang="en-US" sz="2400" dirty="0" smtClean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dũng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cảm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kiên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trì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bảo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vệ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chân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lí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khoa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học</a:t>
            </a:r>
            <a:r>
              <a:rPr lang="en-US" altLang="en-US" sz="2400" dirty="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20" name="Text Box 249"/>
          <p:cNvSpPr txBox="1">
            <a:spLocks noChangeArrowheads="1"/>
          </p:cNvSpPr>
          <p:nvPr/>
        </p:nvSpPr>
        <p:spPr bwMode="auto">
          <a:xfrm>
            <a:off x="9673066" y="4148671"/>
            <a:ext cx="26629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 smtClean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1A893D"/>
                </a:solidFill>
                <a:latin typeface="Arial" panose="020B0604020202020204" pitchFamily="34" charset="0"/>
              </a:rPr>
              <a:t>Cô-péc-ních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1A893D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Ga-li-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lê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Box 251"/>
          <p:cNvSpPr txBox="1">
            <a:spLocks noChangeArrowheads="1"/>
          </p:cNvSpPr>
          <p:nvPr/>
        </p:nvSpPr>
        <p:spPr bwMode="auto">
          <a:xfrm>
            <a:off x="3070202" y="5508970"/>
            <a:ext cx="59717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Ca </a:t>
            </a:r>
            <a:r>
              <a:rPr lang="en-US" altLang="en-US" sz="2400" dirty="0" err="1">
                <a:latin typeface="Arial" panose="020B0604020202020204" pitchFamily="34" charset="0"/>
              </a:rPr>
              <a:t>ngợi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hành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động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dũng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cảm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xả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thân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cứu</a:t>
            </a:r>
            <a:r>
              <a:rPr lang="en-US" altLang="en-US" sz="2400" dirty="0">
                <a:latin typeface="Arial" panose="020B0604020202020204" pitchFamily="34" charset="0"/>
              </a:rPr>
              <a:t> con </a:t>
            </a:r>
            <a:r>
              <a:rPr lang="en-US" altLang="en-US" sz="2400" dirty="0" err="1">
                <a:latin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mẹ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sẻ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2" name="Text Box 252"/>
          <p:cNvSpPr txBox="1">
            <a:spLocks noChangeArrowheads="1"/>
          </p:cNvSpPr>
          <p:nvPr/>
        </p:nvSpPr>
        <p:spPr bwMode="auto">
          <a:xfrm>
            <a:off x="9748931" y="5396488"/>
            <a:ext cx="20572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 smtClean="0">
                <a:solidFill>
                  <a:srgbClr val="1A893D"/>
                </a:solidFill>
                <a:latin typeface="Arial" panose="020B0604020202020204" pitchFamily="34" charset="0"/>
              </a:rPr>
              <a:t> Con </a:t>
            </a:r>
            <a:r>
              <a:rPr lang="en-US" altLang="en-US" sz="2400" b="1" dirty="0" err="1" smtClean="0">
                <a:solidFill>
                  <a:srgbClr val="1A893D"/>
                </a:solidFill>
                <a:latin typeface="Arial" panose="020B0604020202020204" pitchFamily="34" charset="0"/>
              </a:rPr>
              <a:t>sẻ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 err="1" smtClean="0">
                <a:solidFill>
                  <a:srgbClr val="1A893D"/>
                </a:solidFill>
                <a:latin typeface="Arial" panose="020B0604020202020204" pitchFamily="34" charset="0"/>
              </a:rPr>
              <a:t>Nhân</a:t>
            </a:r>
            <a:r>
              <a:rPr lang="en-US" altLang="en-US" sz="2400" b="1" dirty="0" smtClean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1A893D"/>
                </a:solidFill>
                <a:latin typeface="Arial" panose="020B0604020202020204" pitchFamily="34" charset="0"/>
              </a:rPr>
              <a:t>vật</a:t>
            </a:r>
            <a:r>
              <a:rPr lang="en-US" altLang="en-US" sz="2400" b="1" dirty="0" smtClean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1A893D"/>
                </a:solidFill>
                <a:latin typeface="Arial" panose="020B0604020202020204" pitchFamily="34" charset="0"/>
              </a:rPr>
              <a:t>“</a:t>
            </a:r>
            <a:r>
              <a:rPr lang="en-US" altLang="en-US" sz="2400" b="1" dirty="0" err="1" smtClean="0">
                <a:solidFill>
                  <a:srgbClr val="1A893D"/>
                </a:solidFill>
                <a:latin typeface="Arial" panose="020B0604020202020204" pitchFamily="34" charset="0"/>
              </a:rPr>
              <a:t>Tôi</a:t>
            </a:r>
            <a:r>
              <a:rPr lang="en-US" altLang="en-US" sz="2000" b="1" dirty="0" smtClean="0">
                <a:solidFill>
                  <a:srgbClr val="1A893D"/>
                </a:solidFill>
                <a:latin typeface="Arial" panose="020B0604020202020204" pitchFamily="34" charset="0"/>
              </a:rPr>
              <a:t>”</a:t>
            </a:r>
            <a:endParaRPr lang="en-US" altLang="en-US" sz="2000" b="1" dirty="0">
              <a:solidFill>
                <a:srgbClr val="1A893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25097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27" y="600254"/>
            <a:ext cx="7847535" cy="518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950379-B859-4D62-BBFD-8A34BE15872A}"/>
              </a:ext>
            </a:extLst>
          </p:cNvPr>
          <p:cNvSpPr txBox="1"/>
          <p:nvPr/>
        </p:nvSpPr>
        <p:spPr>
          <a:xfrm>
            <a:off x="4225812" y="1290935"/>
            <a:ext cx="51973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ln w="3175">
                  <a:noFill/>
                </a:ln>
                <a:solidFill>
                  <a:srgbClr val="7030A0"/>
                </a:solidFill>
                <a:latin typeface="UTM Cooper Black" panose="02040603050506020204" pitchFamily="18" charset="0"/>
              </a:rPr>
              <a:t>CHÚC CÁC EM HỌC TỐT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D8411-714B-40FD-A292-E02EFB92C9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r="131"/>
          <a:stretch/>
        </p:blipFill>
        <p:spPr>
          <a:xfrm>
            <a:off x="460683" y="3162936"/>
            <a:ext cx="4274088" cy="4285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5F39AD-9068-4AED-B552-14A3F6079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211" flipH="1">
            <a:off x="8246945" y="134886"/>
            <a:ext cx="3374547" cy="337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6684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E2C0C1D-8A94-4F77-9DAA-34D31F09B5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1831" y="0"/>
            <a:ext cx="7120886" cy="6986188"/>
          </a:xfrm>
          <a:prstGeom prst="rect">
            <a:avLst/>
          </a:prstGeom>
        </p:spPr>
      </p:pic>
      <p:pic>
        <p:nvPicPr>
          <p:cNvPr id="13" name="图片 6" descr="3bd367da64b1908d48189d3f13134148">
            <a:extLst>
              <a:ext uri="{FF2B5EF4-FFF2-40B4-BE49-F238E27FC236}">
                <a16:creationId xmlns:a16="http://schemas.microsoft.com/office/drawing/2014/main" id="{285B0795-8A3F-4B4B-864B-9D09D2013D2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4847439" y="4494361"/>
            <a:ext cx="2958532" cy="2412050"/>
          </a:xfrm>
          <a:prstGeom prst="rect">
            <a:avLst/>
          </a:prstGeom>
        </p:spPr>
      </p:pic>
      <p:pic>
        <p:nvPicPr>
          <p:cNvPr id="14" name="图片 6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1D48E16F-5837-470D-8D2A-8A848523ED0E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8338" y="580487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8DCF1B-5881-4B0B-8855-D858294FA0D9}"/>
              </a:ext>
            </a:extLst>
          </p:cNvPr>
          <p:cNvSpPr txBox="1"/>
          <p:nvPr/>
        </p:nvSpPr>
        <p:spPr>
          <a:xfrm>
            <a:off x="2783405" y="2366633"/>
            <a:ext cx="7086600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8000" b="1" cap="all" dirty="0">
                <a:ln w="38100">
                  <a:noFill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9000">
                      <a:srgbClr val="3FFF96"/>
                    </a:gs>
                    <a:gs pos="52000">
                      <a:srgbClr val="00DA63"/>
                    </a:gs>
                    <a:gs pos="83000">
                      <a:srgbClr val="009242"/>
                    </a:gs>
                  </a:gsLst>
                  <a:lin ang="5400000" scaled="1"/>
                </a:gradFill>
                <a:latin typeface="UTM Showcard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</a:rPr>
              <a:t>ÔN TẬP  </a:t>
            </a:r>
          </a:p>
          <a:p>
            <a:pPr algn="ctr"/>
            <a:r>
              <a:rPr lang="en-GB" sz="4000" b="1" cap="all" err="1">
                <a:ln w="38100">
                  <a:noFill/>
                </a:ln>
                <a:solidFill>
                  <a:srgbClr val="C00000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Tuần</a:t>
            </a:r>
            <a:r>
              <a:rPr lang="en-GB" sz="4000" b="1" cap="all">
                <a:ln w="38100">
                  <a:noFill/>
                </a:ln>
                <a:solidFill>
                  <a:srgbClr val="C00000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GB" sz="4000" b="1" cap="all" smtClean="0">
                <a:ln w="38100">
                  <a:noFill/>
                </a:ln>
                <a:solidFill>
                  <a:srgbClr val="C00000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28 </a:t>
            </a:r>
            <a:r>
              <a:rPr lang="en-GB" sz="4000" b="1" cap="all" dirty="0">
                <a:ln w="38100">
                  <a:noFill/>
                </a:ln>
                <a:solidFill>
                  <a:srgbClr val="C00000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– </a:t>
            </a:r>
            <a:r>
              <a:rPr lang="en-GB" sz="4000" b="1" cap="all" dirty="0" err="1">
                <a:ln w="38100">
                  <a:noFill/>
                </a:ln>
                <a:solidFill>
                  <a:srgbClr val="C00000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Tiết</a:t>
            </a:r>
            <a:r>
              <a:rPr lang="en-GB" sz="4000" b="1" cap="all" dirty="0">
                <a:ln w="38100">
                  <a:noFill/>
                </a:ln>
                <a:solidFill>
                  <a:srgbClr val="C00000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GB" sz="4000" b="1" cap="all" dirty="0" smtClean="0">
                <a:ln w="38100">
                  <a:noFill/>
                </a:ln>
                <a:solidFill>
                  <a:srgbClr val="C00000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5</a:t>
            </a:r>
            <a:endParaRPr lang="en-GB" sz="4000" b="1" cap="all" dirty="0">
              <a:ln w="38100">
                <a:noFill/>
              </a:ln>
              <a:solidFill>
                <a:srgbClr val="C00000"/>
              </a:solidFill>
              <a:latin typeface="UVN Binh Duong" pitchFamily="2" charset="0"/>
              <a:ea typeface="方正黑体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94" y="1469877"/>
            <a:ext cx="3732081" cy="319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481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" descr="H:\文件4\lj\包图网\小报\小报素材\lj下载\种花种树\12.png">
            <a:extLst>
              <a:ext uri="{FF2B5EF4-FFF2-40B4-BE49-F238E27FC236}">
                <a16:creationId xmlns:a16="http://schemas.microsoft.com/office/drawing/2014/main" id="{D8A54B26-0029-4D8B-891C-460D645EA1F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888"/>
            <a:ext cx="12192000" cy="55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7" descr="H:\文件4\lj\包图网\小报\小报素材\lj下载\种花种树\14.png">
            <a:extLst>
              <a:ext uri="{FF2B5EF4-FFF2-40B4-BE49-F238E27FC236}">
                <a16:creationId xmlns:a16="http://schemas.microsoft.com/office/drawing/2014/main" id="{5A232631-D4B1-4946-B439-01A9AD4BEB3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009650" y="1009650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2815306" y="1176055"/>
            <a:ext cx="7663566" cy="2884897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" name="圆角矩形 27">
            <a:extLst>
              <a:ext uri="{FF2B5EF4-FFF2-40B4-BE49-F238E27FC236}">
                <a16:creationId xmlns:a16="http://schemas.microsoft.com/office/drawing/2014/main" id="{DE237999-ACFC-4F17-A1AE-AB70EBA9B236}"/>
              </a:ext>
            </a:extLst>
          </p:cNvPr>
          <p:cNvSpPr/>
          <p:nvPr/>
        </p:nvSpPr>
        <p:spPr>
          <a:xfrm>
            <a:off x="745542" y="1707408"/>
            <a:ext cx="1819619" cy="1863244"/>
          </a:xfrm>
          <a:prstGeom prst="roundRect">
            <a:avLst>
              <a:gd name="adj" fmla="val 12701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7" name="组合 13">
            <a:extLst>
              <a:ext uri="{FF2B5EF4-FFF2-40B4-BE49-F238E27FC236}">
                <a16:creationId xmlns:a16="http://schemas.microsoft.com/office/drawing/2014/main" id="{42D55A52-5C9B-4834-A3D7-B8A6762EDC32}"/>
              </a:ext>
            </a:extLst>
          </p:cNvPr>
          <p:cNvGrpSpPr/>
          <p:nvPr/>
        </p:nvGrpSpPr>
        <p:grpSpPr>
          <a:xfrm>
            <a:off x="2285716" y="2334982"/>
            <a:ext cx="715010" cy="251460"/>
            <a:chOff x="4985958" y="3165905"/>
            <a:chExt cx="715010" cy="251460"/>
          </a:xfrm>
          <a:solidFill>
            <a:schemeClr val="tx1"/>
          </a:solidFill>
        </p:grpSpPr>
        <p:sp>
          <p:nvSpPr>
            <p:cNvPr id="8" name="椭圆 14">
              <a:extLst>
                <a:ext uri="{FF2B5EF4-FFF2-40B4-BE49-F238E27FC236}">
                  <a16:creationId xmlns:a16="http://schemas.microsoft.com/office/drawing/2014/main" id="{B02F1239-F37D-4F4D-AE28-2A76B6F1C88A}"/>
                </a:ext>
              </a:extLst>
            </p:cNvPr>
            <p:cNvSpPr/>
            <p:nvPr userDrawn="1"/>
          </p:nvSpPr>
          <p:spPr>
            <a:xfrm>
              <a:off x="4985958" y="3198925"/>
              <a:ext cx="185420" cy="185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9" name="椭圆 15">
              <a:extLst>
                <a:ext uri="{FF2B5EF4-FFF2-40B4-BE49-F238E27FC236}">
                  <a16:creationId xmlns:a16="http://schemas.microsoft.com/office/drawing/2014/main" id="{14B4090A-B041-480D-938D-D1BE5C331ED9}"/>
                </a:ext>
              </a:extLst>
            </p:cNvPr>
            <p:cNvSpPr/>
            <p:nvPr userDrawn="1"/>
          </p:nvSpPr>
          <p:spPr>
            <a:xfrm>
              <a:off x="5515548" y="3198925"/>
              <a:ext cx="185420" cy="185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0" name="空心弧 16">
              <a:extLst>
                <a:ext uri="{FF2B5EF4-FFF2-40B4-BE49-F238E27FC236}">
                  <a16:creationId xmlns:a16="http://schemas.microsoft.com/office/drawing/2014/main" id="{4955B3BF-B302-46A5-8E59-84E364696448}"/>
                </a:ext>
              </a:extLst>
            </p:cNvPr>
            <p:cNvSpPr/>
            <p:nvPr userDrawn="1"/>
          </p:nvSpPr>
          <p:spPr>
            <a:xfrm>
              <a:off x="5078668" y="3165905"/>
              <a:ext cx="529590" cy="251460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1" name="组合 17">
            <a:extLst>
              <a:ext uri="{FF2B5EF4-FFF2-40B4-BE49-F238E27FC236}">
                <a16:creationId xmlns:a16="http://schemas.microsoft.com/office/drawing/2014/main" id="{73404352-3BED-4716-B944-CD62C51AD83F}"/>
              </a:ext>
            </a:extLst>
          </p:cNvPr>
          <p:cNvGrpSpPr/>
          <p:nvPr/>
        </p:nvGrpSpPr>
        <p:grpSpPr>
          <a:xfrm>
            <a:off x="2285716" y="2846598"/>
            <a:ext cx="715010" cy="251460"/>
            <a:chOff x="4985958" y="3165905"/>
            <a:chExt cx="715010" cy="251460"/>
          </a:xfrm>
          <a:solidFill>
            <a:schemeClr val="tx1"/>
          </a:solidFill>
        </p:grpSpPr>
        <p:sp>
          <p:nvSpPr>
            <p:cNvPr id="12" name="椭圆 18">
              <a:extLst>
                <a:ext uri="{FF2B5EF4-FFF2-40B4-BE49-F238E27FC236}">
                  <a16:creationId xmlns:a16="http://schemas.microsoft.com/office/drawing/2014/main" id="{FA2E1C09-3BCC-4B64-A0F1-3F56A69F357B}"/>
                </a:ext>
              </a:extLst>
            </p:cNvPr>
            <p:cNvSpPr/>
            <p:nvPr userDrawn="1"/>
          </p:nvSpPr>
          <p:spPr>
            <a:xfrm>
              <a:off x="4985958" y="3198925"/>
              <a:ext cx="185420" cy="185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3" name="椭圆 21">
              <a:extLst>
                <a:ext uri="{FF2B5EF4-FFF2-40B4-BE49-F238E27FC236}">
                  <a16:creationId xmlns:a16="http://schemas.microsoft.com/office/drawing/2014/main" id="{0A2EA523-3DA0-4BE4-A7B2-D894A590F396}"/>
                </a:ext>
              </a:extLst>
            </p:cNvPr>
            <p:cNvSpPr/>
            <p:nvPr userDrawn="1"/>
          </p:nvSpPr>
          <p:spPr>
            <a:xfrm>
              <a:off x="5515548" y="3198925"/>
              <a:ext cx="185420" cy="185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4" name="空心弧 22">
              <a:extLst>
                <a:ext uri="{FF2B5EF4-FFF2-40B4-BE49-F238E27FC236}">
                  <a16:creationId xmlns:a16="http://schemas.microsoft.com/office/drawing/2014/main" id="{69ECD27C-6AE9-4097-8558-D01578A3E6D3}"/>
                </a:ext>
              </a:extLst>
            </p:cNvPr>
            <p:cNvSpPr/>
            <p:nvPr userDrawn="1"/>
          </p:nvSpPr>
          <p:spPr>
            <a:xfrm>
              <a:off x="5078668" y="3165905"/>
              <a:ext cx="529590" cy="251460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5" name="矩形 1">
            <a:extLst>
              <a:ext uri="{FF2B5EF4-FFF2-40B4-BE49-F238E27FC236}">
                <a16:creationId xmlns:a16="http://schemas.microsoft.com/office/drawing/2014/main" id="{76B25D0C-9502-4DBA-8072-2DB7525FC3AB}"/>
              </a:ext>
            </a:extLst>
          </p:cNvPr>
          <p:cNvSpPr/>
          <p:nvPr/>
        </p:nvSpPr>
        <p:spPr>
          <a:xfrm>
            <a:off x="988038" y="2125786"/>
            <a:ext cx="148309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0" dirty="0" smtClean="0">
                <a:solidFill>
                  <a:srgbClr val="C00000"/>
                </a:solidFill>
                <a:latin typeface="Showcard Gothic" panose="04020904020102020604" pitchFamily="82" charset="0"/>
                <a:ea typeface="小单纯体" panose="02010601030101010101" pitchFamily="2" charset="-122"/>
              </a:rPr>
              <a:t>01</a:t>
            </a:r>
            <a:r>
              <a:rPr lang="en-US" altLang="zh-CN" sz="8000" dirty="0" smtClean="0">
                <a:solidFill>
                  <a:srgbClr val="C00000"/>
                </a:solidFill>
                <a:latin typeface="小单纯体" panose="02010601030101010101" pitchFamily="2" charset="-122"/>
                <a:ea typeface="小单纯体" panose="02010601030101010101" pitchFamily="2" charset="-122"/>
              </a:rPr>
              <a:t> </a:t>
            </a:r>
            <a:endParaRPr lang="zh-CN" altLang="en-US" sz="8000" dirty="0">
              <a:solidFill>
                <a:srgbClr val="C00000"/>
              </a:solidFill>
            </a:endParaRPr>
          </a:p>
        </p:txBody>
      </p:sp>
      <p:pic>
        <p:nvPicPr>
          <p:cNvPr id="18" name="图片 32" descr="5c806d9b1d6ce58f5a019408004358c8">
            <a:extLst>
              <a:ext uri="{FF2B5EF4-FFF2-40B4-BE49-F238E27FC236}">
                <a16:creationId xmlns:a16="http://schemas.microsoft.com/office/drawing/2014/main" id="{F3459CE3-DCC1-4AD3-9955-BB77C738E69C}"/>
              </a:ext>
            </a:extLst>
          </p:cNvPr>
          <p:cNvPicPr/>
          <p:nvPr/>
        </p:nvPicPr>
        <p:blipFill rotWithShape="1">
          <a:blip r:embed="rId4"/>
          <a:srcRect l="39824"/>
          <a:stretch/>
        </p:blipFill>
        <p:spPr>
          <a:xfrm rot="480000">
            <a:off x="1471422" y="283432"/>
            <a:ext cx="1628585" cy="1892217"/>
          </a:xfrm>
          <a:prstGeom prst="rect">
            <a:avLst/>
          </a:prstGeom>
        </p:spPr>
      </p:pic>
      <p:pic>
        <p:nvPicPr>
          <p:cNvPr id="20" name="图片 6" descr="H:\文件4\lj\包图网\小报\小报素材\lj下载\种花种树\14.png">
            <a:extLst>
              <a:ext uri="{FF2B5EF4-FFF2-40B4-BE49-F238E27FC236}">
                <a16:creationId xmlns:a16="http://schemas.microsoft.com/office/drawing/2014/main" id="{07B1F6C7-A36A-498B-9940-75CF83034C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0447" y="-126344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3259651" y="1616946"/>
            <a:ext cx="686758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Ôn</a:t>
            </a:r>
            <a:r>
              <a:rPr lang="en-US" sz="6000" b="1" dirty="0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luyện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tập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đọc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</a:p>
          <a:p>
            <a:pPr algn="ctr"/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và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học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thuộc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lòng</a:t>
            </a:r>
            <a:endParaRPr lang="en-US" sz="6000" b="1" cap="none" spc="0" dirty="0">
              <a:ln w="0">
                <a:solidFill>
                  <a:srgbClr val="C18056"/>
                </a:solidFill>
              </a:ln>
              <a:solidFill>
                <a:srgbClr val="FF0000"/>
              </a:solidFill>
              <a:effectLst>
                <a:glow rad="177800">
                  <a:schemeClr val="bg1">
                    <a:alpha val="74000"/>
                  </a:schemeClr>
                </a:glow>
              </a:effectLst>
              <a:latin typeface="UTM Amerika Sans" panose="0204060305050602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78D8411-714B-40FD-A292-E02EFB92C9F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r="131"/>
          <a:stretch/>
        </p:blipFill>
        <p:spPr>
          <a:xfrm>
            <a:off x="6943822" y="3098058"/>
            <a:ext cx="4274088" cy="42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3517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0" descr="H:\文件4\lj\包图网\小报\小报素材\lj下载\种花种树\12.png">
            <a:extLst>
              <a:ext uri="{FF2B5EF4-FFF2-40B4-BE49-F238E27FC236}">
                <a16:creationId xmlns:a16="http://schemas.microsoft.com/office/drawing/2014/main" id="{53C0F688-D7EC-4A74-B73F-D62FA7BE34F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888"/>
            <a:ext cx="12192000" cy="55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27">
            <a:extLst>
              <a:ext uri="{FF2B5EF4-FFF2-40B4-BE49-F238E27FC236}">
                <a16:creationId xmlns:a16="http://schemas.microsoft.com/office/drawing/2014/main" id="{3456587F-FD08-404E-A753-6F4083070841}"/>
              </a:ext>
            </a:extLst>
          </p:cNvPr>
          <p:cNvSpPr/>
          <p:nvPr/>
        </p:nvSpPr>
        <p:spPr>
          <a:xfrm>
            <a:off x="4627710" y="640080"/>
            <a:ext cx="7350930" cy="5872479"/>
          </a:xfrm>
          <a:prstGeom prst="roundRect">
            <a:avLst>
              <a:gd name="adj" fmla="val 1270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" name="圆角矩形 27">
            <a:extLst>
              <a:ext uri="{FF2B5EF4-FFF2-40B4-BE49-F238E27FC236}">
                <a16:creationId xmlns:a16="http://schemas.microsoft.com/office/drawing/2014/main" id="{743579BD-E03E-4517-9799-913D81ABACE2}"/>
              </a:ext>
            </a:extLst>
          </p:cNvPr>
          <p:cNvSpPr/>
          <p:nvPr/>
        </p:nvSpPr>
        <p:spPr>
          <a:xfrm>
            <a:off x="213361" y="1997077"/>
            <a:ext cx="4157238" cy="3400359"/>
          </a:xfrm>
          <a:prstGeom prst="roundRect">
            <a:avLst>
              <a:gd name="adj" fmla="val 1270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5" name="组合 10">
            <a:extLst>
              <a:ext uri="{FF2B5EF4-FFF2-40B4-BE49-F238E27FC236}">
                <a16:creationId xmlns:a16="http://schemas.microsoft.com/office/drawing/2014/main" id="{AA0B60DB-0D1C-4BBE-B2BE-4B68A3075A6C}"/>
              </a:ext>
            </a:extLst>
          </p:cNvPr>
          <p:cNvGrpSpPr/>
          <p:nvPr/>
        </p:nvGrpSpPr>
        <p:grpSpPr>
          <a:xfrm>
            <a:off x="4115101" y="2788533"/>
            <a:ext cx="715010" cy="251460"/>
            <a:chOff x="4985958" y="3165905"/>
            <a:chExt cx="715010" cy="251460"/>
          </a:xfrm>
        </p:grpSpPr>
        <p:sp>
          <p:nvSpPr>
            <p:cNvPr id="6" name="椭圆 4">
              <a:extLst>
                <a:ext uri="{FF2B5EF4-FFF2-40B4-BE49-F238E27FC236}">
                  <a16:creationId xmlns:a16="http://schemas.microsoft.com/office/drawing/2014/main" id="{ABBA0293-31B0-497A-B12F-4754E252787B}"/>
                </a:ext>
              </a:extLst>
            </p:cNvPr>
            <p:cNvSpPr/>
            <p:nvPr userDrawn="1"/>
          </p:nvSpPr>
          <p:spPr>
            <a:xfrm>
              <a:off x="498595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0337871F-BEB5-42C4-B68E-4A48B2825932}"/>
                </a:ext>
              </a:extLst>
            </p:cNvPr>
            <p:cNvSpPr/>
            <p:nvPr userDrawn="1"/>
          </p:nvSpPr>
          <p:spPr>
            <a:xfrm>
              <a:off x="551554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8" name="空心弧 7">
              <a:extLst>
                <a:ext uri="{FF2B5EF4-FFF2-40B4-BE49-F238E27FC236}">
                  <a16:creationId xmlns:a16="http://schemas.microsoft.com/office/drawing/2014/main" id="{EF0C8A97-FCD0-4F59-977D-E74CD42C5E71}"/>
                </a:ext>
              </a:extLst>
            </p:cNvPr>
            <p:cNvSpPr/>
            <p:nvPr userDrawn="1"/>
          </p:nvSpPr>
          <p:spPr>
            <a:xfrm>
              <a:off x="5078668" y="3165905"/>
              <a:ext cx="529590" cy="251460"/>
            </a:xfrm>
            <a:prstGeom prst="blockArc">
              <a:avLst/>
            </a:prstGeom>
            <a:solidFill>
              <a:srgbClr val="1A8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9" name="组合 11">
            <a:extLst>
              <a:ext uri="{FF2B5EF4-FFF2-40B4-BE49-F238E27FC236}">
                <a16:creationId xmlns:a16="http://schemas.microsoft.com/office/drawing/2014/main" id="{0E0CEE26-4AF8-4664-9429-E945D8021CE3}"/>
              </a:ext>
            </a:extLst>
          </p:cNvPr>
          <p:cNvGrpSpPr/>
          <p:nvPr/>
        </p:nvGrpSpPr>
        <p:grpSpPr>
          <a:xfrm>
            <a:off x="4115101" y="3300149"/>
            <a:ext cx="715010" cy="251460"/>
            <a:chOff x="4985958" y="3165905"/>
            <a:chExt cx="715010" cy="251460"/>
          </a:xfrm>
        </p:grpSpPr>
        <p:sp>
          <p:nvSpPr>
            <p:cNvPr id="10" name="椭圆 12">
              <a:extLst>
                <a:ext uri="{FF2B5EF4-FFF2-40B4-BE49-F238E27FC236}">
                  <a16:creationId xmlns:a16="http://schemas.microsoft.com/office/drawing/2014/main" id="{47374391-BAC6-4B67-9861-17F26E66E641}"/>
                </a:ext>
              </a:extLst>
            </p:cNvPr>
            <p:cNvSpPr/>
            <p:nvPr userDrawn="1"/>
          </p:nvSpPr>
          <p:spPr>
            <a:xfrm>
              <a:off x="498595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1" name="椭圆 13">
              <a:extLst>
                <a:ext uri="{FF2B5EF4-FFF2-40B4-BE49-F238E27FC236}">
                  <a16:creationId xmlns:a16="http://schemas.microsoft.com/office/drawing/2014/main" id="{6555BC42-84C4-40D2-BFFC-895121BA011D}"/>
                </a:ext>
              </a:extLst>
            </p:cNvPr>
            <p:cNvSpPr/>
            <p:nvPr userDrawn="1"/>
          </p:nvSpPr>
          <p:spPr>
            <a:xfrm>
              <a:off x="551554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2" name="空心弧 14">
              <a:extLst>
                <a:ext uri="{FF2B5EF4-FFF2-40B4-BE49-F238E27FC236}">
                  <a16:creationId xmlns:a16="http://schemas.microsoft.com/office/drawing/2014/main" id="{639FE837-3A9E-4960-81C3-0734FDEE2978}"/>
                </a:ext>
              </a:extLst>
            </p:cNvPr>
            <p:cNvSpPr/>
            <p:nvPr userDrawn="1"/>
          </p:nvSpPr>
          <p:spPr>
            <a:xfrm>
              <a:off x="5078668" y="3165905"/>
              <a:ext cx="529590" cy="251460"/>
            </a:xfrm>
            <a:prstGeom prst="blockArc">
              <a:avLst/>
            </a:prstGeom>
            <a:solidFill>
              <a:srgbClr val="1A8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3" name="组合 15">
            <a:extLst>
              <a:ext uri="{FF2B5EF4-FFF2-40B4-BE49-F238E27FC236}">
                <a16:creationId xmlns:a16="http://schemas.microsoft.com/office/drawing/2014/main" id="{E7FD25C2-449E-4F74-AFAE-C5124295D449}"/>
              </a:ext>
            </a:extLst>
          </p:cNvPr>
          <p:cNvGrpSpPr/>
          <p:nvPr/>
        </p:nvGrpSpPr>
        <p:grpSpPr>
          <a:xfrm>
            <a:off x="4115101" y="3811764"/>
            <a:ext cx="715010" cy="251460"/>
            <a:chOff x="4985958" y="3165905"/>
            <a:chExt cx="715010" cy="251460"/>
          </a:xfrm>
        </p:grpSpPr>
        <p:sp>
          <p:nvSpPr>
            <p:cNvPr id="14" name="椭圆 16">
              <a:extLst>
                <a:ext uri="{FF2B5EF4-FFF2-40B4-BE49-F238E27FC236}">
                  <a16:creationId xmlns:a16="http://schemas.microsoft.com/office/drawing/2014/main" id="{85064DB4-5470-4B3E-A6BF-491D5ABCE15A}"/>
                </a:ext>
              </a:extLst>
            </p:cNvPr>
            <p:cNvSpPr/>
            <p:nvPr userDrawn="1"/>
          </p:nvSpPr>
          <p:spPr>
            <a:xfrm>
              <a:off x="498595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5" name="椭圆 17">
              <a:extLst>
                <a:ext uri="{FF2B5EF4-FFF2-40B4-BE49-F238E27FC236}">
                  <a16:creationId xmlns:a16="http://schemas.microsoft.com/office/drawing/2014/main" id="{2EDCF537-ED82-4E05-91D6-4A37875BAB7D}"/>
                </a:ext>
              </a:extLst>
            </p:cNvPr>
            <p:cNvSpPr/>
            <p:nvPr userDrawn="1"/>
          </p:nvSpPr>
          <p:spPr>
            <a:xfrm>
              <a:off x="551554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6" name="空心弧 18">
              <a:extLst>
                <a:ext uri="{FF2B5EF4-FFF2-40B4-BE49-F238E27FC236}">
                  <a16:creationId xmlns:a16="http://schemas.microsoft.com/office/drawing/2014/main" id="{9F44EEAE-5E80-4CFD-A884-7ADDD13F9B6F}"/>
                </a:ext>
              </a:extLst>
            </p:cNvPr>
            <p:cNvSpPr/>
            <p:nvPr userDrawn="1"/>
          </p:nvSpPr>
          <p:spPr>
            <a:xfrm>
              <a:off x="5078668" y="3165905"/>
              <a:ext cx="529590" cy="251460"/>
            </a:xfrm>
            <a:prstGeom prst="blockArc">
              <a:avLst/>
            </a:prstGeom>
            <a:solidFill>
              <a:srgbClr val="1A8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7" name="组合 19">
            <a:extLst>
              <a:ext uri="{FF2B5EF4-FFF2-40B4-BE49-F238E27FC236}">
                <a16:creationId xmlns:a16="http://schemas.microsoft.com/office/drawing/2014/main" id="{AA6528D1-9EAC-4341-9F95-475BF65A9F2B}"/>
              </a:ext>
            </a:extLst>
          </p:cNvPr>
          <p:cNvGrpSpPr/>
          <p:nvPr/>
        </p:nvGrpSpPr>
        <p:grpSpPr>
          <a:xfrm>
            <a:off x="4115101" y="4439287"/>
            <a:ext cx="715010" cy="251460"/>
            <a:chOff x="4985958" y="3165905"/>
            <a:chExt cx="715010" cy="251460"/>
          </a:xfrm>
        </p:grpSpPr>
        <p:sp>
          <p:nvSpPr>
            <p:cNvPr id="18" name="椭圆 20">
              <a:extLst>
                <a:ext uri="{FF2B5EF4-FFF2-40B4-BE49-F238E27FC236}">
                  <a16:creationId xmlns:a16="http://schemas.microsoft.com/office/drawing/2014/main" id="{9663C2CB-2FFD-4A53-9EE1-6D26D27D7466}"/>
                </a:ext>
              </a:extLst>
            </p:cNvPr>
            <p:cNvSpPr/>
            <p:nvPr userDrawn="1"/>
          </p:nvSpPr>
          <p:spPr>
            <a:xfrm>
              <a:off x="498595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9" name="椭圆 21">
              <a:extLst>
                <a:ext uri="{FF2B5EF4-FFF2-40B4-BE49-F238E27FC236}">
                  <a16:creationId xmlns:a16="http://schemas.microsoft.com/office/drawing/2014/main" id="{701C751B-A519-4ADF-99B4-2B465CB56C11}"/>
                </a:ext>
              </a:extLst>
            </p:cNvPr>
            <p:cNvSpPr/>
            <p:nvPr userDrawn="1"/>
          </p:nvSpPr>
          <p:spPr>
            <a:xfrm>
              <a:off x="551554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0" name="空心弧 22">
              <a:extLst>
                <a:ext uri="{FF2B5EF4-FFF2-40B4-BE49-F238E27FC236}">
                  <a16:creationId xmlns:a16="http://schemas.microsoft.com/office/drawing/2014/main" id="{8D1124BF-E285-47F7-8DE5-91DE441F04B7}"/>
                </a:ext>
              </a:extLst>
            </p:cNvPr>
            <p:cNvSpPr/>
            <p:nvPr userDrawn="1"/>
          </p:nvSpPr>
          <p:spPr>
            <a:xfrm>
              <a:off x="5078668" y="3165905"/>
              <a:ext cx="529590" cy="251460"/>
            </a:xfrm>
            <a:prstGeom prst="blockArc">
              <a:avLst/>
            </a:prstGeom>
            <a:solidFill>
              <a:srgbClr val="1A8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2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964769" y="1135021"/>
            <a:ext cx="6465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1.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Khuất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tên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cướp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8" name="图片 34" descr="H:\文件4\lj\包图网\小报\小报素材\lj下载\种花种树\14.png">
            <a:extLst>
              <a:ext uri="{FF2B5EF4-FFF2-40B4-BE49-F238E27FC236}">
                <a16:creationId xmlns:a16="http://schemas.microsoft.com/office/drawing/2014/main" id="{9B3D253F-BED5-4D91-8631-4287D4F0E28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6560" y="1"/>
            <a:ext cx="2929191" cy="151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37" descr="H:\文件4\lj\包图网\小报\小报素材\lj下载\种花种树\14.png">
            <a:extLst>
              <a:ext uri="{FF2B5EF4-FFF2-40B4-BE49-F238E27FC236}">
                <a16:creationId xmlns:a16="http://schemas.microsoft.com/office/drawing/2014/main" id="{B0B42575-5FAE-496E-A4C0-10134C397A9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009650" y="1009650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49F33AE-206F-4986-9E1A-1F7DBEAFDF19}"/>
              </a:ext>
            </a:extLst>
          </p:cNvPr>
          <p:cNvSpPr txBox="1"/>
          <p:nvPr/>
        </p:nvSpPr>
        <p:spPr>
          <a:xfrm>
            <a:off x="-9647" y="2621704"/>
            <a:ext cx="4374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UTM Kabel KT" panose="02040603050506020204" pitchFamily="18" charset="0"/>
              </a:rPr>
              <a:t>CHỦ ĐIỂM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16413E-2743-486E-AA7D-E809429F6450}"/>
              </a:ext>
            </a:extLst>
          </p:cNvPr>
          <p:cNvSpPr txBox="1"/>
          <p:nvPr/>
        </p:nvSpPr>
        <p:spPr>
          <a:xfrm>
            <a:off x="213361" y="3339949"/>
            <a:ext cx="39775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UTM Kabel KT" panose="02040603050506020204" pitchFamily="18" charset="0"/>
                <a:cs typeface="Arial" panose="020B0604020202020204" pitchFamily="34" charset="0"/>
              </a:rPr>
              <a:t>NHỮNG NGƯỜI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UTM Kabel KT" panose="02040603050506020204" pitchFamily="18" charset="0"/>
                <a:cs typeface="Arial" panose="020B0604020202020204" pitchFamily="34" charset="0"/>
              </a:rPr>
              <a:t>QUẢ CẢM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UTM Kabel K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994512" y="1871206"/>
            <a:ext cx="6709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2.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thơ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về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tiểu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đội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xe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không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kính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4" name="图片 28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C9E46999-8F43-4653-8F6F-2AF625F2061D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066" y="88321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994512" y="3148724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3.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Thắng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7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984817" y="3848873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4. 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Ga-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vrốt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luỹ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8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023266" y="4589614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5.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Dù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sao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quay!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9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085431" y="5305179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6.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Con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sẻ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78D8411-714B-40FD-A292-E02EFB92C9F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r="131"/>
          <a:stretch/>
        </p:blipFill>
        <p:spPr>
          <a:xfrm>
            <a:off x="-344973" y="4292166"/>
            <a:ext cx="3287466" cy="32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1542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  <p:bldP spid="32" grpId="0"/>
      <p:bldP spid="33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 descr="H:\文件4\lj\包图网\小报\小报素材\61808e3315f3ba5a78d66e289b5e71ce.png">
            <a:extLst>
              <a:ext uri="{FF2B5EF4-FFF2-40B4-BE49-F238E27FC236}">
                <a16:creationId xmlns:a16="http://schemas.microsoft.com/office/drawing/2014/main" id="{739C9201-9F66-4943-A063-A5259A6EC2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817" y="282140"/>
            <a:ext cx="9362164" cy="238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E14A7445-9E48-44B8-BA4E-0E7D0FCDB9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60562" y="1522750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126717" y="742945"/>
            <a:ext cx="7071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“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Khuất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tên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cướp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”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91" y="2668193"/>
            <a:ext cx="3965986" cy="307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4407877" y="3034733"/>
            <a:ext cx="7663566" cy="2135143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4" name="Rectangle 13"/>
          <p:cNvSpPr/>
          <p:nvPr/>
        </p:nvSpPr>
        <p:spPr>
          <a:xfrm>
            <a:off x="4703665" y="3502139"/>
            <a:ext cx="7071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Ly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42031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 descr="H:\文件4\lj\包图网\小报\小报素材\61808e3315f3ba5a78d66e289b5e71ce.png">
            <a:extLst>
              <a:ext uri="{FF2B5EF4-FFF2-40B4-BE49-F238E27FC236}">
                <a16:creationId xmlns:a16="http://schemas.microsoft.com/office/drawing/2014/main" id="{739C9201-9F66-4943-A063-A5259A6EC2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8154" y="611152"/>
            <a:ext cx="9362164" cy="238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E14A7445-9E48-44B8-BA4E-0E7D0FCDB9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24228" y="88864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036841" y="935871"/>
            <a:ext cx="7884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“</a:t>
            </a:r>
            <a:r>
              <a:rPr lang="vi-VN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Bài </a:t>
            </a:r>
            <a:r>
              <a:rPr lang="vi-V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thơ về tiểu đội xe không </a:t>
            </a:r>
            <a:r>
              <a:rPr lang="vi-VN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kính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:</a:t>
            </a:r>
            <a:endParaRPr lang="vi-VN" altLang="zh-CN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9AA249-6923-40F2-9D49-603A3831303D}"/>
              </a:ext>
            </a:extLst>
          </p:cNvPr>
          <p:cNvGrpSpPr/>
          <p:nvPr/>
        </p:nvGrpSpPr>
        <p:grpSpPr>
          <a:xfrm>
            <a:off x="187107" y="3405595"/>
            <a:ext cx="3150211" cy="2983482"/>
            <a:chOff x="3491922" y="1256896"/>
            <a:chExt cx="4788665" cy="4981574"/>
          </a:xfrm>
        </p:grpSpPr>
        <p:pic>
          <p:nvPicPr>
            <p:cNvPr id="8" name="Picture 7" descr="A toy figurine holding an object&#10;&#10;Description automatically generated with medium confidence">
              <a:extLst>
                <a:ext uri="{FF2B5EF4-FFF2-40B4-BE49-F238E27FC236}">
                  <a16:creationId xmlns:a16="http://schemas.microsoft.com/office/drawing/2014/main" id="{4D560DF7-FCB3-402C-80C9-064247096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922" y="1256896"/>
              <a:ext cx="4788665" cy="4981574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6F021457-6140-4BFE-8B6E-8481E02A2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6441" y="1467992"/>
              <a:ext cx="934314" cy="700736"/>
            </a:xfrm>
            <a:prstGeom prst="rect">
              <a:avLst/>
            </a:prstGeom>
          </p:spPr>
        </p:pic>
      </p:grpSp>
      <p:sp>
        <p:nvSpPr>
          <p:cNvPr id="11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3337318" y="3532021"/>
            <a:ext cx="7663566" cy="2135143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3588328" y="3722429"/>
            <a:ext cx="7071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1857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 descr="H:\文件4\lj\包图网\小报\小报素材\61808e3315f3ba5a78d66e289b5e71ce.png">
            <a:extLst>
              <a:ext uri="{FF2B5EF4-FFF2-40B4-BE49-F238E27FC236}">
                <a16:creationId xmlns:a16="http://schemas.microsoft.com/office/drawing/2014/main" id="{739C9201-9F66-4943-A063-A5259A6EC2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8741" y="294629"/>
            <a:ext cx="9362164" cy="199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E14A7445-9E48-44B8-BA4E-0E7D0FCDB9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3000" y="1529776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366068" y="850181"/>
            <a:ext cx="7884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“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Thắng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”</a:t>
            </a:r>
            <a:endParaRPr lang="vi-VN" altLang="zh-CN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4528434" y="3062550"/>
            <a:ext cx="7367778" cy="2135143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69" y="2675689"/>
            <a:ext cx="3798277" cy="2715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824222" y="3252957"/>
            <a:ext cx="7071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41769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 descr="H:\文件4\lj\包图网\小报\小报素材\61808e3315f3ba5a78d66e289b5e71ce.png">
            <a:extLst>
              <a:ext uri="{FF2B5EF4-FFF2-40B4-BE49-F238E27FC236}">
                <a16:creationId xmlns:a16="http://schemas.microsoft.com/office/drawing/2014/main" id="{739C9201-9F66-4943-A063-A5259A6EC2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123" y="658045"/>
            <a:ext cx="9362164" cy="238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E14A7445-9E48-44B8-BA4E-0E7D0FCDB9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7674" y="-108083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485452" y="1102455"/>
            <a:ext cx="7884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“Ga-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vrốt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luỹ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”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Trả lời câu hỏi bài Tập đọc Ga-vrốt ngoài chiến lũy | Hướng dẫn soạn bài  Tập đọc Ga-vrốt ngoài chiến lũ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8" y="3049084"/>
            <a:ext cx="5219242" cy="2590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4528434" y="3996697"/>
            <a:ext cx="7663566" cy="2135143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4824222" y="4464103"/>
            <a:ext cx="7071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Ga-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vrốt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50176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 descr="H:\文件4\lj\包图网\小报\小报素材\61808e3315f3ba5a78d66e289b5e71ce.png">
            <a:extLst>
              <a:ext uri="{FF2B5EF4-FFF2-40B4-BE49-F238E27FC236}">
                <a16:creationId xmlns:a16="http://schemas.microsoft.com/office/drawing/2014/main" id="{739C9201-9F66-4943-A063-A5259A6EC2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061" y="522288"/>
            <a:ext cx="9362164" cy="238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E14A7445-9E48-44B8-BA4E-0E7D0FCDB9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0135" y="0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403390" y="966698"/>
            <a:ext cx="7884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“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Dù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sao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quay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!”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050" name="Picture 2" descr="Ngày 8/1: Ngày sinh của nhà vật lý Stephen W. Hawking, Galileo qua đời tại 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1" y="2908341"/>
            <a:ext cx="5275385" cy="304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0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6887264" y="3821199"/>
            <a:ext cx="4801832" cy="2135143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7072598" y="4288605"/>
            <a:ext cx="4431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0842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5A739"/>
      </a:accent1>
      <a:accent2>
        <a:srgbClr val="8AD926"/>
      </a:accent2>
      <a:accent3>
        <a:srgbClr val="FF9215"/>
      </a:accent3>
      <a:accent4>
        <a:srgbClr val="05AEF8"/>
      </a:accent4>
      <a:accent5>
        <a:srgbClr val="007534"/>
      </a:accent5>
      <a:accent6>
        <a:srgbClr val="768394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</TotalTime>
  <Words>641</Words>
  <Application>Microsoft Office PowerPoint</Application>
  <PresentationFormat>Widescreen</PresentationFormat>
  <Paragraphs>112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UTM Amerika Sans</vt:lpstr>
      <vt:lpstr>UTM Showcard</vt:lpstr>
      <vt:lpstr>UTM Beautiful Caps</vt:lpstr>
      <vt:lpstr>Calibri Light</vt:lpstr>
      <vt:lpstr>小单纯体</vt:lpstr>
      <vt:lpstr>UTM Kabel KT</vt:lpstr>
      <vt:lpstr>Times New Roman</vt:lpstr>
      <vt:lpstr>UTM Cooper Black</vt:lpstr>
      <vt:lpstr>Calibri</vt:lpstr>
      <vt:lpstr>微软雅黑</vt:lpstr>
      <vt:lpstr>UVN Banh Mi</vt:lpstr>
      <vt:lpstr>等线</vt:lpstr>
      <vt:lpstr>Arial</vt:lpstr>
      <vt:lpstr>方正黑体简体</vt:lpstr>
      <vt:lpstr>UVN Binh Duong</vt:lpstr>
      <vt:lpstr>Showcard Gothic</vt:lpstr>
      <vt:lpstr>主题5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董 许</dc:creator>
  <cp:lastModifiedBy>User</cp:lastModifiedBy>
  <cp:revision>D03</cp:revision>
  <dcterms:created xsi:type="dcterms:W3CDTF">2019-04-01T02:51:35Z</dcterms:created>
  <dcterms:modified xsi:type="dcterms:W3CDTF">2022-03-14T17:11:53Z</dcterms:modified>
  <cp:version>D30</cp:version>
</cp:coreProperties>
</file>