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78" r:id="rId4"/>
    <p:sldId id="276" r:id="rId5"/>
    <p:sldId id="279" r:id="rId6"/>
    <p:sldId id="280" r:id="rId7"/>
    <p:sldId id="283" r:id="rId8"/>
    <p:sldId id="284" r:id="rId9"/>
    <p:sldId id="285" r:id="rId10"/>
    <p:sldId id="286" r:id="rId11"/>
    <p:sldId id="282" r:id="rId12"/>
  </p:sldIdLst>
  <p:sldSz cx="12192000" cy="6858000"/>
  <p:notesSz cx="6858000" cy="9144000"/>
  <p:embeddedFontLst>
    <p:embeddedFont>
      <p:font typeface="Cambria Math" panose="02040503050406030204" pitchFamily="18" charset="0"/>
      <p:regular r:id="rId13"/>
    </p:embeddedFont>
    <p:embeddedFont>
      <p:font typeface="UTM Avo" panose="02040603050506020204" pitchFamily="18" charset="0"/>
      <p:regular r:id="rId14"/>
      <p:bold r:id="rId15"/>
      <p:italic r:id="rId16"/>
      <p:boldItalic r:id="rId17"/>
    </p:embeddedFont>
    <p:embeddedFont>
      <p:font typeface="UTM Deutsch Gothic" panose="02040603050506020204" pitchFamily="18" charset="0"/>
      <p:regular r:id="rId18"/>
    </p:embeddedFont>
    <p:embeddedFont>
      <p:font typeface="UTM Faltura" panose="02040403050506020204" pitchFamily="18" charset="0"/>
      <p:regular r:id="rId19"/>
    </p:embeddedFont>
    <p:embeddedFont>
      <p:font typeface="UTM Loko" panose="02040603050506020204" pitchFamily="18" charset="0"/>
      <p:regular r:id="rId20"/>
    </p:embeddedFont>
    <p:embeddedFont>
      <p:font typeface="UTM Magnesium" panose="02040603050506020204" pitchFamily="18" charset="0"/>
      <p:regular r:id="rId2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38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4C3A00"/>
    <a:srgbClr val="44B5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897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1020" y="66"/>
      </p:cViewPr>
      <p:guideLst>
        <p:guide orient="horz" pos="2172"/>
        <p:guide pos="38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299F-ABE4-4B49-9AA6-3F0CC97334DF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AFCC-D9A4-4F3B-B3DA-B64AAF9454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299F-ABE4-4B49-9AA6-3F0CC97334DF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AFCC-D9A4-4F3B-B3DA-B64AAF9454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299F-ABE4-4B49-9AA6-3F0CC97334DF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AFCC-D9A4-4F3B-B3DA-B64AAF9454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hyperlink" Target="https://www.facebook.com/teamKTUTS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fld id="{00C2299F-ABE4-4B49-9AA6-3F0CC97334DF}" type="datetimeFigureOut">
              <a:rPr lang="zh-CN" altLang="en-US" smtClean="0"/>
              <a:pPr/>
              <a:t>2022/2/27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fld id="{71E5AFCC-D9A4-4F3B-B3DA-B64AAF9454E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A5FD7E-EDA9-4208-AAD1-C9C09E4DA8EC}"/>
              </a:ext>
            </a:extLst>
          </p:cNvPr>
          <p:cNvSpPr txBox="1"/>
          <p:nvPr userDrawn="1"/>
        </p:nvSpPr>
        <p:spPr>
          <a:xfrm>
            <a:off x="0" y="6457890"/>
            <a:ext cx="1771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KTUTS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84641A-7C44-4344-915F-17D31680947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36956" y="-8471010"/>
            <a:ext cx="1428956" cy="11431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504E43-9945-4B86-8173-DE941F4F43D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2644" y="-7899455"/>
            <a:ext cx="1428956" cy="11431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26940A-D5EC-4A70-8FEB-DA9708FF06C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2644" y="18110145"/>
            <a:ext cx="1428956" cy="11431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F8E6C6-D171-4895-8999-36E24F95BE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65912" y="16967035"/>
            <a:ext cx="1428956" cy="114311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5E93809-49B5-4755-8E30-BBB75901EE55}"/>
              </a:ext>
            </a:extLst>
          </p:cNvPr>
          <p:cNvSpPr txBox="1"/>
          <p:nvPr userDrawn="1"/>
        </p:nvSpPr>
        <p:spPr>
          <a:xfrm>
            <a:off x="2880780" y="9496078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https://www.facebook.com/teamKTUTS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KTUTS.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SĐT: 0922 645 654</a:t>
            </a:r>
          </a:p>
        </p:txBody>
      </p:sp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8C58BC3E-2EDA-4E6D-A0D4-04573CC7F38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67" y="9145091"/>
            <a:ext cx="1881378" cy="16253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6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12" Type="http://schemas.openxmlformats.org/officeDocument/2006/relationships/image" Target="../media/image3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2.png"/><Relationship Id="rId11" Type="http://schemas.openxmlformats.org/officeDocument/2006/relationships/image" Target="../media/image31.png"/><Relationship Id="rId5" Type="http://schemas.openxmlformats.org/officeDocument/2006/relationships/image" Target="../media/image11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1.png"/><Relationship Id="rId9" Type="http://schemas.openxmlformats.org/officeDocument/2006/relationships/image" Target="../media/image20.png"/><Relationship Id="rId1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7.png"/><Relationship Id="rId5" Type="http://schemas.openxmlformats.org/officeDocument/2006/relationships/image" Target="../media/image11.png"/><Relationship Id="rId4" Type="http://schemas.openxmlformats.org/officeDocument/2006/relationships/image" Target="../media/image36.png"/><Relationship Id="rId9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7.png"/><Relationship Id="rId5" Type="http://schemas.openxmlformats.org/officeDocument/2006/relationships/image" Target="../media/image11.png"/><Relationship Id="rId10" Type="http://schemas.microsoft.com/office/2007/relationships/hdphoto" Target="../media/hdphoto2.wdp"/><Relationship Id="rId4" Type="http://schemas.openxmlformats.org/officeDocument/2006/relationships/image" Target="../media/image36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4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三只小猪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2796" y="1120412"/>
            <a:ext cx="550545" cy="48006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520467" y="0"/>
            <a:ext cx="12298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 err="1">
                <a:solidFill>
                  <a:srgbClr val="7030A0"/>
                </a:solidFill>
                <a:latin typeface="UTM Faltura" panose="02040403050506020204" pitchFamily="18" charset="0"/>
                <a:ea typeface="字魂27号-布丁体" panose="00000500000000000000" pitchFamily="2" charset="-122"/>
              </a:rPr>
              <a:t>Toán</a:t>
            </a:r>
            <a:endParaRPr lang="zh-CN" altLang="en-US" sz="7200" dirty="0">
              <a:solidFill>
                <a:srgbClr val="7030A0"/>
              </a:solidFill>
              <a:latin typeface="UTM Faltura" panose="02040403050506020204" pitchFamily="18" charset="0"/>
              <a:ea typeface="字魂27号-布丁体" panose="00000500000000000000" pitchFamily="2" charset="-122"/>
            </a:endParaRPr>
          </a:p>
        </p:txBody>
      </p:sp>
      <p:sp>
        <p:nvSpPr>
          <p:cNvPr id="14" name="云形 13"/>
          <p:cNvSpPr/>
          <p:nvPr/>
        </p:nvSpPr>
        <p:spPr>
          <a:xfrm>
            <a:off x="2724268" y="786927"/>
            <a:ext cx="7142922" cy="4147930"/>
          </a:xfrm>
          <a:prstGeom prst="cloud">
            <a:avLst/>
          </a:prstGeom>
          <a:solidFill>
            <a:schemeClr val="bg1"/>
          </a:solidFill>
          <a:ln w="28575">
            <a:solidFill>
              <a:srgbClr val="44B57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pic>
        <p:nvPicPr>
          <p:cNvPr id="9" name="图片 8" descr="三只小猪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8883" y="3332369"/>
            <a:ext cx="509270" cy="354965"/>
          </a:xfrm>
          <a:prstGeom prst="rect">
            <a:avLst/>
          </a:prstGeom>
        </p:spPr>
      </p:pic>
      <p:sp>
        <p:nvSpPr>
          <p:cNvPr id="12" name="文本框 12">
            <a:extLst>
              <a:ext uri="{FF2B5EF4-FFF2-40B4-BE49-F238E27FC236}">
                <a16:creationId xmlns:a16="http://schemas.microsoft.com/office/drawing/2014/main" id="{D73EC2DC-CFB3-427A-8F14-B41C3AD69121}"/>
              </a:ext>
            </a:extLst>
          </p:cNvPr>
          <p:cNvSpPr txBox="1"/>
          <p:nvPr/>
        </p:nvSpPr>
        <p:spPr>
          <a:xfrm>
            <a:off x="2679493" y="1364974"/>
            <a:ext cx="73709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dirty="0" err="1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Deutsch Gothic" panose="02040603050506020204" pitchFamily="18" charset="0"/>
                <a:ea typeface="字魂27号-布丁体" panose="00000500000000000000" pitchFamily="2" charset="-122"/>
              </a:rPr>
              <a:t>Luyện</a:t>
            </a:r>
            <a:r>
              <a:rPr lang="en-US" altLang="zh-CN" sz="9600" dirty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Deutsch Gothic" panose="02040603050506020204" pitchFamily="18" charset="0"/>
                <a:ea typeface="字魂27号-布丁体" panose="00000500000000000000" pitchFamily="2" charset="-122"/>
              </a:rPr>
              <a:t> </a:t>
            </a:r>
            <a:r>
              <a:rPr lang="en-US" altLang="zh-CN" sz="9600" dirty="0" err="1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Deutsch Gothic" panose="02040603050506020204" pitchFamily="18" charset="0"/>
                <a:ea typeface="字魂27号-布丁体" panose="00000500000000000000" pitchFamily="2" charset="-122"/>
              </a:rPr>
              <a:t>tập</a:t>
            </a:r>
            <a:r>
              <a:rPr lang="en-US" altLang="zh-CN" sz="9600" dirty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Deutsch Gothic" panose="02040603050506020204" pitchFamily="18" charset="0"/>
                <a:ea typeface="字魂27号-布丁体" panose="00000500000000000000" pitchFamily="2" charset="-122"/>
              </a:rPr>
              <a:t> </a:t>
            </a:r>
            <a:r>
              <a:rPr lang="en-US" altLang="zh-CN" sz="9600" dirty="0" err="1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Deutsch Gothic" panose="02040603050506020204" pitchFamily="18" charset="0"/>
                <a:ea typeface="字魂27号-布丁体" panose="00000500000000000000" pitchFamily="2" charset="-122"/>
              </a:rPr>
              <a:t>chung</a:t>
            </a:r>
            <a:endParaRPr lang="zh-CN" altLang="en-US" sz="9600" dirty="0">
              <a:solidFill>
                <a:srgbClr val="C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UTM Deutsch Gothic" panose="02040603050506020204" pitchFamily="18" charset="0"/>
              <a:ea typeface="字魂27号-布丁体" panose="00000500000000000000" pitchFamily="2" charset="-122"/>
            </a:endParaRPr>
          </a:p>
        </p:txBody>
      </p:sp>
      <p:sp>
        <p:nvSpPr>
          <p:cNvPr id="15" name="文本框 12">
            <a:extLst>
              <a:ext uri="{FF2B5EF4-FFF2-40B4-BE49-F238E27FC236}">
                <a16:creationId xmlns:a16="http://schemas.microsoft.com/office/drawing/2014/main" id="{241A9A1F-F316-4AB3-8C8E-5A93232D5F73}"/>
              </a:ext>
            </a:extLst>
          </p:cNvPr>
          <p:cNvSpPr txBox="1"/>
          <p:nvPr/>
        </p:nvSpPr>
        <p:spPr>
          <a:xfrm>
            <a:off x="4336014" y="3193775"/>
            <a:ext cx="39628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latin typeface="UTM Avo" panose="02040603050506020204" pitchFamily="18" charset="0"/>
                <a:ea typeface="字魂27号-布丁体" panose="00000500000000000000" pitchFamily="2" charset="-122"/>
              </a:rPr>
              <a:t>SGK </a:t>
            </a:r>
            <a:r>
              <a:rPr lang="en-US" altLang="zh-CN" sz="4000" b="1" dirty="0" err="1">
                <a:latin typeface="UTM Avo" panose="02040603050506020204" pitchFamily="18" charset="0"/>
                <a:ea typeface="字魂27号-布丁体" panose="00000500000000000000" pitchFamily="2" charset="-122"/>
              </a:rPr>
              <a:t>trang</a:t>
            </a:r>
            <a:r>
              <a:rPr lang="en-US" altLang="zh-CN" sz="4000" b="1" dirty="0">
                <a:latin typeface="UTM Avo" panose="02040603050506020204" pitchFamily="18" charset="0"/>
                <a:ea typeface="字魂27号-布丁体" panose="00000500000000000000" pitchFamily="2" charset="-122"/>
              </a:rPr>
              <a:t> 137</a:t>
            </a:r>
            <a:endParaRPr lang="zh-CN" altLang="en-US" sz="4000" b="1" dirty="0">
              <a:latin typeface="UTM Avo" panose="02040603050506020204" pitchFamily="18" charset="0"/>
              <a:ea typeface="字魂27号-布丁体" panose="00000500000000000000" pitchFamily="2" charset="-122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03D35E-3194-4829-A94C-D9FC3361D4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900" b="90950" l="10000" r="91200">
                        <a14:foregroundMark x1="89050" y1="69950" x2="91200" y2="67800"/>
                        <a14:foregroundMark x1="77900" y1="62250" x2="79250" y2="61500"/>
                        <a14:foregroundMark x1="35050" y1="61850" x2="31600" y2="63200"/>
                        <a14:foregroundMark x1="37500" y1="60900" x2="37500" y2="60900"/>
                        <a14:foregroundMark x1="39050" y1="60350" x2="34850" y2="62050"/>
                        <a14:foregroundMark x1="62140" y1="62017" x2="57350" y2="63950"/>
                        <a14:foregroundMark x1="63050" y1="61650" x2="62472" y2="61883"/>
                        <a14:foregroundMark x1="86650" y1="58450" x2="87250" y2="59400"/>
                        <a14:foregroundMark x1="83600" y1="60150" x2="83600" y2="60150"/>
                        <a14:backgroundMark x1="14050" y1="45650" x2="28000" y2="38700"/>
                        <a14:backgroundMark x1="28000" y1="38700" x2="44900" y2="35850"/>
                        <a14:backgroundMark x1="44900" y1="35850" x2="60550" y2="39400"/>
                        <a14:backgroundMark x1="60550" y1="39400" x2="71200" y2="38950"/>
                        <a14:backgroundMark x1="71200" y1="38950" x2="72150" y2="39250"/>
                        <a14:backgroundMark x1="13550" y1="68500" x2="15700" y2="66600"/>
                        <a14:backgroundMark x1="13800" y1="60400" x2="15950" y2="58050"/>
                        <a14:backgroundMark x1="15500" y1="57800" x2="16650" y2="59250"/>
                        <a14:backgroundMark x1="12600" y1="59950" x2="14050" y2="61350"/>
                        <a14:backgroundMark x1="17150" y1="59450" x2="16450" y2="45900"/>
                        <a14:backgroundMark x1="17850" y1="60400" x2="16900" y2="58750"/>
                        <a14:backgroundMark x1="19500" y1="45400" x2="30400" y2="43600"/>
                        <a14:backgroundMark x1="30400" y1="43600" x2="37500" y2="47150"/>
                        <a14:backgroundMark x1="37500" y1="47150" x2="40500" y2="53250"/>
                        <a14:backgroundMark x1="40500" y1="53250" x2="43300" y2="43050"/>
                        <a14:backgroundMark x1="43300" y1="43050" x2="52450" y2="46100"/>
                        <a14:backgroundMark x1="52450" y1="46100" x2="62200" y2="43100"/>
                        <a14:backgroundMark x1="62200" y1="43100" x2="62150" y2="51600"/>
                        <a14:backgroundMark x1="62150" y1="51600" x2="62150" y2="51600"/>
                        <a14:backgroundMark x1="62150" y1="51600" x2="67300" y2="43350"/>
                        <a14:backgroundMark x1="67300" y1="43350" x2="79050" y2="41600"/>
                        <a14:backgroundMark x1="44500" y1="44950" x2="48100" y2="46350"/>
                        <a14:backgroundMark x1="44300" y1="46150" x2="51450" y2="45650"/>
                        <a14:backgroundMark x1="42400" y1="46600" x2="50250" y2="46850"/>
                        <a14:backgroundMark x1="50250" y1="46850" x2="51900" y2="45900"/>
                        <a14:backgroundMark x1="21200" y1="45400" x2="29600" y2="44250"/>
                        <a14:backgroundMark x1="29600" y1="44250" x2="30700" y2="43500"/>
                        <a14:backgroundMark x1="22600" y1="45900" x2="29750" y2="44000"/>
                        <a14:backgroundMark x1="82600" y1="47800" x2="84300" y2="46850"/>
                        <a14:backgroundMark x1="75950" y1="43750" x2="81200" y2="41150"/>
                        <a14:backgroundMark x1="83350" y1="65200" x2="83800" y2="63250"/>
                        <a14:backgroundMark x1="62417" y1="60899" x2="62850" y2="60650"/>
                        <a14:backgroundMark x1="59300" y1="68250" x2="60250" y2="65400"/>
                        <a14:backgroundMark x1="38425" y1="59609" x2="40500" y2="58750"/>
                        <a14:backgroundMark x1="35000" y1="63500" x2="36900" y2="64950"/>
                        <a14:backgroundMark x1="39500" y1="64250" x2="39300" y2="64250"/>
                        <a14:backgroundMark x1="32600" y1="43500" x2="37150" y2="40400"/>
                        <a14:backgroundMark x1="36650" y1="41150" x2="32850" y2="43250"/>
                        <a14:backgroundMark x1="82400" y1="71350" x2="82600" y2="68250"/>
                        <a14:backgroundMark x1="82600" y1="71350" x2="82600" y2="71350"/>
                        <a14:backgroundMark x1="82400" y1="70900" x2="82600" y2="71850"/>
                        <a14:backgroundMark x1="35000" y1="69450" x2="35000" y2="69450"/>
                        <a14:backgroundMark x1="35000" y1="69450" x2="34300" y2="70200"/>
                        <a14:backgroundMark x1="65000" y1="58250" x2="65000" y2="58250"/>
                        <a14:backgroundMark x1="83050" y1="48700" x2="82500" y2="46450"/>
                        <a14:backgroundMark x1="86850" y1="61650" x2="86300" y2="59950"/>
                        <a14:backgroundMark x1="85700" y1="58450" x2="84550" y2="58600"/>
                        <a14:backgroundMark x1="84400" y1="58050" x2="84200" y2="59000"/>
                        <a14:backgroundMark x1="84550" y1="57650" x2="84550" y2="57850"/>
                        <a14:backgroundMark x1="36400" y1="43950" x2="32400" y2="41650"/>
                        <a14:backgroundMark x1="84950" y1="63550" x2="83600" y2="62250"/>
                        <a14:backgroundMark x1="62100" y1="61300" x2="61150" y2="61300"/>
                        <a14:backgroundMark x1="62850" y1="63200" x2="62850" y2="63200"/>
                        <a14:backgroundMark x1="38100" y1="59750" x2="38100" y2="59750"/>
                        <a14:backgroundMark x1="40950" y1="57650" x2="40950" y2="57650"/>
                        <a14:backgroundMark x1="36750" y1="60150" x2="36750" y2="60150"/>
                        <a14:backgroundMark x1="36950" y1="60350" x2="36950" y2="603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57" t="40143" r="4191" b="9000"/>
          <a:stretch/>
        </p:blipFill>
        <p:spPr>
          <a:xfrm flipH="1">
            <a:off x="5747657" y="3759202"/>
            <a:ext cx="6778172" cy="38753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BFB8BEC-07AE-4407-A861-424A9F41F5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3515" y="1904999"/>
            <a:ext cx="5504544" cy="55045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2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4">
            <a:extLst>
              <a:ext uri="{FF2B5EF4-FFF2-40B4-BE49-F238E27FC236}">
                <a16:creationId xmlns:a16="http://schemas.microsoft.com/office/drawing/2014/main" id="{CEA93400-48DF-4C30-9E70-AD881477C34F}"/>
              </a:ext>
            </a:extLst>
          </p:cNvPr>
          <p:cNvSpPr/>
          <p:nvPr/>
        </p:nvSpPr>
        <p:spPr>
          <a:xfrm>
            <a:off x="521607" y="400957"/>
            <a:ext cx="11070625" cy="6037943"/>
          </a:xfrm>
          <a:prstGeom prst="roundRect">
            <a:avLst/>
          </a:prstGeom>
          <a:solidFill>
            <a:schemeClr val="bg1">
              <a:alpha val="90000"/>
            </a:schemeClr>
          </a:solidFill>
          <a:ln w="28575">
            <a:solidFill>
              <a:srgbClr val="44B57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2D36E14-07A7-4900-AB29-1EF6F2A59B61}"/>
                  </a:ext>
                </a:extLst>
              </p:cNvPr>
              <p:cNvSpPr txBox="1"/>
              <p:nvPr/>
            </p:nvSpPr>
            <p:spPr>
              <a:xfrm>
                <a:off x="914401" y="1346379"/>
                <a:ext cx="10233536" cy="4770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Chiều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dài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mảnh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đất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đó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là</a:t>
                </a:r>
                <a:r>
                  <a:rPr lang="en-US" sz="3500" b="1" dirty="0">
                    <a:latin typeface="UTM Avo" panose="02040603050506020204" pitchFamily="18" charset="0"/>
                  </a:rPr>
                  <a:t>:</a:t>
                </a: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1" i="0" smtClean="0">
                              <a:latin typeface="UTM Avo" panose="0204060305050602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1" i="0" smtClean="0">
                              <a:latin typeface="UTM Avo" panose="02040603050506020204" pitchFamily="18" charset="0"/>
                            </a:rPr>
                            <m:t>12</m:t>
                          </m:r>
                        </m:den>
                      </m:f>
                      <m:r>
                        <m:rPr>
                          <m:nor/>
                        </m:rPr>
                        <a:rPr lang="en-US" sz="3600" b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b="1" i="0" smtClean="0">
                          <a:latin typeface="UTM Avo" panose="0204060305050602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3600" b="1">
                          <a:latin typeface="UTM Avo" panose="0204060305050602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b="1" i="0" smtClean="0">
                          <a:latin typeface="UTM Avo" panose="02040603050506020204" pitchFamily="18" charset="0"/>
                        </a:rPr>
                        <m:t>576 = 48 (</m:t>
                      </m:r>
                      <m:r>
                        <m:rPr>
                          <m:nor/>
                        </m:rPr>
                        <a:rPr lang="en-US" sz="3600" b="1" i="0" smtClean="0">
                          <a:latin typeface="UTM Avo" panose="0204060305050602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3600" b="1" i="0" smtClean="0">
                          <a:latin typeface="UTM Avo" panose="02040603050506020204" pitchFamily="18" charset="0"/>
                        </a:rPr>
                        <m:t>)</m:t>
                      </m:r>
                    </m:oMath>
                  </m:oMathPara>
                </a14:m>
                <a:endParaRPr lang="en-US" sz="3600" b="1" dirty="0">
                  <a:latin typeface="UTM Avo" panose="02040603050506020204" pitchFamily="18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sz="3500" b="1" dirty="0" err="1">
                    <a:latin typeface="UTM Avo" panose="02040603050506020204" pitchFamily="18" charset="0"/>
                  </a:rPr>
                  <a:t>Chiều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rộng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của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mảnh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đất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đó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là</a:t>
                </a:r>
                <a:r>
                  <a:rPr lang="en-US" sz="3500" b="1" dirty="0">
                    <a:latin typeface="UTM Avo" panose="02040603050506020204" pitchFamily="18" charset="0"/>
                  </a:rPr>
                  <a:t>: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3500" b="1" dirty="0">
                    <a:latin typeface="UTM Avo" panose="02040603050506020204" pitchFamily="18" charset="0"/>
                  </a:rPr>
                  <a:t>576 : 48 = 12 (m)</a:t>
                </a:r>
                <a:br>
                  <a:rPr lang="en-US" sz="3500" b="1" dirty="0">
                    <a:latin typeface="UTM Avo" panose="02040603050506020204" pitchFamily="18" charset="0"/>
                  </a:rPr>
                </a:br>
                <a:r>
                  <a:rPr lang="en-US" sz="3500" b="1" dirty="0">
                    <a:latin typeface="UTM Avo" panose="02040603050506020204" pitchFamily="18" charset="0"/>
                  </a:rPr>
                  <a:t>Chu vi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mảnh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đất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đó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là</a:t>
                </a:r>
                <a:r>
                  <a:rPr lang="en-US" sz="3500" b="1" dirty="0">
                    <a:latin typeface="UTM Avo" panose="02040603050506020204" pitchFamily="18" charset="0"/>
                  </a:rPr>
                  <a:t>: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3500" b="1" dirty="0">
                    <a:latin typeface="UTM Avo" panose="02040603050506020204" pitchFamily="18" charset="0"/>
                  </a:rPr>
                  <a:t>(48 +12) x 2 = 120 (m)</a:t>
                </a:r>
                <a:br>
                  <a:rPr lang="en-US" sz="3500" b="1" dirty="0">
                    <a:latin typeface="UTM Avo" panose="02040603050506020204" pitchFamily="18" charset="0"/>
                  </a:rPr>
                </a:br>
                <a:r>
                  <a:rPr lang="en-US" sz="3500" b="1" dirty="0" err="1">
                    <a:latin typeface="UTM Avo" panose="02040603050506020204" pitchFamily="18" charset="0"/>
                  </a:rPr>
                  <a:t>Đáp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số</a:t>
                </a:r>
                <a:r>
                  <a:rPr lang="en-US" sz="3500" b="1" dirty="0">
                    <a:latin typeface="UTM Avo" panose="02040603050506020204" pitchFamily="18" charset="0"/>
                  </a:rPr>
                  <a:t>: 120m</a:t>
                </a:r>
                <a:endParaRPr lang="en-US" sz="3500" b="1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2D36E14-07A7-4900-AB29-1EF6F2A59B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1" y="1346379"/>
                <a:ext cx="10233536" cy="4770473"/>
              </a:xfrm>
              <a:prstGeom prst="rect">
                <a:avLst/>
              </a:prstGeom>
              <a:blipFill>
                <a:blip r:embed="rId5"/>
                <a:stretch>
                  <a:fillRect l="-1727" t="-1918" b="-3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F4009B63-8A76-4646-9EBA-EFA9222607EF}"/>
              </a:ext>
            </a:extLst>
          </p:cNvPr>
          <p:cNvSpPr txBox="1"/>
          <p:nvPr/>
        </p:nvSpPr>
        <p:spPr>
          <a:xfrm>
            <a:off x="5141657" y="501420"/>
            <a:ext cx="2116393" cy="633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35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Bài</a:t>
            </a:r>
            <a:r>
              <a:rPr lang="en-US" sz="35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giải</a:t>
            </a:r>
            <a:endParaRPr lang="en-US" sz="3500" b="1" baseline="300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pic>
        <p:nvPicPr>
          <p:cNvPr id="14" name="图片 8" descr="三只小猪2">
            <a:extLst>
              <a:ext uri="{FF2B5EF4-FFF2-40B4-BE49-F238E27FC236}">
                <a16:creationId xmlns:a16="http://schemas.microsoft.com/office/drawing/2014/main" id="{286370F2-D329-4752-8A29-6CC8D94A29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7955" y="5813425"/>
            <a:ext cx="605790" cy="422275"/>
          </a:xfrm>
          <a:prstGeom prst="rect">
            <a:avLst/>
          </a:prstGeom>
        </p:spPr>
      </p:pic>
      <p:pic>
        <p:nvPicPr>
          <p:cNvPr id="15" name="图片 3" descr="三只小猪1">
            <a:extLst>
              <a:ext uri="{FF2B5EF4-FFF2-40B4-BE49-F238E27FC236}">
                <a16:creationId xmlns:a16="http://schemas.microsoft.com/office/drawing/2014/main" id="{12221E4E-50C4-4BD8-B9DF-45951D086A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74860" y="1588770"/>
            <a:ext cx="684530" cy="59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8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三只小猪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2796" y="1120412"/>
            <a:ext cx="550545" cy="480060"/>
          </a:xfrm>
          <a:prstGeom prst="rect">
            <a:avLst/>
          </a:prstGeom>
        </p:spPr>
      </p:pic>
      <p:sp>
        <p:nvSpPr>
          <p:cNvPr id="14" name="云形 13"/>
          <p:cNvSpPr/>
          <p:nvPr/>
        </p:nvSpPr>
        <p:spPr>
          <a:xfrm>
            <a:off x="2724268" y="786927"/>
            <a:ext cx="7142922" cy="4147930"/>
          </a:xfrm>
          <a:prstGeom prst="cloud">
            <a:avLst/>
          </a:prstGeom>
          <a:solidFill>
            <a:schemeClr val="bg1"/>
          </a:solidFill>
          <a:ln w="28575">
            <a:solidFill>
              <a:srgbClr val="44B57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pic>
        <p:nvPicPr>
          <p:cNvPr id="9" name="图片 8" descr="三只小猪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8883" y="3332369"/>
            <a:ext cx="509270" cy="354965"/>
          </a:xfrm>
          <a:prstGeom prst="rect">
            <a:avLst/>
          </a:prstGeom>
        </p:spPr>
      </p:pic>
      <p:sp>
        <p:nvSpPr>
          <p:cNvPr id="12" name="文本框 12">
            <a:extLst>
              <a:ext uri="{FF2B5EF4-FFF2-40B4-BE49-F238E27FC236}">
                <a16:creationId xmlns:a16="http://schemas.microsoft.com/office/drawing/2014/main" id="{D73EC2DC-CFB3-427A-8F14-B41C3AD69121}"/>
              </a:ext>
            </a:extLst>
          </p:cNvPr>
          <p:cNvSpPr txBox="1"/>
          <p:nvPr/>
        </p:nvSpPr>
        <p:spPr>
          <a:xfrm>
            <a:off x="3365293" y="1403074"/>
            <a:ext cx="568777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800" dirty="0" err="1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Deutsch Gothic" panose="02040603050506020204" pitchFamily="18" charset="0"/>
                <a:ea typeface="字魂27号-布丁体" panose="00000500000000000000" pitchFamily="2" charset="-122"/>
              </a:rPr>
              <a:t>Tạm</a:t>
            </a:r>
            <a:r>
              <a:rPr lang="en-US" altLang="zh-CN" sz="13800" dirty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Deutsch Gothic" panose="02040603050506020204" pitchFamily="18" charset="0"/>
                <a:ea typeface="字魂27号-布丁体" panose="00000500000000000000" pitchFamily="2" charset="-122"/>
              </a:rPr>
              <a:t> </a:t>
            </a:r>
            <a:r>
              <a:rPr lang="en-US" altLang="zh-CN" sz="13800" dirty="0" err="1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Deutsch Gothic" panose="02040603050506020204" pitchFamily="18" charset="0"/>
                <a:ea typeface="字魂27号-布丁体" panose="00000500000000000000" pitchFamily="2" charset="-122"/>
              </a:rPr>
              <a:t>biệt</a:t>
            </a:r>
            <a:endParaRPr lang="zh-CN" altLang="en-US" sz="13800" dirty="0">
              <a:solidFill>
                <a:srgbClr val="C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UTM Deutsch Gothic" panose="02040603050506020204" pitchFamily="18" charset="0"/>
              <a:ea typeface="字魂27号-布丁体" panose="00000500000000000000" pitchFamily="2" charset="-122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03D35E-3194-4829-A94C-D9FC3361D4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900" b="90950" l="10000" r="91200">
                        <a14:foregroundMark x1="89050" y1="69950" x2="91200" y2="67800"/>
                        <a14:foregroundMark x1="77900" y1="62250" x2="79250" y2="61500"/>
                        <a14:foregroundMark x1="35050" y1="61850" x2="31600" y2="63200"/>
                        <a14:foregroundMark x1="37500" y1="60900" x2="37500" y2="60900"/>
                        <a14:foregroundMark x1="39050" y1="60350" x2="34850" y2="62050"/>
                        <a14:foregroundMark x1="62140" y1="62017" x2="57350" y2="63950"/>
                        <a14:foregroundMark x1="63050" y1="61650" x2="62472" y2="61883"/>
                        <a14:foregroundMark x1="86650" y1="58450" x2="87250" y2="59400"/>
                        <a14:foregroundMark x1="83600" y1="60150" x2="83600" y2="60150"/>
                        <a14:backgroundMark x1="14050" y1="45650" x2="28000" y2="38700"/>
                        <a14:backgroundMark x1="28000" y1="38700" x2="44900" y2="35850"/>
                        <a14:backgroundMark x1="44900" y1="35850" x2="60550" y2="39400"/>
                        <a14:backgroundMark x1="60550" y1="39400" x2="71200" y2="38950"/>
                        <a14:backgroundMark x1="71200" y1="38950" x2="72150" y2="39250"/>
                        <a14:backgroundMark x1="13550" y1="68500" x2="15700" y2="66600"/>
                        <a14:backgroundMark x1="13800" y1="60400" x2="15950" y2="58050"/>
                        <a14:backgroundMark x1="15500" y1="57800" x2="16650" y2="59250"/>
                        <a14:backgroundMark x1="12600" y1="59950" x2="14050" y2="61350"/>
                        <a14:backgroundMark x1="17150" y1="59450" x2="16450" y2="45900"/>
                        <a14:backgroundMark x1="17850" y1="60400" x2="16900" y2="58750"/>
                        <a14:backgroundMark x1="19500" y1="45400" x2="30400" y2="43600"/>
                        <a14:backgroundMark x1="30400" y1="43600" x2="37500" y2="47150"/>
                        <a14:backgroundMark x1="37500" y1="47150" x2="40500" y2="53250"/>
                        <a14:backgroundMark x1="40500" y1="53250" x2="43300" y2="43050"/>
                        <a14:backgroundMark x1="43300" y1="43050" x2="52450" y2="46100"/>
                        <a14:backgroundMark x1="52450" y1="46100" x2="62200" y2="43100"/>
                        <a14:backgroundMark x1="62200" y1="43100" x2="62150" y2="51600"/>
                        <a14:backgroundMark x1="62150" y1="51600" x2="62150" y2="51600"/>
                        <a14:backgroundMark x1="62150" y1="51600" x2="67300" y2="43350"/>
                        <a14:backgroundMark x1="67300" y1="43350" x2="79050" y2="41600"/>
                        <a14:backgroundMark x1="44500" y1="44950" x2="48100" y2="46350"/>
                        <a14:backgroundMark x1="44300" y1="46150" x2="51450" y2="45650"/>
                        <a14:backgroundMark x1="42400" y1="46600" x2="50250" y2="46850"/>
                        <a14:backgroundMark x1="50250" y1="46850" x2="51900" y2="45900"/>
                        <a14:backgroundMark x1="21200" y1="45400" x2="29600" y2="44250"/>
                        <a14:backgroundMark x1="29600" y1="44250" x2="30700" y2="43500"/>
                        <a14:backgroundMark x1="22600" y1="45900" x2="29750" y2="44000"/>
                        <a14:backgroundMark x1="82600" y1="47800" x2="84300" y2="46850"/>
                        <a14:backgroundMark x1="75950" y1="43750" x2="81200" y2="41150"/>
                        <a14:backgroundMark x1="83350" y1="65200" x2="83800" y2="63250"/>
                        <a14:backgroundMark x1="62417" y1="60899" x2="62850" y2="60650"/>
                        <a14:backgroundMark x1="59300" y1="68250" x2="60250" y2="65400"/>
                        <a14:backgroundMark x1="38425" y1="59609" x2="40500" y2="58750"/>
                        <a14:backgroundMark x1="35000" y1="63500" x2="36900" y2="64950"/>
                        <a14:backgroundMark x1="39500" y1="64250" x2="39300" y2="64250"/>
                        <a14:backgroundMark x1="32600" y1="43500" x2="37150" y2="40400"/>
                        <a14:backgroundMark x1="36650" y1="41150" x2="32850" y2="43250"/>
                        <a14:backgroundMark x1="82400" y1="71350" x2="82600" y2="68250"/>
                        <a14:backgroundMark x1="82600" y1="71350" x2="82600" y2="71350"/>
                        <a14:backgroundMark x1="82400" y1="70900" x2="82600" y2="71850"/>
                        <a14:backgroundMark x1="35000" y1="69450" x2="35000" y2="69450"/>
                        <a14:backgroundMark x1="35000" y1="69450" x2="34300" y2="70200"/>
                        <a14:backgroundMark x1="65000" y1="58250" x2="65000" y2="58250"/>
                        <a14:backgroundMark x1="83050" y1="48700" x2="82500" y2="46450"/>
                        <a14:backgroundMark x1="86850" y1="61650" x2="86300" y2="59950"/>
                        <a14:backgroundMark x1="85700" y1="58450" x2="84550" y2="58600"/>
                        <a14:backgroundMark x1="84400" y1="58050" x2="84200" y2="59000"/>
                        <a14:backgroundMark x1="84550" y1="57650" x2="84550" y2="57850"/>
                        <a14:backgroundMark x1="36400" y1="43950" x2="32400" y2="41650"/>
                        <a14:backgroundMark x1="84950" y1="63550" x2="83600" y2="62250"/>
                        <a14:backgroundMark x1="62100" y1="61300" x2="61150" y2="61300"/>
                        <a14:backgroundMark x1="62850" y1="63200" x2="62850" y2="63200"/>
                        <a14:backgroundMark x1="38100" y1="59750" x2="38100" y2="59750"/>
                        <a14:backgroundMark x1="40950" y1="57650" x2="40950" y2="57650"/>
                        <a14:backgroundMark x1="36750" y1="60150" x2="36750" y2="60150"/>
                        <a14:backgroundMark x1="36950" y1="60350" x2="36950" y2="603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57" t="40143" r="4191" b="9000"/>
          <a:stretch/>
        </p:blipFill>
        <p:spPr>
          <a:xfrm>
            <a:off x="5747657" y="3759202"/>
            <a:ext cx="6778172" cy="38753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BFB8BEC-07AE-4407-A861-424A9F41F5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3515" y="1904999"/>
            <a:ext cx="5504544" cy="550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44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三只小猪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1615" y="4601210"/>
            <a:ext cx="12192000" cy="2256790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464457" y="406400"/>
            <a:ext cx="11277600" cy="6037943"/>
          </a:xfrm>
          <a:prstGeom prst="roundRect">
            <a:avLst/>
          </a:prstGeom>
          <a:solidFill>
            <a:schemeClr val="bg1">
              <a:alpha val="80000"/>
            </a:schemeClr>
          </a:solidFill>
          <a:ln w="28575">
            <a:solidFill>
              <a:srgbClr val="44B57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1217930" y="1661160"/>
            <a:ext cx="4837430" cy="3140075"/>
          </a:xfrm>
          <a:prstGeom prst="wedgeRoundRectCallout">
            <a:avLst>
              <a:gd name="adj1" fmla="val 68643"/>
              <a:gd name="adj2" fmla="val -6501"/>
              <a:gd name="adj3" fmla="val 16667"/>
            </a:avLst>
          </a:prstGeom>
          <a:noFill/>
          <a:ln w="28575">
            <a:solidFill>
              <a:srgbClr val="44B57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446664" y="1908414"/>
            <a:ext cx="4387864" cy="26852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3600" b="1" dirty="0" err="1">
                <a:latin typeface="UTM Avo" panose="02040603050506020204" pitchFamily="18" charset="0"/>
                <a:ea typeface="思源黑体 CN Regular" panose="020B0500000000000000" pitchFamily="34" charset="-122"/>
              </a:rPr>
              <a:t>Nhờ</a:t>
            </a:r>
            <a:r>
              <a:rPr lang="en-US" altLang="zh-CN" sz="3600" b="1" dirty="0"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3600" b="1" dirty="0" err="1">
                <a:latin typeface="UTM Avo" panose="02040603050506020204" pitchFamily="18" charset="0"/>
                <a:ea typeface="思源黑体 CN Regular" panose="020B0500000000000000" pitchFamily="34" charset="-122"/>
              </a:rPr>
              <a:t>các</a:t>
            </a:r>
            <a:r>
              <a:rPr lang="en-US" altLang="zh-CN" sz="3600" b="1" dirty="0"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3600" b="1" dirty="0" err="1">
                <a:latin typeface="UTM Avo" panose="02040603050506020204" pitchFamily="18" charset="0"/>
                <a:ea typeface="思源黑体 CN Regular" panose="020B0500000000000000" pitchFamily="34" charset="-122"/>
              </a:rPr>
              <a:t>bạn</a:t>
            </a:r>
            <a:r>
              <a:rPr lang="en-US" altLang="zh-CN" sz="3600" b="1" dirty="0"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3600" b="1" dirty="0" err="1">
                <a:latin typeface="UTM Avo" panose="02040603050506020204" pitchFamily="18" charset="0"/>
                <a:ea typeface="思源黑体 CN Regular" panose="020B0500000000000000" pitchFamily="34" charset="-122"/>
              </a:rPr>
              <a:t>bảo</a:t>
            </a:r>
            <a:r>
              <a:rPr lang="en-US" altLang="zh-CN" sz="3600" b="1" dirty="0"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3600" b="1" dirty="0" err="1">
                <a:latin typeface="UTM Avo" panose="02040603050506020204" pitchFamily="18" charset="0"/>
                <a:ea typeface="思源黑体 CN Regular" panose="020B0500000000000000" pitchFamily="34" charset="-122"/>
              </a:rPr>
              <a:t>vệ</a:t>
            </a:r>
            <a:r>
              <a:rPr lang="en-US" altLang="zh-CN" sz="3600" b="1" dirty="0"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3600" b="1" dirty="0" err="1">
                <a:latin typeface="UTM Avo" panose="02040603050506020204" pitchFamily="18" charset="0"/>
                <a:ea typeface="思源黑体 CN Regular" panose="020B0500000000000000" pitchFamily="34" charset="-122"/>
              </a:rPr>
              <a:t>nhà</a:t>
            </a:r>
            <a:r>
              <a:rPr lang="en-US" altLang="zh-CN" sz="3600" b="1" dirty="0"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3600" b="1" dirty="0" err="1">
                <a:latin typeface="UTM Avo" panose="02040603050506020204" pitchFamily="18" charset="0"/>
                <a:ea typeface="思源黑体 CN Regular" panose="020B0500000000000000" pitchFamily="34" charset="-122"/>
              </a:rPr>
              <a:t>của</a:t>
            </a:r>
            <a:r>
              <a:rPr lang="en-US" altLang="zh-CN" sz="3600" b="1" dirty="0"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3600" b="1" dirty="0" err="1">
                <a:latin typeface="UTM Avo" panose="02040603050506020204" pitchFamily="18" charset="0"/>
                <a:ea typeface="思源黑体 CN Regular" panose="020B0500000000000000" pitchFamily="34" charset="-122"/>
              </a:rPr>
              <a:t>các</a:t>
            </a:r>
            <a:r>
              <a:rPr lang="en-US" altLang="zh-CN" sz="3600" b="1" dirty="0"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3600" b="1" dirty="0" err="1">
                <a:latin typeface="UTM Avo" panose="02040603050506020204" pitchFamily="18" charset="0"/>
                <a:ea typeface="思源黑体 CN Regular" panose="020B0500000000000000" pitchFamily="34" charset="-122"/>
              </a:rPr>
              <a:t>chú</a:t>
            </a:r>
            <a:r>
              <a:rPr lang="en-US" altLang="zh-CN" sz="3600" b="1" dirty="0"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3600" b="1" dirty="0" err="1">
                <a:latin typeface="UTM Avo" panose="02040603050506020204" pitchFamily="18" charset="0"/>
                <a:ea typeface="思源黑体 CN Regular" panose="020B0500000000000000" pitchFamily="34" charset="-122"/>
              </a:rPr>
              <a:t>heo</a:t>
            </a:r>
            <a:r>
              <a:rPr lang="en-US" altLang="zh-CN" sz="3600" b="1" dirty="0">
                <a:latin typeface="UTM Avo" panose="02040603050506020204" pitchFamily="18" charset="0"/>
                <a:ea typeface="思源黑体 CN Regular" panose="020B0500000000000000" pitchFamily="34" charset="-122"/>
              </a:rPr>
              <a:t> con </a:t>
            </a:r>
            <a:r>
              <a:rPr lang="en-US" altLang="zh-CN" sz="3600" b="1" dirty="0" err="1">
                <a:latin typeface="UTM Avo" panose="02040603050506020204" pitchFamily="18" charset="0"/>
                <a:ea typeface="思源黑体 CN Regular" panose="020B0500000000000000" pitchFamily="34" charset="-122"/>
              </a:rPr>
              <a:t>giúp</a:t>
            </a:r>
            <a:r>
              <a:rPr lang="en-US" altLang="zh-CN" sz="3600" b="1" dirty="0"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3600" b="1" dirty="0" err="1">
                <a:latin typeface="UTM Avo" panose="02040603050506020204" pitchFamily="18" charset="0"/>
                <a:ea typeface="思源黑体 CN Regular" panose="020B0500000000000000" pitchFamily="34" charset="-122"/>
              </a:rPr>
              <a:t>cho</a:t>
            </a:r>
            <a:r>
              <a:rPr lang="en-US" altLang="zh-CN" sz="3600" b="1" dirty="0"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3600" b="1" dirty="0" err="1">
                <a:latin typeface="UTM Avo" panose="02040603050506020204" pitchFamily="18" charset="0"/>
                <a:ea typeface="思源黑体 CN Regular" panose="020B0500000000000000" pitchFamily="34" charset="-122"/>
              </a:rPr>
              <a:t>heo</a:t>
            </a:r>
            <a:r>
              <a:rPr lang="en-US" altLang="zh-CN" sz="3600" b="1" dirty="0"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3600" b="1" dirty="0" err="1">
                <a:latin typeface="UTM Avo" panose="02040603050506020204" pitchFamily="18" charset="0"/>
                <a:ea typeface="思源黑体 CN Regular" panose="020B0500000000000000" pitchFamily="34" charset="-122"/>
              </a:rPr>
              <a:t>mẹ</a:t>
            </a:r>
            <a:r>
              <a:rPr lang="en-US" altLang="zh-CN" sz="3600" b="1" dirty="0"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3600" b="1" dirty="0" err="1">
                <a:latin typeface="UTM Avo" panose="02040603050506020204" pitchFamily="18" charset="0"/>
                <a:ea typeface="思源黑体 CN Regular" panose="020B0500000000000000" pitchFamily="34" charset="-122"/>
              </a:rPr>
              <a:t>nha</a:t>
            </a:r>
            <a:endParaRPr lang="zh-CN" altLang="en-US" sz="3600" b="1" dirty="0">
              <a:latin typeface="UTM Avo" panose="02040603050506020204" pitchFamily="18" charset="0"/>
              <a:ea typeface="思源黑体 CN Regular" panose="020B0500000000000000" pitchFamily="34" charset="-122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DF82FC-51B1-47E3-8BD0-5F0AF2D7E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46370" y="1055914"/>
            <a:ext cx="5685972" cy="56859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DD2D40-D066-4E4E-89CC-2F7AE434D9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5" t="18836" r="9576" b="18307"/>
          <a:stretch/>
        </p:blipFill>
        <p:spPr>
          <a:xfrm rot="1442913">
            <a:off x="5384800" y="715737"/>
            <a:ext cx="2032000" cy="16810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32D5AF-DA78-487C-9549-C9CCF200E2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1" t="19048" r="12275" b="15556"/>
          <a:stretch/>
        </p:blipFill>
        <p:spPr>
          <a:xfrm>
            <a:off x="6052457" y="680639"/>
            <a:ext cx="6139543" cy="58507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045A26-D4ED-4E86-8D9D-EE4EC810AA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4" t="12064" r="11693" b="8148"/>
          <a:stretch/>
        </p:blipFill>
        <p:spPr>
          <a:xfrm>
            <a:off x="711200" y="3483427"/>
            <a:ext cx="1813478" cy="185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62BABF-34BC-4752-A49F-E37DBA4C09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436" y="2587542"/>
            <a:ext cx="3940708" cy="39388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87725EC-5281-4C32-8BD2-4D34D6D038C6}"/>
              </a:ext>
            </a:extLst>
          </p:cNvPr>
          <p:cNvSpPr txBox="1"/>
          <p:nvPr/>
        </p:nvSpPr>
        <p:spPr>
          <a:xfrm>
            <a:off x="7140122" y="2496457"/>
            <a:ext cx="3737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4C3A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Bài</a:t>
            </a:r>
            <a:r>
              <a:rPr lang="en-US" sz="4800" dirty="0">
                <a:solidFill>
                  <a:srgbClr val="4C3A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 </a:t>
            </a:r>
            <a:r>
              <a:rPr lang="en-US" sz="4800" dirty="0" err="1">
                <a:solidFill>
                  <a:srgbClr val="4C3A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tập</a:t>
            </a:r>
            <a:r>
              <a:rPr lang="en-US" sz="4800" dirty="0">
                <a:solidFill>
                  <a:srgbClr val="4C3A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 1:</a:t>
            </a:r>
          </a:p>
          <a:p>
            <a:pPr algn="ctr"/>
            <a:r>
              <a:rPr lang="en-US" sz="4800" dirty="0" err="1">
                <a:solidFill>
                  <a:srgbClr val="4C3A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Tính</a:t>
            </a:r>
            <a:endParaRPr lang="en-US" sz="4800" dirty="0">
              <a:solidFill>
                <a:srgbClr val="4C3A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UTM Loko" panose="02040603050506020204" pitchFamily="18" charset="0"/>
            </a:endParaRPr>
          </a:p>
        </p:txBody>
      </p:sp>
      <p:sp>
        <p:nvSpPr>
          <p:cNvPr id="11" name="圆角矩形 4">
            <a:extLst>
              <a:ext uri="{FF2B5EF4-FFF2-40B4-BE49-F238E27FC236}">
                <a16:creationId xmlns:a16="http://schemas.microsoft.com/office/drawing/2014/main" id="{CEA93400-48DF-4C30-9E70-AD881477C34F}"/>
              </a:ext>
            </a:extLst>
          </p:cNvPr>
          <p:cNvSpPr/>
          <p:nvPr/>
        </p:nvSpPr>
        <p:spPr>
          <a:xfrm>
            <a:off x="445407" y="444500"/>
            <a:ext cx="11277600" cy="6037943"/>
          </a:xfrm>
          <a:prstGeom prst="roundRect">
            <a:avLst/>
          </a:prstGeom>
          <a:solidFill>
            <a:schemeClr val="bg1">
              <a:alpha val="90000"/>
            </a:schemeClr>
          </a:solidFill>
          <a:ln w="28575">
            <a:solidFill>
              <a:srgbClr val="44B57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7363006-5591-4803-A414-0CD52C45C188}"/>
                  </a:ext>
                </a:extLst>
              </p:cNvPr>
              <p:cNvSpPr txBox="1"/>
              <p:nvPr/>
            </p:nvSpPr>
            <p:spPr>
              <a:xfrm>
                <a:off x="1850877" y="1022529"/>
                <a:ext cx="2338986" cy="1713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9</m:t>
                          </m:r>
                        </m:den>
                      </m:f>
                      <m:r>
                        <m:rPr>
                          <m:nor/>
                        </m:rPr>
                        <a:rPr lang="en-US" sz="5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: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7363006-5591-4803-A414-0CD52C45C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0877" y="1022529"/>
                <a:ext cx="2338986" cy="17136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F516AED-67EF-4980-8EA5-2ADAFAA3C40B}"/>
                  </a:ext>
                </a:extLst>
              </p:cNvPr>
              <p:cNvSpPr txBox="1"/>
              <p:nvPr/>
            </p:nvSpPr>
            <p:spPr>
              <a:xfrm>
                <a:off x="4036865" y="1008243"/>
                <a:ext cx="2953348" cy="1713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9</m:t>
                          </m:r>
                        </m:den>
                      </m:f>
                      <m:r>
                        <m:rPr>
                          <m:nor/>
                        </m:rPr>
                        <a:rPr lang="en-US" sz="5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F516AED-67EF-4980-8EA5-2ADAFAA3C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865" y="1008243"/>
                <a:ext cx="2953348" cy="171367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C34785C-A91E-4930-A2BD-4959286B555A}"/>
                  </a:ext>
                </a:extLst>
              </p:cNvPr>
              <p:cNvSpPr txBox="1"/>
              <p:nvPr/>
            </p:nvSpPr>
            <p:spPr>
              <a:xfrm>
                <a:off x="1864524" y="3811055"/>
                <a:ext cx="2338986" cy="1713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sz="5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: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C34785C-A91E-4930-A2BD-4959286B55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4524" y="3811055"/>
                <a:ext cx="2338986" cy="171367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C32F386-31AD-48F6-BE62-146B9B7A543B}"/>
                  </a:ext>
                </a:extLst>
              </p:cNvPr>
              <p:cNvSpPr txBox="1"/>
              <p:nvPr/>
            </p:nvSpPr>
            <p:spPr>
              <a:xfrm>
                <a:off x="6975925" y="965380"/>
                <a:ext cx="1928813" cy="1713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35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C32F386-31AD-48F6-BE62-146B9B7A5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5925" y="965380"/>
                <a:ext cx="1928813" cy="171367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4">
            <a:extLst>
              <a:ext uri="{FF2B5EF4-FFF2-40B4-BE49-F238E27FC236}">
                <a16:creationId xmlns:a16="http://schemas.microsoft.com/office/drawing/2014/main" id="{15DC8BE3-D352-4889-8889-77933A989FFA}"/>
              </a:ext>
            </a:extLst>
          </p:cNvPr>
          <p:cNvSpPr txBox="1"/>
          <p:nvPr/>
        </p:nvSpPr>
        <p:spPr>
          <a:xfrm>
            <a:off x="928049" y="1436809"/>
            <a:ext cx="1214649" cy="8903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4800" b="1" dirty="0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a/</a:t>
            </a:r>
            <a:endParaRPr lang="zh-CN" altLang="en-US" sz="4800" b="1" dirty="0">
              <a:solidFill>
                <a:srgbClr val="C00000"/>
              </a:solidFill>
              <a:latin typeface="UTM Avo" panose="02040603050506020204" pitchFamily="18" charset="0"/>
              <a:ea typeface="思源黑体 CN Regular" panose="020B0500000000000000" pitchFamily="34" charset="-122"/>
            </a:endParaRPr>
          </a:p>
        </p:txBody>
      </p:sp>
      <p:sp>
        <p:nvSpPr>
          <p:cNvPr id="17" name="文本框 14">
            <a:extLst>
              <a:ext uri="{FF2B5EF4-FFF2-40B4-BE49-F238E27FC236}">
                <a16:creationId xmlns:a16="http://schemas.microsoft.com/office/drawing/2014/main" id="{212008E5-43C9-4618-8DEE-67417E1324AE}"/>
              </a:ext>
            </a:extLst>
          </p:cNvPr>
          <p:cNvSpPr txBox="1"/>
          <p:nvPr/>
        </p:nvSpPr>
        <p:spPr>
          <a:xfrm>
            <a:off x="928049" y="4255830"/>
            <a:ext cx="1214649" cy="8903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4800" b="1" dirty="0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b/</a:t>
            </a:r>
            <a:endParaRPr lang="zh-CN" altLang="en-US" sz="4800" b="1" dirty="0">
              <a:solidFill>
                <a:srgbClr val="C00000"/>
              </a:solidFill>
              <a:latin typeface="UTM Avo" panose="02040603050506020204" pitchFamily="18" charset="0"/>
              <a:ea typeface="思源黑体 CN Regular" panose="020B05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4493B97-581A-431E-93AB-E02E80C82145}"/>
                  </a:ext>
                </a:extLst>
              </p:cNvPr>
              <p:cNvSpPr txBox="1"/>
              <p:nvPr/>
            </p:nvSpPr>
            <p:spPr>
              <a:xfrm>
                <a:off x="4036865" y="3813616"/>
                <a:ext cx="2953348" cy="1713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sz="5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4493B97-581A-431E-93AB-E02E80C821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865" y="3813616"/>
                <a:ext cx="2953348" cy="171367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1E7DCBE-A35A-4FCF-B270-D8BAE72B4AAA}"/>
                  </a:ext>
                </a:extLst>
              </p:cNvPr>
              <p:cNvSpPr txBox="1"/>
              <p:nvPr/>
            </p:nvSpPr>
            <p:spPr>
              <a:xfrm>
                <a:off x="6975925" y="3770753"/>
                <a:ext cx="1928813" cy="1713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1E7DCBE-A35A-4FCF-B270-D8BAE72B4A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5925" y="3770753"/>
                <a:ext cx="1928813" cy="171367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35D69A47-BAC1-4EA0-A119-6312C12CEE7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4250">
                        <a14:foregroundMark x1="63583" y1="38083" x2="74750" y2="40000"/>
                        <a14:foregroundMark x1="62917" y1="42750" x2="72250" y2="35583"/>
                        <a14:foregroundMark x1="63083" y1="37667" x2="63333" y2="43417"/>
                        <a14:foregroundMark x1="89333" y1="61167" x2="94250" y2="69417"/>
                        <a14:foregroundMark x1="94250" y1="69417" x2="94250" y2="69417"/>
                        <a14:foregroundMark x1="94250" y1="72583" x2="94250" y2="72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4688">
            <a:off x="6846409" y="2040257"/>
            <a:ext cx="5969823" cy="5969823"/>
          </a:xfrm>
          <a:prstGeom prst="rect">
            <a:avLst/>
          </a:prstGeom>
        </p:spPr>
      </p:pic>
      <p:pic>
        <p:nvPicPr>
          <p:cNvPr id="2" name="Tieng-cho-gam-gu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5D012B67-F0C6-4B60-BEFE-AB8913D1BB5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411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012825" y="25304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15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3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31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  <p:bldP spid="11" grpId="0" animBg="1"/>
      <p:bldP spid="11" grpId="1" animBg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32D5AF-DA78-487C-9549-C9CCF200E2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" b="9582"/>
          <a:stretch/>
        </p:blipFill>
        <p:spPr>
          <a:xfrm>
            <a:off x="5676901" y="480945"/>
            <a:ext cx="6724650" cy="59198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045A26-D4ED-4E86-8D9D-EE4EC810AA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4" t="12064" r="11693" b="8148"/>
          <a:stretch/>
        </p:blipFill>
        <p:spPr>
          <a:xfrm>
            <a:off x="711200" y="3483427"/>
            <a:ext cx="1813478" cy="18578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87725EC-5281-4C32-8BD2-4D34D6D038C6}"/>
              </a:ext>
            </a:extLst>
          </p:cNvPr>
          <p:cNvSpPr txBox="1"/>
          <p:nvPr/>
        </p:nvSpPr>
        <p:spPr>
          <a:xfrm>
            <a:off x="6492422" y="2115457"/>
            <a:ext cx="52042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Bài</a:t>
            </a:r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 </a:t>
            </a:r>
            <a:r>
              <a:rPr lang="en-US" sz="440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tập</a:t>
            </a:r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 2:</a:t>
            </a:r>
          </a:p>
          <a:p>
            <a:pPr algn="ctr"/>
            <a:r>
              <a:rPr lang="en-US" sz="440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Tính</a:t>
            </a:r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 (</a:t>
            </a:r>
            <a:r>
              <a:rPr lang="en-US" sz="440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theo</a:t>
            </a:r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 </a:t>
            </a:r>
            <a:r>
              <a:rPr lang="en-US" sz="440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mẫu</a:t>
            </a:r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B5C729-7D92-4621-89A9-6AA9A7F3FD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9233" y="3105150"/>
            <a:ext cx="3600450" cy="3600450"/>
          </a:xfrm>
          <a:prstGeom prst="rect">
            <a:avLst/>
          </a:prstGeom>
        </p:spPr>
      </p:pic>
      <p:sp>
        <p:nvSpPr>
          <p:cNvPr id="11" name="圆角矩形 4">
            <a:extLst>
              <a:ext uri="{FF2B5EF4-FFF2-40B4-BE49-F238E27FC236}">
                <a16:creationId xmlns:a16="http://schemas.microsoft.com/office/drawing/2014/main" id="{CEA93400-48DF-4C30-9E70-AD881477C34F}"/>
              </a:ext>
            </a:extLst>
          </p:cNvPr>
          <p:cNvSpPr/>
          <p:nvPr/>
        </p:nvSpPr>
        <p:spPr>
          <a:xfrm>
            <a:off x="464457" y="482600"/>
            <a:ext cx="11277600" cy="6037943"/>
          </a:xfrm>
          <a:prstGeom prst="roundRect">
            <a:avLst/>
          </a:prstGeom>
          <a:solidFill>
            <a:schemeClr val="bg1">
              <a:alpha val="90000"/>
            </a:schemeClr>
          </a:solidFill>
          <a:ln w="28575">
            <a:solidFill>
              <a:srgbClr val="44B57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7363006-5591-4803-A414-0CD52C45C188}"/>
                  </a:ext>
                </a:extLst>
              </p:cNvPr>
              <p:cNvSpPr txBox="1"/>
              <p:nvPr/>
            </p:nvSpPr>
            <p:spPr>
              <a:xfrm>
                <a:off x="2269977" y="698679"/>
                <a:ext cx="2338986" cy="1703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en-US" sz="5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: 2</m:t>
                      </m:r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7363006-5591-4803-A414-0CD52C45C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9977" y="698679"/>
                <a:ext cx="2338986" cy="17032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F516AED-67EF-4980-8EA5-2ADAFAA3C40B}"/>
                  </a:ext>
                </a:extLst>
              </p:cNvPr>
              <p:cNvSpPr txBox="1"/>
              <p:nvPr/>
            </p:nvSpPr>
            <p:spPr>
              <a:xfrm>
                <a:off x="4303565" y="684393"/>
                <a:ext cx="2953348" cy="1713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en-US" sz="5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: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F516AED-67EF-4980-8EA5-2ADAFAA3C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565" y="684393"/>
                <a:ext cx="2953348" cy="17136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C32F386-31AD-48F6-BE62-146B9B7A543B}"/>
                  </a:ext>
                </a:extLst>
              </p:cNvPr>
              <p:cNvSpPr txBox="1"/>
              <p:nvPr/>
            </p:nvSpPr>
            <p:spPr>
              <a:xfrm>
                <a:off x="9863137" y="641530"/>
                <a:ext cx="1928813" cy="1713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C32F386-31AD-48F6-BE62-146B9B7A5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3137" y="641530"/>
                <a:ext cx="1928813" cy="17130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4">
            <a:extLst>
              <a:ext uri="{FF2B5EF4-FFF2-40B4-BE49-F238E27FC236}">
                <a16:creationId xmlns:a16="http://schemas.microsoft.com/office/drawing/2014/main" id="{212008E5-43C9-4618-8DEE-67417E1324AE}"/>
              </a:ext>
            </a:extLst>
          </p:cNvPr>
          <p:cNvSpPr txBox="1"/>
          <p:nvPr/>
        </p:nvSpPr>
        <p:spPr>
          <a:xfrm>
            <a:off x="508949" y="960180"/>
            <a:ext cx="1853251" cy="8903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4800" b="1" dirty="0" err="1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Mẫu</a:t>
            </a:r>
            <a:r>
              <a:rPr lang="en-US" altLang="zh-CN" sz="4800" b="1" dirty="0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:</a:t>
            </a:r>
            <a:endParaRPr lang="zh-CN" altLang="en-US" sz="4800" b="1" dirty="0">
              <a:solidFill>
                <a:srgbClr val="C00000"/>
              </a:solidFill>
              <a:latin typeface="UTM Avo" panose="02040603050506020204" pitchFamily="18" charset="0"/>
              <a:ea typeface="思源黑体 CN Regular" panose="020B05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886BC0C-8AD0-43DF-8CB9-98E19401BE8B}"/>
                  </a:ext>
                </a:extLst>
              </p:cNvPr>
              <p:cNvSpPr txBox="1"/>
              <p:nvPr/>
            </p:nvSpPr>
            <p:spPr>
              <a:xfrm>
                <a:off x="7103915" y="648113"/>
                <a:ext cx="2953348" cy="1713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en-US" sz="5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886BC0C-8AD0-43DF-8CB9-98E19401BE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3915" y="648113"/>
                <a:ext cx="2953348" cy="171367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本框 14">
            <a:extLst>
              <a:ext uri="{FF2B5EF4-FFF2-40B4-BE49-F238E27FC236}">
                <a16:creationId xmlns:a16="http://schemas.microsoft.com/office/drawing/2014/main" id="{E5C02B1E-0413-4099-B82E-B923AC3DCCE8}"/>
              </a:ext>
            </a:extLst>
          </p:cNvPr>
          <p:cNvSpPr txBox="1"/>
          <p:nvPr/>
        </p:nvSpPr>
        <p:spPr>
          <a:xfrm>
            <a:off x="508949" y="2788980"/>
            <a:ext cx="9473251" cy="8903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4800" b="1" dirty="0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Ta </a:t>
            </a:r>
            <a:r>
              <a:rPr lang="en-US" altLang="zh-CN" sz="4800" b="1" dirty="0" err="1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có</a:t>
            </a:r>
            <a:r>
              <a:rPr lang="en-US" altLang="zh-CN" sz="4800" b="1" dirty="0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4800" b="1" dirty="0" err="1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thể</a:t>
            </a:r>
            <a:r>
              <a:rPr lang="en-US" altLang="zh-CN" sz="4800" b="1" dirty="0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4800" b="1" dirty="0" err="1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viết</a:t>
            </a:r>
            <a:r>
              <a:rPr lang="en-US" altLang="zh-CN" sz="4800" b="1" dirty="0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4800" b="1" dirty="0" err="1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gọn</a:t>
            </a:r>
            <a:r>
              <a:rPr lang="en-US" altLang="zh-CN" sz="4800" b="1" dirty="0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4800" b="1" dirty="0" err="1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như</a:t>
            </a:r>
            <a:r>
              <a:rPr lang="en-US" altLang="zh-CN" sz="4800" b="1" dirty="0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4800" b="1" dirty="0" err="1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sau</a:t>
            </a:r>
            <a:r>
              <a:rPr lang="en-US" altLang="zh-CN" sz="4800" b="1" dirty="0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:</a:t>
            </a:r>
            <a:endParaRPr lang="zh-CN" altLang="en-US" sz="4800" b="1" dirty="0">
              <a:solidFill>
                <a:srgbClr val="C00000"/>
              </a:solidFill>
              <a:latin typeface="UTM Avo" panose="02040603050506020204" pitchFamily="18" charset="0"/>
              <a:ea typeface="思源黑体 CN Regular" panose="020B05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B359B37-4BB0-4ED5-962E-0F6B9D365609}"/>
                  </a:ext>
                </a:extLst>
              </p:cNvPr>
              <p:cNvSpPr txBox="1"/>
              <p:nvPr/>
            </p:nvSpPr>
            <p:spPr>
              <a:xfrm>
                <a:off x="2250927" y="4070529"/>
                <a:ext cx="2338986" cy="1703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en-US" sz="5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: 2</m:t>
                      </m:r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B359B37-4BB0-4ED5-962E-0F6B9D3656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927" y="4070529"/>
                <a:ext cx="2338986" cy="170322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2B79AD7-CD34-40D3-ABAB-92CD2BD7B092}"/>
                  </a:ext>
                </a:extLst>
              </p:cNvPr>
              <p:cNvSpPr txBox="1"/>
              <p:nvPr/>
            </p:nvSpPr>
            <p:spPr>
              <a:xfrm>
                <a:off x="4227365" y="4058063"/>
                <a:ext cx="2953348" cy="1703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4 </m:t>
                          </m:r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 2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2B79AD7-CD34-40D3-ABAB-92CD2BD7B0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7365" y="4058063"/>
                <a:ext cx="2953348" cy="17035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732A27C-03F7-4F4C-AEBD-75703943E607}"/>
                  </a:ext>
                </a:extLst>
              </p:cNvPr>
              <p:cNvSpPr txBox="1"/>
              <p:nvPr/>
            </p:nvSpPr>
            <p:spPr>
              <a:xfrm>
                <a:off x="6799115" y="4058063"/>
                <a:ext cx="1754335" cy="1703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732A27C-03F7-4F4C-AEBD-75703943E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9115" y="4058063"/>
                <a:ext cx="1754335" cy="17035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16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1" animBg="1"/>
      <p:bldP spid="12" grpId="0"/>
      <p:bldP spid="13" grpId="0"/>
      <p:bldP spid="15" grpId="0"/>
      <p:bldP spid="17" grpId="0"/>
      <p:bldP spid="21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32D5AF-DA78-487C-9549-C9CCF200E2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" b="9582"/>
          <a:stretch/>
        </p:blipFill>
        <p:spPr>
          <a:xfrm>
            <a:off x="5676901" y="480945"/>
            <a:ext cx="6724650" cy="59198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045A26-D4ED-4E86-8D9D-EE4EC810AA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4" t="12064" r="11693" b="8148"/>
          <a:stretch/>
        </p:blipFill>
        <p:spPr>
          <a:xfrm>
            <a:off x="711200" y="3483427"/>
            <a:ext cx="1813478" cy="18578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87725EC-5281-4C32-8BD2-4D34D6D038C6}"/>
              </a:ext>
            </a:extLst>
          </p:cNvPr>
          <p:cNvSpPr txBox="1"/>
          <p:nvPr/>
        </p:nvSpPr>
        <p:spPr>
          <a:xfrm>
            <a:off x="6492422" y="2115457"/>
            <a:ext cx="52042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Bài</a:t>
            </a:r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 </a:t>
            </a:r>
            <a:r>
              <a:rPr lang="en-US" sz="440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tập</a:t>
            </a:r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 2:</a:t>
            </a:r>
          </a:p>
          <a:p>
            <a:pPr algn="ctr"/>
            <a:r>
              <a:rPr lang="en-US" sz="440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Tính</a:t>
            </a:r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 (</a:t>
            </a:r>
            <a:r>
              <a:rPr lang="en-US" sz="440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theo</a:t>
            </a:r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 </a:t>
            </a:r>
            <a:r>
              <a:rPr lang="en-US" sz="440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mẫu</a:t>
            </a:r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B5C729-7D92-4621-89A9-6AA9A7F3FD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9233" y="3105150"/>
            <a:ext cx="3600450" cy="3600450"/>
          </a:xfrm>
          <a:prstGeom prst="rect">
            <a:avLst/>
          </a:prstGeom>
        </p:spPr>
      </p:pic>
      <p:sp>
        <p:nvSpPr>
          <p:cNvPr id="11" name="圆角矩形 4">
            <a:extLst>
              <a:ext uri="{FF2B5EF4-FFF2-40B4-BE49-F238E27FC236}">
                <a16:creationId xmlns:a16="http://schemas.microsoft.com/office/drawing/2014/main" id="{CEA93400-48DF-4C30-9E70-AD881477C34F}"/>
              </a:ext>
            </a:extLst>
          </p:cNvPr>
          <p:cNvSpPr/>
          <p:nvPr/>
        </p:nvSpPr>
        <p:spPr>
          <a:xfrm>
            <a:off x="464457" y="482600"/>
            <a:ext cx="11277600" cy="6037943"/>
          </a:xfrm>
          <a:prstGeom prst="roundRect">
            <a:avLst/>
          </a:prstGeom>
          <a:solidFill>
            <a:schemeClr val="bg1">
              <a:alpha val="90000"/>
            </a:schemeClr>
          </a:solidFill>
          <a:ln w="28575">
            <a:solidFill>
              <a:srgbClr val="44B57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5D69A47-BAC1-4EA0-A119-6312C12CEE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4250">
                        <a14:foregroundMark x1="63583" y1="38083" x2="74750" y2="40000"/>
                        <a14:foregroundMark x1="62917" y1="42750" x2="72250" y2="35583"/>
                        <a14:foregroundMark x1="63083" y1="37667" x2="63333" y2="43417"/>
                        <a14:foregroundMark x1="89333" y1="61167" x2="94250" y2="69417"/>
                        <a14:foregroundMark x1="94250" y1="69417" x2="94250" y2="69417"/>
                        <a14:foregroundMark x1="94250" y1="72583" x2="94250" y2="72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4688">
            <a:off x="6749638" y="2040260"/>
            <a:ext cx="5969823" cy="5969823"/>
          </a:xfrm>
          <a:prstGeom prst="rect">
            <a:avLst/>
          </a:prstGeom>
        </p:spPr>
      </p:pic>
      <p:pic>
        <p:nvPicPr>
          <p:cNvPr id="2" name="Tieng-cho-gam-gu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5D012B67-F0C6-4B60-BEFE-AB8913D1BB5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411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012825" y="2530475"/>
            <a:ext cx="609600" cy="609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A5DC93B-17B9-41CE-BA58-5D36E11B155E}"/>
                  </a:ext>
                </a:extLst>
              </p:cNvPr>
              <p:cNvSpPr txBox="1"/>
              <p:nvPr/>
            </p:nvSpPr>
            <p:spPr>
              <a:xfrm>
                <a:off x="1850877" y="1022529"/>
                <a:ext cx="2338986" cy="1693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7</m:t>
                          </m:r>
                        </m:den>
                      </m:f>
                      <m:r>
                        <m:rPr>
                          <m:nor/>
                        </m:rPr>
                        <a:rPr lang="en-US" sz="5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: 3</m:t>
                      </m:r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A5DC93B-17B9-41CE-BA58-5D36E11B1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0877" y="1022529"/>
                <a:ext cx="2338986" cy="16937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A6BF808-4E74-4291-8211-C60E7FC56FDF}"/>
                  </a:ext>
                </a:extLst>
              </p:cNvPr>
              <p:cNvSpPr txBox="1"/>
              <p:nvPr/>
            </p:nvSpPr>
            <p:spPr>
              <a:xfrm>
                <a:off x="4036865" y="1008243"/>
                <a:ext cx="2953348" cy="1703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7 </m:t>
                          </m:r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 3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A6BF808-4E74-4291-8211-C60E7FC56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865" y="1008243"/>
                <a:ext cx="2953348" cy="17036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AC9F18E-51C3-492C-B0B2-0D5CEAD60452}"/>
                  </a:ext>
                </a:extLst>
              </p:cNvPr>
              <p:cNvSpPr txBox="1"/>
              <p:nvPr/>
            </p:nvSpPr>
            <p:spPr>
              <a:xfrm>
                <a:off x="1864524" y="3811055"/>
                <a:ext cx="2338986" cy="1703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 sz="5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: 5</m:t>
                      </m:r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AC9F18E-51C3-492C-B0B2-0D5CEAD604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4524" y="3811055"/>
                <a:ext cx="2338986" cy="17036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02FE0E7-470E-41D0-BAE9-3C4CCBB959D1}"/>
                  </a:ext>
                </a:extLst>
              </p:cNvPr>
              <p:cNvSpPr txBox="1"/>
              <p:nvPr/>
            </p:nvSpPr>
            <p:spPr>
              <a:xfrm>
                <a:off x="6975925" y="965380"/>
                <a:ext cx="1928813" cy="1693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02FE0E7-470E-41D0-BAE9-3C4CCBB959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5925" y="965380"/>
                <a:ext cx="1928813" cy="169379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文本框 14">
            <a:extLst>
              <a:ext uri="{FF2B5EF4-FFF2-40B4-BE49-F238E27FC236}">
                <a16:creationId xmlns:a16="http://schemas.microsoft.com/office/drawing/2014/main" id="{066D6DC7-578A-498B-ABA2-0AAAA784AFDC}"/>
              </a:ext>
            </a:extLst>
          </p:cNvPr>
          <p:cNvSpPr txBox="1"/>
          <p:nvPr/>
        </p:nvSpPr>
        <p:spPr>
          <a:xfrm>
            <a:off x="928049" y="1436809"/>
            <a:ext cx="1214649" cy="8903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4800" b="1" dirty="0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a/</a:t>
            </a:r>
            <a:endParaRPr lang="zh-CN" altLang="en-US" sz="4800" b="1" dirty="0">
              <a:solidFill>
                <a:srgbClr val="C00000"/>
              </a:solidFill>
              <a:latin typeface="UTM Avo" panose="02040603050506020204" pitchFamily="18" charset="0"/>
              <a:ea typeface="思源黑体 CN Regular" panose="020B0500000000000000" pitchFamily="34" charset="-122"/>
            </a:endParaRPr>
          </a:p>
        </p:txBody>
      </p:sp>
      <p:sp>
        <p:nvSpPr>
          <p:cNvPr id="32" name="文本框 14">
            <a:extLst>
              <a:ext uri="{FF2B5EF4-FFF2-40B4-BE49-F238E27FC236}">
                <a16:creationId xmlns:a16="http://schemas.microsoft.com/office/drawing/2014/main" id="{9EBCDB91-3DEF-4D65-8D50-8882E587E705}"/>
              </a:ext>
            </a:extLst>
          </p:cNvPr>
          <p:cNvSpPr txBox="1"/>
          <p:nvPr/>
        </p:nvSpPr>
        <p:spPr>
          <a:xfrm>
            <a:off x="928049" y="4255830"/>
            <a:ext cx="1214649" cy="8903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4800" b="1" dirty="0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b/</a:t>
            </a:r>
            <a:endParaRPr lang="zh-CN" altLang="en-US" sz="4800" b="1" dirty="0">
              <a:solidFill>
                <a:srgbClr val="C00000"/>
              </a:solidFill>
              <a:latin typeface="UTM Avo" panose="02040603050506020204" pitchFamily="18" charset="0"/>
              <a:ea typeface="思源黑体 CN Regular" panose="020B05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3024A63-F957-474A-BF27-88CC94C2216D}"/>
                  </a:ext>
                </a:extLst>
              </p:cNvPr>
              <p:cNvSpPr txBox="1"/>
              <p:nvPr/>
            </p:nvSpPr>
            <p:spPr>
              <a:xfrm>
                <a:off x="4036865" y="3813616"/>
                <a:ext cx="2953348" cy="1704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2 </m:t>
                          </m:r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 5</m:t>
                          </m:r>
                        </m:den>
                      </m:f>
                      <m:r>
                        <m:rPr>
                          <m:nor/>
                        </m:rPr>
                        <a:rPr lang="en-US" sz="5400" b="1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3024A63-F957-474A-BF27-88CC94C221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865" y="3813616"/>
                <a:ext cx="2953348" cy="170424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378B118-BAE2-4904-A751-72A900AB8E59}"/>
                  </a:ext>
                </a:extLst>
              </p:cNvPr>
              <p:cNvSpPr txBox="1"/>
              <p:nvPr/>
            </p:nvSpPr>
            <p:spPr>
              <a:xfrm>
                <a:off x="6975925" y="3770753"/>
                <a:ext cx="1928813" cy="1713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378B118-BAE2-4904-A751-72A900AB8E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5925" y="3770753"/>
                <a:ext cx="1928813" cy="171367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399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decel="10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decel="10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decel="10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decel="10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31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 animBg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32D5AF-DA78-487C-9549-C9CCF200E2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2" b="2352"/>
          <a:stretch/>
        </p:blipFill>
        <p:spPr>
          <a:xfrm>
            <a:off x="3505200" y="-470466"/>
            <a:ext cx="8686800" cy="82782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045A26-D4ED-4E86-8D9D-EE4EC810AA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4" t="12064" r="11693" b="8148"/>
          <a:stretch/>
        </p:blipFill>
        <p:spPr>
          <a:xfrm>
            <a:off x="711200" y="3483427"/>
            <a:ext cx="1813478" cy="185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62BABF-34BC-4752-A49F-E37DBA4C09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0800" y="3208603"/>
            <a:ext cx="3649397" cy="36493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87725EC-5281-4C32-8BD2-4D34D6D038C6}"/>
              </a:ext>
            </a:extLst>
          </p:cNvPr>
          <p:cNvSpPr txBox="1"/>
          <p:nvPr/>
        </p:nvSpPr>
        <p:spPr>
          <a:xfrm>
            <a:off x="6263822" y="1963057"/>
            <a:ext cx="3737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Bài</a:t>
            </a:r>
            <a:r>
              <a:rPr lang="en-US" sz="4800" dirty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tập</a:t>
            </a:r>
            <a:r>
              <a:rPr lang="en-US" sz="4800" dirty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 3</a:t>
            </a:r>
          </a:p>
        </p:txBody>
      </p:sp>
      <p:sp>
        <p:nvSpPr>
          <p:cNvPr id="11" name="圆角矩形 4">
            <a:extLst>
              <a:ext uri="{FF2B5EF4-FFF2-40B4-BE49-F238E27FC236}">
                <a16:creationId xmlns:a16="http://schemas.microsoft.com/office/drawing/2014/main" id="{CEA93400-48DF-4C30-9E70-AD881477C34F}"/>
              </a:ext>
            </a:extLst>
          </p:cNvPr>
          <p:cNvSpPr/>
          <p:nvPr/>
        </p:nvSpPr>
        <p:spPr>
          <a:xfrm>
            <a:off x="464457" y="458107"/>
            <a:ext cx="11251293" cy="6037943"/>
          </a:xfrm>
          <a:prstGeom prst="roundRect">
            <a:avLst/>
          </a:prstGeom>
          <a:solidFill>
            <a:schemeClr val="bg1">
              <a:alpha val="90000"/>
            </a:schemeClr>
          </a:solidFill>
          <a:ln w="28575">
            <a:solidFill>
              <a:srgbClr val="44B57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pic>
        <p:nvPicPr>
          <p:cNvPr id="2" name="Tieng-cho-gam-gu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5D012B67-F0C6-4B60-BEFE-AB8913D1BB5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411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12825" y="2530475"/>
            <a:ext cx="609600" cy="6096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2D36E14-07A7-4900-AB29-1EF6F2A59B61}"/>
                  </a:ext>
                </a:extLst>
              </p:cNvPr>
              <p:cNvSpPr txBox="1"/>
              <p:nvPr/>
            </p:nvSpPr>
            <p:spPr>
              <a:xfrm>
                <a:off x="666750" y="736779"/>
                <a:ext cx="10836993" cy="2258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ộ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ả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nh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ườ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ì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nh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ch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ữ 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nh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ậ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t</m:t>
                    </m:r>
                  </m:oMath>
                </a14:m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rgbClr val="0070C0"/>
                    </a:solidFill>
                    <a:latin typeface="UTM Avo" panose="02040603050506020204" pitchFamily="18" charset="0"/>
                  </a:rPr>
                  <a:t>có</a:t>
                </a:r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 chiều </a:t>
                </a:r>
                <a:r>
                  <a:rPr lang="en-US" sz="3500" b="1" dirty="0" err="1">
                    <a:solidFill>
                      <a:srgbClr val="0070C0"/>
                    </a:solidFill>
                    <a:latin typeface="UTM Avo" panose="02040603050506020204" pitchFamily="18" charset="0"/>
                  </a:rPr>
                  <a:t>dài</a:t>
                </a:r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 60m, </a:t>
                </a:r>
                <a:r>
                  <a:rPr lang="en-US" sz="3500" b="1" dirty="0" err="1">
                    <a:solidFill>
                      <a:srgbClr val="0070C0"/>
                    </a:solidFill>
                    <a:latin typeface="UTM Avo" panose="02040603050506020204" pitchFamily="18" charset="0"/>
                  </a:rPr>
                  <a:t>chiều</a:t>
                </a:r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rgbClr val="0070C0"/>
                    </a:solidFill>
                    <a:latin typeface="UTM Avo" panose="02040603050506020204" pitchFamily="18" charset="0"/>
                  </a:rPr>
                  <a:t>rộng</a:t>
                </a:r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rgbClr val="0070C0"/>
                    </a:solidFill>
                    <a:latin typeface="UTM Avo" panose="02040603050506020204" pitchFamily="18" charset="0"/>
                  </a:rPr>
                  <a:t>bằng</a:t>
                </a:r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500" b="1" i="0" smtClean="0">
                            <a:solidFill>
                              <a:srgbClr val="0070C0"/>
                            </a:solidFill>
                            <a:latin typeface="UTM Avo" panose="0204060305050602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500" b="1" i="0" smtClean="0">
                            <a:solidFill>
                              <a:srgbClr val="0070C0"/>
                            </a:solidFill>
                            <a:latin typeface="UTM Avo" panose="0204060305050602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rgbClr val="0070C0"/>
                    </a:solidFill>
                    <a:latin typeface="UTM Avo" panose="02040603050506020204" pitchFamily="18" charset="0"/>
                  </a:rPr>
                  <a:t>chiều</a:t>
                </a:r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rgbClr val="0070C0"/>
                    </a:solidFill>
                    <a:latin typeface="UTM Avo" panose="02040603050506020204" pitchFamily="18" charset="0"/>
                  </a:rPr>
                  <a:t>dài</a:t>
                </a:r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. </a:t>
                </a:r>
                <a:r>
                  <a:rPr lang="en-US" sz="3500" b="1" dirty="0" err="1">
                    <a:solidFill>
                      <a:srgbClr val="0070C0"/>
                    </a:solidFill>
                    <a:latin typeface="UTM Avo" panose="02040603050506020204" pitchFamily="18" charset="0"/>
                  </a:rPr>
                  <a:t>Tính</a:t>
                </a:r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 chu vi </a:t>
                </a:r>
                <a:r>
                  <a:rPr lang="en-US" sz="3500" b="1" dirty="0" err="1">
                    <a:solidFill>
                      <a:srgbClr val="0070C0"/>
                    </a:solidFill>
                    <a:latin typeface="UTM Avo" panose="02040603050506020204" pitchFamily="18" charset="0"/>
                  </a:rPr>
                  <a:t>và</a:t>
                </a:r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rgbClr val="0070C0"/>
                    </a:solidFill>
                    <a:latin typeface="UTM Avo" panose="02040603050506020204" pitchFamily="18" charset="0"/>
                  </a:rPr>
                  <a:t>diện</a:t>
                </a:r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rgbClr val="0070C0"/>
                    </a:solidFill>
                    <a:latin typeface="UTM Avo" panose="02040603050506020204" pitchFamily="18" charset="0"/>
                  </a:rPr>
                  <a:t>tích</a:t>
                </a:r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rgbClr val="0070C0"/>
                    </a:solidFill>
                    <a:latin typeface="UTM Avo" panose="02040603050506020204" pitchFamily="18" charset="0"/>
                  </a:rPr>
                  <a:t>mảnh</a:t>
                </a:r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rgbClr val="0070C0"/>
                    </a:solidFill>
                    <a:latin typeface="UTM Avo" panose="02040603050506020204" pitchFamily="18" charset="0"/>
                  </a:rPr>
                  <a:t>vườn</a:t>
                </a:r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rgbClr val="0070C0"/>
                    </a:solidFill>
                    <a:latin typeface="UTM Avo" panose="02040603050506020204" pitchFamily="18" charset="0"/>
                  </a:rPr>
                  <a:t>đó</a:t>
                </a:r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2D36E14-07A7-4900-AB29-1EF6F2A59B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50" y="736779"/>
                <a:ext cx="10836993" cy="2258311"/>
              </a:xfrm>
              <a:prstGeom prst="rect">
                <a:avLst/>
              </a:prstGeom>
              <a:blipFill>
                <a:blip r:embed="rId8"/>
                <a:stretch>
                  <a:fillRect l="-1631" t="-2973" r="-1687" b="-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68ED98A-A2BE-4B71-A369-DD378328935C}"/>
                  </a:ext>
                </a:extLst>
              </p:cNvPr>
              <p:cNvSpPr txBox="1"/>
              <p:nvPr/>
            </p:nvSpPr>
            <p:spPr>
              <a:xfrm>
                <a:off x="3503357" y="3397020"/>
                <a:ext cx="6059744" cy="28184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Chiều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dài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: 60m</a:t>
                </a:r>
              </a:p>
              <a:p>
                <a:pPr algn="just">
                  <a:lnSpc>
                    <a:spcPct val="110000"/>
                  </a:lnSpc>
                </a:pP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Chiều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rộng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500" b="1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500" b="1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chiều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dài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</a:p>
              <a:p>
                <a:pPr algn="just">
                  <a:lnSpc>
                    <a:spcPct val="110000"/>
                  </a:lnSpc>
                </a:pPr>
                <a:r>
                  <a:rPr lang="en-US" sz="3500" b="1" dirty="0">
                    <a:latin typeface="UTM Avo" panose="02040603050506020204" pitchFamily="18" charset="0"/>
                  </a:rPr>
                  <a:t>C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hu vi: ? m</a:t>
                </a:r>
              </a:p>
              <a:p>
                <a:pPr algn="just">
                  <a:lnSpc>
                    <a:spcPct val="110000"/>
                  </a:lnSpc>
                </a:pP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Diện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tích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: ? m</a:t>
                </a:r>
                <a:r>
                  <a:rPr lang="en-US" sz="3500" b="1" baseline="300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2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68ED98A-A2BE-4B71-A369-DD37832893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3357" y="3397020"/>
                <a:ext cx="6059744" cy="2818400"/>
              </a:xfrm>
              <a:prstGeom prst="rect">
                <a:avLst/>
              </a:prstGeom>
              <a:blipFill>
                <a:blip r:embed="rId9"/>
                <a:stretch>
                  <a:fillRect l="-3018" t="-3240" b="-7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A3F8D250-E570-460E-A9B1-115DD4A9C6AB}"/>
              </a:ext>
            </a:extLst>
          </p:cNvPr>
          <p:cNvSpPr txBox="1"/>
          <p:nvPr/>
        </p:nvSpPr>
        <p:spPr>
          <a:xfrm>
            <a:off x="1407857" y="3397020"/>
            <a:ext cx="2116393" cy="633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35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Tóm</a:t>
            </a:r>
            <a:r>
              <a:rPr lang="en-US" sz="35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tắt</a:t>
            </a:r>
            <a:r>
              <a:rPr lang="en-US" sz="3500" b="1" dirty="0">
                <a:solidFill>
                  <a:srgbClr val="C00000"/>
                </a:solidFill>
                <a:latin typeface="UTM Avo" panose="02040603050506020204" pitchFamily="18" charset="0"/>
              </a:rPr>
              <a:t>:</a:t>
            </a:r>
            <a:endParaRPr lang="en-US" sz="3500" b="1" baseline="300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60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  <p:bldP spid="11" grpId="1" animBg="1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32D5AF-DA78-487C-9549-C9CCF200E2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2" b="2352"/>
          <a:stretch/>
        </p:blipFill>
        <p:spPr>
          <a:xfrm>
            <a:off x="3505200" y="-470466"/>
            <a:ext cx="8686800" cy="82782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045A26-D4ED-4E86-8D9D-EE4EC810AA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4" t="12064" r="11693" b="8148"/>
          <a:stretch/>
        </p:blipFill>
        <p:spPr>
          <a:xfrm>
            <a:off x="711200" y="3483427"/>
            <a:ext cx="1813478" cy="185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62BABF-34BC-4752-A49F-E37DBA4C09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0800" y="3208603"/>
            <a:ext cx="3649397" cy="36493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87725EC-5281-4C32-8BD2-4D34D6D038C6}"/>
              </a:ext>
            </a:extLst>
          </p:cNvPr>
          <p:cNvSpPr txBox="1"/>
          <p:nvPr/>
        </p:nvSpPr>
        <p:spPr>
          <a:xfrm>
            <a:off x="6263822" y="1963057"/>
            <a:ext cx="3737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Bài</a:t>
            </a:r>
            <a:r>
              <a:rPr lang="en-US" sz="4800" dirty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tập</a:t>
            </a:r>
            <a:r>
              <a:rPr lang="en-US" sz="4800" dirty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 3</a:t>
            </a:r>
          </a:p>
        </p:txBody>
      </p:sp>
      <p:sp>
        <p:nvSpPr>
          <p:cNvPr id="11" name="圆角矩形 4">
            <a:extLst>
              <a:ext uri="{FF2B5EF4-FFF2-40B4-BE49-F238E27FC236}">
                <a16:creationId xmlns:a16="http://schemas.microsoft.com/office/drawing/2014/main" id="{CEA93400-48DF-4C30-9E70-AD881477C34F}"/>
              </a:ext>
            </a:extLst>
          </p:cNvPr>
          <p:cNvSpPr/>
          <p:nvPr/>
        </p:nvSpPr>
        <p:spPr>
          <a:xfrm>
            <a:off x="483507" y="458107"/>
            <a:ext cx="11251293" cy="6037943"/>
          </a:xfrm>
          <a:prstGeom prst="roundRect">
            <a:avLst/>
          </a:prstGeom>
          <a:solidFill>
            <a:schemeClr val="bg1">
              <a:alpha val="90000"/>
            </a:schemeClr>
          </a:solidFill>
          <a:ln w="28575">
            <a:solidFill>
              <a:srgbClr val="44B57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pic>
        <p:nvPicPr>
          <p:cNvPr id="2" name="Tieng-cho-gam-gu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5D012B67-F0C6-4B60-BEFE-AB8913D1BB5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411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12825" y="2530475"/>
            <a:ext cx="609600" cy="609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2D36E14-07A7-4900-AB29-1EF6F2A59B61}"/>
                  </a:ext>
                </a:extLst>
              </p:cNvPr>
              <p:cNvSpPr txBox="1"/>
              <p:nvPr/>
            </p:nvSpPr>
            <p:spPr>
              <a:xfrm>
                <a:off x="857250" y="1136829"/>
                <a:ext cx="10836993" cy="5377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Chiều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rộng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mảnh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vườn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đó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là</a:t>
                </a:r>
                <a:r>
                  <a:rPr lang="en-US" sz="3500" b="1" dirty="0">
                    <a:latin typeface="UTM Avo" panose="02040603050506020204" pitchFamily="18" charset="0"/>
                  </a:rPr>
                  <a:t>:</a:t>
                </a: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1">
                              <a:latin typeface="UTM Avo" panose="0204060305050602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1" i="0" smtClean="0">
                              <a:latin typeface="UTM Avo" panose="020406030505060202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sz="3600" b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b="1" i="0" smtClean="0">
                          <a:latin typeface="UTM Avo" panose="0204060305050602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3600" b="1">
                          <a:latin typeface="UTM Avo" panose="0204060305050602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b="1" i="0" smtClean="0">
                          <a:latin typeface="UTM Avo" panose="02040603050506020204" pitchFamily="18" charset="0"/>
                        </a:rPr>
                        <m:t>60 = 36 (</m:t>
                      </m:r>
                      <m:r>
                        <m:rPr>
                          <m:nor/>
                        </m:rPr>
                        <a:rPr lang="en-US" sz="3600" b="1" i="0" smtClean="0">
                          <a:latin typeface="UTM Avo" panose="0204060305050602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3600" b="1" i="0" smtClean="0">
                          <a:latin typeface="UTM Avo" panose="02040603050506020204" pitchFamily="18" charset="0"/>
                        </a:rPr>
                        <m:t>)</m:t>
                      </m:r>
                    </m:oMath>
                  </m:oMathPara>
                </a14:m>
                <a:endParaRPr lang="en-US" sz="3600" b="1" dirty="0">
                  <a:latin typeface="UTM Avo" panose="02040603050506020204" pitchFamily="18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sz="3500" b="1" dirty="0">
                    <a:latin typeface="UTM Avo" panose="02040603050506020204" pitchFamily="18" charset="0"/>
                  </a:rPr>
                  <a:t>Chu vi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mảnh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vườn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đó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là</a:t>
                </a:r>
                <a:r>
                  <a:rPr lang="en-US" sz="3500" b="1" dirty="0">
                    <a:latin typeface="UTM Avo" panose="02040603050506020204" pitchFamily="18" charset="0"/>
                  </a:rPr>
                  <a:t>: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3500" b="1" dirty="0">
                    <a:latin typeface="UTM Avo" panose="02040603050506020204" pitchFamily="18" charset="0"/>
                  </a:rPr>
                  <a:t>(60 + 36) x 2 = 192 (m)</a:t>
                </a:r>
                <a:br>
                  <a:rPr lang="en-US" sz="3500" b="1" dirty="0">
                    <a:latin typeface="UTM Avo" panose="02040603050506020204" pitchFamily="18" charset="0"/>
                  </a:rPr>
                </a:br>
                <a:r>
                  <a:rPr lang="en-US" sz="3500" b="1" dirty="0" err="1">
                    <a:latin typeface="UTM Avo" panose="02040603050506020204" pitchFamily="18" charset="0"/>
                  </a:rPr>
                  <a:t>Diện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tích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mảnh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vườn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đó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là</a:t>
                </a:r>
                <a:r>
                  <a:rPr lang="en-US" sz="3500" b="1" dirty="0">
                    <a:latin typeface="UTM Avo" panose="02040603050506020204" pitchFamily="18" charset="0"/>
                  </a:rPr>
                  <a:t>: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3500" b="1" dirty="0">
                    <a:latin typeface="UTM Avo" panose="02040603050506020204" pitchFamily="18" charset="0"/>
                  </a:rPr>
                  <a:t>60 x 36 = 2160 (m</a:t>
                </a:r>
                <a:r>
                  <a:rPr lang="en-US" sz="3500" b="1" baseline="30000" dirty="0">
                    <a:latin typeface="UTM Avo" panose="02040603050506020204" pitchFamily="18" charset="0"/>
                  </a:rPr>
                  <a:t>2</a:t>
                </a:r>
                <a:r>
                  <a:rPr lang="en-US" sz="3500" b="1" dirty="0">
                    <a:latin typeface="UTM Avo" panose="02040603050506020204" pitchFamily="18" charset="0"/>
                  </a:rPr>
                  <a:t>)</a:t>
                </a:r>
                <a:br>
                  <a:rPr lang="en-US" sz="3500" b="1" dirty="0">
                    <a:latin typeface="UTM Avo" panose="02040603050506020204" pitchFamily="18" charset="0"/>
                  </a:rPr>
                </a:br>
                <a:r>
                  <a:rPr lang="en-US" sz="3500" b="1" dirty="0" err="1">
                    <a:latin typeface="UTM Avo" panose="02040603050506020204" pitchFamily="18" charset="0"/>
                  </a:rPr>
                  <a:t>Đáp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số</a:t>
                </a:r>
                <a:r>
                  <a:rPr lang="en-US" sz="3500" b="1" dirty="0">
                    <a:latin typeface="UTM Avo" panose="02040603050506020204" pitchFamily="18" charset="0"/>
                  </a:rPr>
                  <a:t>: P: 192m</a:t>
                </a:r>
                <a:br>
                  <a:rPr lang="en-US" sz="3500" b="1" dirty="0">
                    <a:latin typeface="UTM Avo" panose="02040603050506020204" pitchFamily="18" charset="0"/>
                  </a:rPr>
                </a:br>
                <a:r>
                  <a:rPr lang="en-US" sz="3500" b="1" dirty="0">
                    <a:latin typeface="UTM Avo" panose="02040603050506020204" pitchFamily="18" charset="0"/>
                  </a:rPr>
                  <a:t>		S: 2160m</a:t>
                </a:r>
                <a:r>
                  <a:rPr lang="en-US" sz="3500" b="1" baseline="30000" dirty="0">
                    <a:latin typeface="UTM Avo" panose="02040603050506020204" pitchFamily="18" charset="0"/>
                  </a:rPr>
                  <a:t>2</a:t>
                </a:r>
                <a:endParaRPr lang="en-US" sz="3500" b="1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2D36E14-07A7-4900-AB29-1EF6F2A59B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250" y="1136829"/>
                <a:ext cx="10836993" cy="5377562"/>
              </a:xfrm>
              <a:prstGeom prst="rect">
                <a:avLst/>
              </a:prstGeom>
              <a:blipFill>
                <a:blip r:embed="rId8"/>
                <a:stretch>
                  <a:fillRect l="-1688" t="-1699" b="-3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F4009B63-8A76-4646-9EBA-EFA9222607EF}"/>
              </a:ext>
            </a:extLst>
          </p:cNvPr>
          <p:cNvSpPr txBox="1"/>
          <p:nvPr/>
        </p:nvSpPr>
        <p:spPr>
          <a:xfrm>
            <a:off x="5141657" y="501420"/>
            <a:ext cx="2116393" cy="633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35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Bài</a:t>
            </a:r>
            <a:r>
              <a:rPr lang="en-US" sz="35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giải</a:t>
            </a:r>
            <a:endParaRPr lang="en-US" sz="3500" b="1" baseline="300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0575595-39F6-40A8-8F89-5126900471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4250">
                        <a14:foregroundMark x1="63583" y1="38083" x2="74750" y2="40000"/>
                        <a14:foregroundMark x1="62917" y1="42750" x2="72250" y2="35583"/>
                        <a14:foregroundMark x1="63083" y1="37667" x2="63333" y2="43417"/>
                        <a14:foregroundMark x1="89333" y1="61167" x2="94250" y2="69417"/>
                        <a14:foregroundMark x1="94250" y1="69417" x2="94250" y2="69417"/>
                        <a14:foregroundMark x1="94250" y1="72583" x2="94250" y2="72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4688">
            <a:off x="6749638" y="2040260"/>
            <a:ext cx="5969823" cy="596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74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1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 animBg="1"/>
      <p:bldP spid="11" grpId="1" animBg="1"/>
      <p:bldP spid="21" grpId="0"/>
      <p:bldP spid="21" grpId="1"/>
      <p:bldP spid="12" grpId="0"/>
      <p:bldP spid="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8E7418-C016-4B5F-B06D-88460479AA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426" y="693174"/>
            <a:ext cx="7708490" cy="57813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87725EC-5281-4C32-8BD2-4D34D6D038C6}"/>
              </a:ext>
            </a:extLst>
          </p:cNvPr>
          <p:cNvSpPr txBox="1"/>
          <p:nvPr/>
        </p:nvSpPr>
        <p:spPr>
          <a:xfrm>
            <a:off x="2753707" y="2300749"/>
            <a:ext cx="66557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Magnesium" panose="020406030505060202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0958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4">
            <a:extLst>
              <a:ext uri="{FF2B5EF4-FFF2-40B4-BE49-F238E27FC236}">
                <a16:creationId xmlns:a16="http://schemas.microsoft.com/office/drawing/2014/main" id="{CEA93400-48DF-4C30-9E70-AD881477C34F}"/>
              </a:ext>
            </a:extLst>
          </p:cNvPr>
          <p:cNvSpPr/>
          <p:nvPr/>
        </p:nvSpPr>
        <p:spPr>
          <a:xfrm>
            <a:off x="483507" y="399113"/>
            <a:ext cx="11251293" cy="6037943"/>
          </a:xfrm>
          <a:prstGeom prst="roundRect">
            <a:avLst/>
          </a:prstGeom>
          <a:solidFill>
            <a:schemeClr val="bg1">
              <a:alpha val="90000"/>
            </a:schemeClr>
          </a:solidFill>
          <a:ln w="28575">
            <a:solidFill>
              <a:srgbClr val="44B57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2D36E14-07A7-4900-AB29-1EF6F2A59B61}"/>
                  </a:ext>
                </a:extLst>
              </p:cNvPr>
              <p:cNvSpPr txBox="1"/>
              <p:nvPr/>
            </p:nvSpPr>
            <p:spPr>
              <a:xfrm>
                <a:off x="857250" y="-6797803"/>
                <a:ext cx="10836993" cy="5377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Chiều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rộng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mảnh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vườn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đó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là</a:t>
                </a:r>
                <a:r>
                  <a:rPr lang="en-US" sz="3500" b="1" dirty="0">
                    <a:latin typeface="UTM Avo" panose="02040603050506020204" pitchFamily="18" charset="0"/>
                  </a:rPr>
                  <a:t>:</a:t>
                </a: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1">
                              <a:latin typeface="UTM Avo" panose="0204060305050602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1" i="0" smtClean="0">
                              <a:latin typeface="UTM Avo" panose="020406030505060202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sz="3600" b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b="1" i="0" smtClean="0">
                          <a:latin typeface="UTM Avo" panose="0204060305050602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3600" b="1">
                          <a:latin typeface="UTM Avo" panose="0204060305050602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b="1" i="0" smtClean="0">
                          <a:latin typeface="UTM Avo" panose="02040603050506020204" pitchFamily="18" charset="0"/>
                        </a:rPr>
                        <m:t>60 = 36 (</m:t>
                      </m:r>
                      <m:r>
                        <m:rPr>
                          <m:nor/>
                        </m:rPr>
                        <a:rPr lang="en-US" sz="3600" b="1" i="0" smtClean="0">
                          <a:latin typeface="UTM Avo" panose="0204060305050602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3600" b="1" i="0" smtClean="0">
                          <a:latin typeface="UTM Avo" panose="02040603050506020204" pitchFamily="18" charset="0"/>
                        </a:rPr>
                        <m:t>)</m:t>
                      </m:r>
                    </m:oMath>
                  </m:oMathPara>
                </a14:m>
                <a:endParaRPr lang="en-US" sz="3600" b="1" dirty="0">
                  <a:latin typeface="UTM Avo" panose="02040603050506020204" pitchFamily="18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sz="3500" b="1" dirty="0">
                    <a:latin typeface="UTM Avo" panose="02040603050506020204" pitchFamily="18" charset="0"/>
                  </a:rPr>
                  <a:t>Chu vi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mảnh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vườn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đó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là</a:t>
                </a:r>
                <a:r>
                  <a:rPr lang="en-US" sz="3500" b="1" dirty="0">
                    <a:latin typeface="UTM Avo" panose="02040603050506020204" pitchFamily="18" charset="0"/>
                  </a:rPr>
                  <a:t>: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3500" b="1" dirty="0">
                    <a:latin typeface="UTM Avo" panose="02040603050506020204" pitchFamily="18" charset="0"/>
                  </a:rPr>
                  <a:t>(60 + 36) x 2 = 192 (m)</a:t>
                </a:r>
                <a:br>
                  <a:rPr lang="en-US" sz="3500" b="1" dirty="0">
                    <a:latin typeface="UTM Avo" panose="02040603050506020204" pitchFamily="18" charset="0"/>
                  </a:rPr>
                </a:br>
                <a:r>
                  <a:rPr lang="en-US" sz="3500" b="1" dirty="0" err="1">
                    <a:latin typeface="UTM Avo" panose="02040603050506020204" pitchFamily="18" charset="0"/>
                  </a:rPr>
                  <a:t>Diện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tích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mảnh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vườn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đó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là</a:t>
                </a:r>
                <a:r>
                  <a:rPr lang="en-US" sz="3500" b="1" dirty="0">
                    <a:latin typeface="UTM Avo" panose="02040603050506020204" pitchFamily="18" charset="0"/>
                  </a:rPr>
                  <a:t>: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3500" b="1" dirty="0">
                    <a:latin typeface="UTM Avo" panose="02040603050506020204" pitchFamily="18" charset="0"/>
                  </a:rPr>
                  <a:t>60 x 36 = 2160 (m</a:t>
                </a:r>
                <a:r>
                  <a:rPr lang="en-US" sz="3500" b="1" baseline="30000" dirty="0">
                    <a:latin typeface="UTM Avo" panose="02040603050506020204" pitchFamily="18" charset="0"/>
                  </a:rPr>
                  <a:t>2</a:t>
                </a:r>
                <a:r>
                  <a:rPr lang="en-US" sz="3500" b="1" dirty="0">
                    <a:latin typeface="UTM Avo" panose="02040603050506020204" pitchFamily="18" charset="0"/>
                  </a:rPr>
                  <a:t>)</a:t>
                </a:r>
                <a:br>
                  <a:rPr lang="en-US" sz="3500" b="1" dirty="0">
                    <a:latin typeface="UTM Avo" panose="02040603050506020204" pitchFamily="18" charset="0"/>
                  </a:rPr>
                </a:br>
                <a:r>
                  <a:rPr lang="en-US" sz="3500" b="1" dirty="0" err="1">
                    <a:latin typeface="UTM Avo" panose="02040603050506020204" pitchFamily="18" charset="0"/>
                  </a:rPr>
                  <a:t>Đáp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số</a:t>
                </a:r>
                <a:r>
                  <a:rPr lang="en-US" sz="3500" b="1" dirty="0">
                    <a:latin typeface="UTM Avo" panose="02040603050506020204" pitchFamily="18" charset="0"/>
                  </a:rPr>
                  <a:t>: P: 192m</a:t>
                </a:r>
                <a:br>
                  <a:rPr lang="en-US" sz="3500" b="1" dirty="0">
                    <a:latin typeface="UTM Avo" panose="02040603050506020204" pitchFamily="18" charset="0"/>
                  </a:rPr>
                </a:br>
                <a:r>
                  <a:rPr lang="en-US" sz="3500" b="1" dirty="0">
                    <a:latin typeface="UTM Avo" panose="02040603050506020204" pitchFamily="18" charset="0"/>
                  </a:rPr>
                  <a:t>		S: 2160 m</a:t>
                </a:r>
                <a:r>
                  <a:rPr lang="en-US" sz="3500" b="1" baseline="30000" dirty="0">
                    <a:latin typeface="UTM Avo" panose="02040603050506020204" pitchFamily="18" charset="0"/>
                  </a:rPr>
                  <a:t>2</a:t>
                </a:r>
                <a:endParaRPr lang="en-US" sz="3500" b="1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2D36E14-07A7-4900-AB29-1EF6F2A59B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250" y="-6797803"/>
                <a:ext cx="10836993" cy="5377562"/>
              </a:xfrm>
              <a:prstGeom prst="rect">
                <a:avLst/>
              </a:prstGeom>
              <a:blipFill>
                <a:blip r:embed="rId2"/>
                <a:stretch>
                  <a:fillRect l="-1688" t="-1701" b="-3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20" descr="包图网_18357393手绘清新太阳花矢量元素">
            <a:extLst>
              <a:ext uri="{FF2B5EF4-FFF2-40B4-BE49-F238E27FC236}">
                <a16:creationId xmlns:a16="http://schemas.microsoft.com/office/drawing/2014/main" id="{339CDD8B-9EFE-451E-82D4-EB8E89040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4745" y="4478240"/>
            <a:ext cx="3039954" cy="21448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17">
                <a:extLst>
                  <a:ext uri="{FF2B5EF4-FFF2-40B4-BE49-F238E27FC236}">
                    <a16:creationId xmlns:a16="http://schemas.microsoft.com/office/drawing/2014/main" id="{BB1ADEE0-F898-48D9-93EF-82A47F528E96}"/>
                  </a:ext>
                </a:extLst>
              </p:cNvPr>
              <p:cNvSpPr txBox="1"/>
              <p:nvPr/>
            </p:nvSpPr>
            <p:spPr>
              <a:xfrm>
                <a:off x="838200" y="581184"/>
                <a:ext cx="10591800" cy="296651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3500" b="1" dirty="0" err="1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Heo</a:t>
                </a:r>
                <a:r>
                  <a:rPr lang="en-US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 </a:t>
                </a:r>
                <a:r>
                  <a:rPr lang="en-US" altLang="zh-CN" sz="3500" b="1" dirty="0" err="1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anh</a:t>
                </a:r>
                <a:r>
                  <a:rPr lang="en-US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 </a:t>
                </a:r>
                <a:r>
                  <a:rPr lang="en-US" altLang="zh-CN" sz="3500" b="1" dirty="0" err="1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mua</a:t>
                </a:r>
                <a:r>
                  <a:rPr lang="en-US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 </a:t>
                </a:r>
                <a:r>
                  <a:rPr lang="en-US" altLang="zh-CN" sz="3500" b="1" dirty="0" err="1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một</a:t>
                </a:r>
                <a:r>
                  <a:rPr lang="en-US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 </a:t>
                </a:r>
                <a:r>
                  <a:rPr lang="en-US" altLang="zh-CN" sz="3500" b="1" dirty="0" err="1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mảnh</a:t>
                </a:r>
                <a:r>
                  <a:rPr lang="en-US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 </a:t>
                </a:r>
                <a:r>
                  <a:rPr lang="en-US" altLang="zh-CN" sz="3500" b="1" dirty="0" err="1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đất</a:t>
                </a:r>
                <a:r>
                  <a:rPr lang="en-US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 </a:t>
                </a:r>
                <a:r>
                  <a:rPr lang="en-US" altLang="zh-CN" sz="3500" b="1" dirty="0" err="1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hình</a:t>
                </a:r>
                <a:r>
                  <a:rPr lang="en-US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 </a:t>
                </a:r>
                <a:r>
                  <a:rPr lang="en-US" altLang="zh-CN" sz="3500" b="1" dirty="0" err="1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chữ</a:t>
                </a:r>
                <a:r>
                  <a:rPr lang="en-US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 </a:t>
                </a:r>
                <a:r>
                  <a:rPr lang="en-US" altLang="zh-CN" sz="3500" b="1" dirty="0" err="1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nhật</a:t>
                </a:r>
                <a:r>
                  <a:rPr lang="vi-VN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 có </a:t>
                </a:r>
                <a:r>
                  <a:rPr lang="en-US" altLang="zh-CN" sz="3500" b="1" dirty="0" err="1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diện</a:t>
                </a:r>
                <a:r>
                  <a:rPr lang="en-US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 </a:t>
                </a:r>
                <a:r>
                  <a:rPr lang="en-US" altLang="zh-CN" sz="3500" b="1" dirty="0" err="1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tích</a:t>
                </a:r>
                <a:r>
                  <a:rPr lang="vi-VN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 </a:t>
                </a:r>
                <a:r>
                  <a:rPr lang="en-US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576</a:t>
                </a:r>
                <a:r>
                  <a:rPr lang="vi-VN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m</a:t>
                </a:r>
                <a:r>
                  <a:rPr lang="en-US" altLang="zh-CN" sz="3500" b="1" baseline="30000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2</a:t>
                </a:r>
                <a:r>
                  <a:rPr lang="vi-VN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, chiều dài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500" b="1" i="0" smtClean="0">
                            <a:latin typeface="UTM Avo" panose="0204060305050602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500" b="1" i="0" smtClean="0">
                            <a:latin typeface="UTM Avo" panose="02040603050506020204" pitchFamily="18" charset="0"/>
                          </a:rPr>
                          <m:t>12</m:t>
                        </m:r>
                      </m:den>
                    </m:f>
                    <m:r>
                      <m:rPr>
                        <m:nor/>
                      </m:rPr>
                      <a:rPr lang="en-US" sz="3500" b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3500" b="1" dirty="0" err="1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diện</a:t>
                </a:r>
                <a:r>
                  <a:rPr lang="en-US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 </a:t>
                </a:r>
                <a:r>
                  <a:rPr lang="en-US" altLang="zh-CN" sz="3500" b="1" dirty="0" err="1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tích</a:t>
                </a:r>
                <a:r>
                  <a:rPr lang="en-US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.</a:t>
                </a:r>
                <a:r>
                  <a:rPr lang="vi-VN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 </a:t>
                </a:r>
                <a:r>
                  <a:rPr lang="en-US" altLang="zh-CN" sz="3500" b="1" dirty="0" err="1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Tính</a:t>
                </a:r>
                <a:r>
                  <a:rPr lang="vi-VN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 chu vi mảnh đất</a:t>
                </a:r>
                <a:r>
                  <a:rPr lang="en-US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 </a:t>
                </a:r>
                <a:r>
                  <a:rPr lang="en-US" altLang="zh-CN" sz="3500" b="1" dirty="0" err="1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đó</a:t>
                </a:r>
                <a:r>
                  <a:rPr lang="en-US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.</a:t>
                </a:r>
                <a:endParaRPr lang="zh-CN" altLang="en-US" sz="3500" b="1" dirty="0">
                  <a:latin typeface="UTM Avo" panose="02040603050506020204" pitchFamily="18" charset="0"/>
                  <a:ea typeface="思源黑体 CN Regular" panose="020B0500000000000000" pitchFamily="34" charset="-122"/>
                </a:endParaRPr>
              </a:p>
            </p:txBody>
          </p:sp>
        </mc:Choice>
        <mc:Fallback xmlns="">
          <p:sp>
            <p:nvSpPr>
              <p:cNvPr id="8" name="文本框 17">
                <a:extLst>
                  <a:ext uri="{FF2B5EF4-FFF2-40B4-BE49-F238E27FC236}">
                    <a16:creationId xmlns:a16="http://schemas.microsoft.com/office/drawing/2014/main" id="{BB1ADEE0-F898-48D9-93EF-82A47F528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81184"/>
                <a:ext cx="10591800" cy="2966518"/>
              </a:xfrm>
              <a:prstGeom prst="rect">
                <a:avLst/>
              </a:prstGeom>
              <a:blipFill>
                <a:blip r:embed="rId4"/>
                <a:stretch>
                  <a:fillRect l="-1727" b="-6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A91BAE61-4CB2-4812-B34C-D6F4FC1CB1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12" y="3751996"/>
            <a:ext cx="3530227" cy="35302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75C851-EF14-4E5E-B198-80434112CCF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20" b="15423"/>
          <a:stretch/>
        </p:blipFill>
        <p:spPr>
          <a:xfrm>
            <a:off x="6734031" y="3535803"/>
            <a:ext cx="4852917" cy="332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37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/>
      <p:bldP spid="8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310</Words>
  <Application>Microsoft Office PowerPoint</Application>
  <PresentationFormat>Widescreen</PresentationFormat>
  <Paragraphs>63</Paragraphs>
  <Slides>11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字魂27号-布丁体</vt:lpstr>
      <vt:lpstr>UTM Magnesium</vt:lpstr>
      <vt:lpstr>UTM Deutsch Gothic</vt:lpstr>
      <vt:lpstr>Arial</vt:lpstr>
      <vt:lpstr>UTM Avo</vt:lpstr>
      <vt:lpstr>UTM Faltura</vt:lpstr>
      <vt:lpstr>Times New Roman</vt:lpstr>
      <vt:lpstr>Cambria Math</vt:lpstr>
      <vt:lpstr>UTM Loko</vt:lpstr>
      <vt:lpstr>思源黑体 CN Regular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KTUTS; 李 晓静</dc:creator>
  <cp:lastModifiedBy>KTUTS</cp:lastModifiedBy>
  <cp:revision>13</cp:revision>
  <dcterms:created xsi:type="dcterms:W3CDTF">2021-10-04T12:11:00Z</dcterms:created>
  <dcterms:modified xsi:type="dcterms:W3CDTF">2022-02-27T16:22:52Z</dcterms:modified>
  <cp:version>R20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85BBD00E60DE434C9B6564D62434B5F6</vt:lpwstr>
  </property>
  <property fmtid="{D5CDD505-2E9C-101B-9397-08002B2CF9AE}" pid="3" name="KSOProductBuildVer">
    <vt:lpwstr>2052-11.1.0.10938</vt:lpwstr>
  </property>
</Properties>
</file>