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12520" r:id="rId2"/>
    <p:sldId id="2007577456" r:id="rId3"/>
    <p:sldId id="2007577457" r:id="rId4"/>
    <p:sldId id="7622" r:id="rId5"/>
    <p:sldId id="9615" r:id="rId6"/>
    <p:sldId id="2007577468" r:id="rId7"/>
    <p:sldId id="2007577458" r:id="rId8"/>
    <p:sldId id="2007577459" r:id="rId9"/>
    <p:sldId id="2007577460" r:id="rId10"/>
    <p:sldId id="2007577461" r:id="rId11"/>
    <p:sldId id="2007577463" r:id="rId12"/>
    <p:sldId id="2007577462" r:id="rId13"/>
    <p:sldId id="2007577464" r:id="rId14"/>
    <p:sldId id="2007577466" r:id="rId15"/>
    <p:sldId id="2007577467" r:id="rId16"/>
    <p:sldId id="2007577471" r:id="rId17"/>
    <p:sldId id="2007577469" r:id="rId18"/>
    <p:sldId id="2007577470" r:id="rId19"/>
    <p:sldId id="2007577473" r:id="rId20"/>
    <p:sldId id="2007577472" r:id="rId21"/>
    <p:sldId id="2007577474" r:id="rId22"/>
  </p:sldIdLst>
  <p:sldSz cx="12192000" cy="6858000"/>
  <p:notesSz cx="6858000" cy="9144000"/>
  <p:embeddedFontLst>
    <p:embeddedFont>
      <p:font typeface="等线" panose="020B0604020202020204" charset="-122"/>
      <p:regular r:id="rId24"/>
      <p:bold r:id="rId25"/>
    </p:embeddedFont>
    <p:embeddedFont>
      <p:font typeface="UTM Yen Tu"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UTM Trajan Pro Bold" panose="02040603050506020204" pitchFamily="18" charset="0"/>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0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89" autoAdjust="0"/>
    <p:restoredTop sz="94660"/>
  </p:normalViewPr>
  <p:slideViewPr>
    <p:cSldViewPr snapToGrid="0" showGuides="1">
      <p:cViewPr varScale="1">
        <p:scale>
          <a:sx n="81" d="100"/>
          <a:sy n="81" d="100"/>
        </p:scale>
        <p:origin x="101" y="-23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10</a:t>
            </a:fld>
            <a:endParaRPr lang="zh-CN" altLang="en-US"/>
          </a:p>
        </p:txBody>
      </p:sp>
    </p:spTree>
    <p:extLst>
      <p:ext uri="{BB962C8B-B14F-4D97-AF65-F5344CB8AC3E}">
        <p14:creationId xmlns:p14="http://schemas.microsoft.com/office/powerpoint/2010/main" val="13939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11</a:t>
            </a:fld>
            <a:endParaRPr lang="zh-CN" altLang="en-US"/>
          </a:p>
        </p:txBody>
      </p:sp>
    </p:spTree>
    <p:extLst>
      <p:ext uri="{BB962C8B-B14F-4D97-AF65-F5344CB8AC3E}">
        <p14:creationId xmlns:p14="http://schemas.microsoft.com/office/powerpoint/2010/main" val="371843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3702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13</a:t>
            </a:fld>
            <a:endParaRPr lang="zh-CN" altLang="en-US"/>
          </a:p>
        </p:txBody>
      </p:sp>
    </p:spTree>
    <p:extLst>
      <p:ext uri="{BB962C8B-B14F-4D97-AF65-F5344CB8AC3E}">
        <p14:creationId xmlns:p14="http://schemas.microsoft.com/office/powerpoint/2010/main" val="130948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16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15</a:t>
            </a:fld>
            <a:endParaRPr lang="zh-CN" altLang="en-US"/>
          </a:p>
        </p:txBody>
      </p:sp>
    </p:spTree>
    <p:extLst>
      <p:ext uri="{BB962C8B-B14F-4D97-AF65-F5344CB8AC3E}">
        <p14:creationId xmlns:p14="http://schemas.microsoft.com/office/powerpoint/2010/main" val="29260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55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17</a:t>
            </a:fld>
            <a:endParaRPr lang="zh-CN" altLang="en-US"/>
          </a:p>
        </p:txBody>
      </p:sp>
    </p:spTree>
    <p:extLst>
      <p:ext uri="{BB962C8B-B14F-4D97-AF65-F5344CB8AC3E}">
        <p14:creationId xmlns:p14="http://schemas.microsoft.com/office/powerpoint/2010/main" val="1159058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18</a:t>
            </a:fld>
            <a:endParaRPr lang="zh-CN" altLang="en-US"/>
          </a:p>
        </p:txBody>
      </p:sp>
    </p:spTree>
    <p:extLst>
      <p:ext uri="{BB962C8B-B14F-4D97-AF65-F5344CB8AC3E}">
        <p14:creationId xmlns:p14="http://schemas.microsoft.com/office/powerpoint/2010/main" val="2326883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19</a:t>
            </a:fld>
            <a:endParaRPr lang="zh-CN" altLang="en-US"/>
          </a:p>
        </p:txBody>
      </p:sp>
    </p:spTree>
    <p:extLst>
      <p:ext uri="{BB962C8B-B14F-4D97-AF65-F5344CB8AC3E}">
        <p14:creationId xmlns:p14="http://schemas.microsoft.com/office/powerpoint/2010/main" val="239866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Thực</a:t>
            </a:r>
            <a:r>
              <a:rPr lang="en-US" baseline="0" smtClean="0"/>
              <a:t> hiện bởi tác giả</a:t>
            </a:r>
            <a:r>
              <a:rPr lang="vi-VN" smtClean="0"/>
              <a:t> TRAJAN 117</a:t>
            </a:r>
            <a:r>
              <a:rPr lang="en-US" smtClean="0"/>
              <a:t>.</a:t>
            </a:r>
            <a:r>
              <a:rPr lang="vi-VN" smtClean="0"/>
              <a:t> This W3C-unspecified vector image was created with Inkscape . – Tác phẩm do chính người tải lên tạo ra  This vector image includes elements that have been taken or adapted from this file: Union of Soviet Socialist Republics (orthographic projection).svg (by Ssolbergj)., CC BY-SA 3.0, https://commons.wikimedia.org/w/index.php?curid=42510902</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2</a:t>
            </a:fld>
            <a:endParaRPr lang="zh-CN" altLang="en-US"/>
          </a:p>
        </p:txBody>
      </p:sp>
    </p:spTree>
    <p:extLst>
      <p:ext uri="{BB962C8B-B14F-4D97-AF65-F5344CB8AC3E}">
        <p14:creationId xmlns:p14="http://schemas.microsoft.com/office/powerpoint/2010/main" val="44219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20</a:t>
            </a:fld>
            <a:endParaRPr lang="zh-CN" altLang="en-US"/>
          </a:p>
        </p:txBody>
      </p:sp>
    </p:spTree>
    <p:extLst>
      <p:ext uri="{BB962C8B-B14F-4D97-AF65-F5344CB8AC3E}">
        <p14:creationId xmlns:p14="http://schemas.microsoft.com/office/powerpoint/2010/main" val="201366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21</a:t>
            </a:fld>
            <a:endParaRPr lang="zh-CN" altLang="en-US"/>
          </a:p>
        </p:txBody>
      </p:sp>
    </p:spTree>
    <p:extLst>
      <p:ext uri="{BB962C8B-B14F-4D97-AF65-F5344CB8AC3E}">
        <p14:creationId xmlns:p14="http://schemas.microsoft.com/office/powerpoint/2010/main" val="197032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Thực</a:t>
            </a:r>
            <a:r>
              <a:rPr lang="en-US" baseline="0" smtClean="0"/>
              <a:t> hiện bởi tác giả</a:t>
            </a:r>
            <a:r>
              <a:rPr lang="vi-VN" smtClean="0"/>
              <a:t> TRAJAN 117</a:t>
            </a:r>
            <a:r>
              <a:rPr lang="en-US" smtClean="0"/>
              <a:t>.</a:t>
            </a:r>
            <a:r>
              <a:rPr lang="vi-VN" smtClean="0"/>
              <a:t> This W3C-unspecified vector image was created with Inkscape . – Tác phẩm do chính người tải lên tạo ra  This vector image includes elements that have been taken or adapted from this file: Union of Soviet Socialist Republics (orthographic projection).svg (by Ssolbergj)., CC BY-SA 3.0, https://commons.wikimedia.org/w/index.php?curid=42510902</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3</a:t>
            </a:fld>
            <a:endParaRPr lang="zh-CN" altLang="en-US"/>
          </a:p>
        </p:txBody>
      </p:sp>
    </p:spTree>
    <p:extLst>
      <p:ext uri="{BB962C8B-B14F-4D97-AF65-F5344CB8AC3E}">
        <p14:creationId xmlns:p14="http://schemas.microsoft.com/office/powerpoint/2010/main" val="55931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5</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Chiến dịch tấn công Berlin của Hồng quân Liên Xô. Video: </a:t>
            </a:r>
            <a:r>
              <a:rPr lang="en-US" sz="1200" b="0" i="1" kern="1200" smtClean="0">
                <a:solidFill>
                  <a:schemeClr val="tx1"/>
                </a:solidFill>
                <a:effectLst/>
                <a:latin typeface="+mn-lt"/>
                <a:ea typeface="+mn-ea"/>
                <a:cs typeface="+mn-cs"/>
              </a:rPr>
              <a:t>YouTube/Blitzkrieg</a:t>
            </a:r>
            <a:r>
              <a:rPr lang="en-US" sz="1200" b="0" i="0" kern="1200" smtClean="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58BB3FB9-716A-4E96-A61F-AE3A63A7E49B}" type="slidenum">
              <a:rPr lang="zh-CN" altLang="en-US" smtClean="0"/>
              <a:t>6</a:t>
            </a:fld>
            <a:endParaRPr lang="zh-CN" altLang="en-US"/>
          </a:p>
        </p:txBody>
      </p:sp>
    </p:spTree>
    <p:extLst>
      <p:ext uri="{BB962C8B-B14F-4D97-AF65-F5344CB8AC3E}">
        <p14:creationId xmlns:p14="http://schemas.microsoft.com/office/powerpoint/2010/main" val="161413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7</a:t>
            </a:fld>
            <a:endParaRPr lang="zh-CN" altLang="en-US"/>
          </a:p>
        </p:txBody>
      </p:sp>
    </p:spTree>
    <p:extLst>
      <p:ext uri="{BB962C8B-B14F-4D97-AF65-F5344CB8AC3E}">
        <p14:creationId xmlns:p14="http://schemas.microsoft.com/office/powerpoint/2010/main" val="298857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95962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9</a:t>
            </a:fld>
            <a:endParaRPr lang="zh-CN" altLang="en-US"/>
          </a:p>
        </p:txBody>
      </p:sp>
    </p:spTree>
    <p:extLst>
      <p:ext uri="{BB962C8B-B14F-4D97-AF65-F5344CB8AC3E}">
        <p14:creationId xmlns:p14="http://schemas.microsoft.com/office/powerpoint/2010/main" val="418864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6" r="9373"/>
          <a:stretch/>
        </p:blipFill>
        <p:spPr>
          <a:xfrm>
            <a:off x="0" y="645"/>
            <a:ext cx="12192000" cy="6857355"/>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1" name="TextBox 10">
            <a:extLst>
              <a:ext uri="{FF2B5EF4-FFF2-40B4-BE49-F238E27FC236}">
                <a16:creationId xmlns:a16="http://schemas.microsoft.com/office/drawing/2014/main" id="{FB22C09E-345D-449A-B0D7-DD6371FDEB49}"/>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youtube.com/watch?v=SGgiC0ItwF8"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912704" y="1"/>
            <a:ext cx="1004459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5464157" y="-59323"/>
            <a:ext cx="3922869" cy="938719"/>
          </a:xfrm>
          <a:prstGeom prst="rect">
            <a:avLst/>
          </a:prstGeom>
          <a:noFill/>
        </p:spPr>
        <p:txBody>
          <a:bodyPr wrap="none" rtlCol="0">
            <a:spAutoFit/>
          </a:bodyPr>
          <a:lstStyle/>
          <a:p>
            <a:pPr lvl="0">
              <a:defRPr/>
            </a:pPr>
            <a:r>
              <a:rPr lang="en-US" altLang="zh-CN" sz="5500" b="1" smtClean="0">
                <a:solidFill>
                  <a:prstClr val="white"/>
                </a:solidFill>
                <a:effectLst>
                  <a:reflection blurRad="6350" stA="55000" endA="300" endPos="45500" dir="5400000" sy="-100000" algn="bl" rotWithShape="0"/>
                </a:effectLst>
                <a:latin typeface="UTM Trajan Pro Bold" panose="02040603050506020204" pitchFamily="18" charset="0"/>
                <a:ea typeface="Source Han Serif SC" panose="02020400000000000000" pitchFamily="18" charset="-122"/>
                <a:cs typeface="+mn-ea"/>
                <a:sym typeface="Source Han Serif SC" panose="02020400000000000000" pitchFamily="18" charset="-122"/>
              </a:rPr>
              <a:t>Chính tả</a:t>
            </a:r>
            <a:endParaRPr kumimoji="0" lang="zh-CN" altLang="en-US" sz="5500" b="1" i="0" u="none" strike="noStrike" kern="1200" cap="none" spc="0" normalizeH="0" baseline="0" noProof="0" dirty="0">
              <a:ln>
                <a:noFill/>
              </a:ln>
              <a:solidFill>
                <a:prstClr val="white"/>
              </a:solidFill>
              <a:effectLst>
                <a:reflection blurRad="6350" stA="55000" endA="300" endPos="45500" dir="5400000" sy="-100000" algn="bl" rotWithShape="0"/>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4" name="文本框 23">
            <a:extLst>
              <a:ext uri="{FF2B5EF4-FFF2-40B4-BE49-F238E27FC236}">
                <a16:creationId xmlns:a16="http://schemas.microsoft.com/office/drawing/2014/main" id="{A8B4EFEA-C6F0-4F91-B184-E201BC26E754}"/>
              </a:ext>
            </a:extLst>
          </p:cNvPr>
          <p:cNvSpPr txBox="1"/>
          <p:nvPr/>
        </p:nvSpPr>
        <p:spPr>
          <a:xfrm>
            <a:off x="2746135" y="704478"/>
            <a:ext cx="6090129" cy="3170099"/>
          </a:xfrm>
          <a:prstGeom prst="rect">
            <a:avLst/>
          </a:prstGeom>
          <a:noFill/>
        </p:spPr>
        <p:txBody>
          <a:bodyPr wrap="none" rtlCol="0">
            <a:spAutoFit/>
          </a:bodyPr>
          <a:lstStyle/>
          <a:p>
            <a:pPr lvl="0" algn="ctr">
              <a:defRPr/>
            </a:pPr>
            <a:r>
              <a:rPr lang="en-US" altLang="zh-CN" sz="10000" b="1" smtClean="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Những chú bé</a:t>
            </a:r>
          </a:p>
          <a:p>
            <a:pPr lvl="0" algn="ctr">
              <a:defRPr/>
            </a:pPr>
            <a:r>
              <a:rPr lang="en-US" altLang="zh-CN" sz="10000" b="1" smtClean="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không chết</a:t>
            </a:r>
            <a:endParaRPr kumimoji="0" lang="zh-CN" altLang="en-US" sz="10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5791200" y="-664783"/>
            <a:ext cx="609600" cy="609600"/>
          </a:xfrm>
          <a:prstGeom prst="rect">
            <a:avLst/>
          </a:prstGeom>
        </p:spPr>
      </p:pic>
      <p:sp>
        <p:nvSpPr>
          <p:cNvPr id="10" name="文本框 23">
            <a:extLst>
              <a:ext uri="{FF2B5EF4-FFF2-40B4-BE49-F238E27FC236}">
                <a16:creationId xmlns:a16="http://schemas.microsoft.com/office/drawing/2014/main" id="{A8B4EFEA-C6F0-4F91-B184-E201BC26E754}"/>
              </a:ext>
            </a:extLst>
          </p:cNvPr>
          <p:cNvSpPr txBox="1"/>
          <p:nvPr/>
        </p:nvSpPr>
        <p:spPr>
          <a:xfrm>
            <a:off x="3365202" y="4024412"/>
            <a:ext cx="3794629" cy="553998"/>
          </a:xfrm>
          <a:prstGeom prst="rect">
            <a:avLst/>
          </a:prstGeom>
          <a:noFill/>
        </p:spPr>
        <p:txBody>
          <a:bodyPr wrap="none" rtlCol="0">
            <a:spAutoFit/>
          </a:bodyPr>
          <a:lstStyle/>
          <a:p>
            <a:pPr lvl="0" algn="ctr">
              <a:defRPr/>
            </a:pPr>
            <a:r>
              <a:rPr lang="en-US" altLang="zh-CN" sz="3000" b="1" smtClean="0">
                <a:solidFill>
                  <a:schemeClr val="bg1"/>
                </a:solidFill>
                <a:latin typeface="UTM Trajan Pro Bold" panose="02040603050506020204" pitchFamily="18" charset="0"/>
                <a:ea typeface="Source Han Serif SC" panose="02020400000000000000" pitchFamily="18" charset="-122"/>
                <a:sym typeface="Source Han Serif SC" panose="02020400000000000000" pitchFamily="18" charset="-122"/>
              </a:rPr>
              <a:t>Quy-ra-xkê-vích</a:t>
            </a:r>
            <a:endParaRPr kumimoji="0" lang="zh-CN" altLang="en-US" sz="3000" b="1" i="0" u="none" strike="noStrike" kern="1200" cap="none" spc="0" normalizeH="0" baseline="0" noProof="0" dirty="0">
              <a:ln>
                <a:noFill/>
              </a:ln>
              <a:solidFill>
                <a:schemeClr val="bg1"/>
              </a:solidFill>
              <a:effectLst/>
              <a:uLnTx/>
              <a:uFillTx/>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39" repeatCount="indefinite" fill="hold" display="0">
                  <p:stCondLst>
                    <p:cond delay="indefinite"/>
                  </p:stCondLst>
                  <p:endCondLst>
                    <p:cond evt="onStopAudio" delay="0">
                      <p:tgtEl>
                        <p:sldTgt/>
                      </p:tgtEl>
                    </p:cond>
                  </p:endCondLst>
                </p:cTn>
                <p:tgtEl>
                  <p:spTgt spid="9"/>
                </p:tgtEl>
              </p:cMediaNode>
            </p:audio>
          </p:childTnLst>
        </p:cTn>
      </p:par>
    </p:tnLst>
    <p:bldLst>
      <p:bldP spid="14" grpId="0"/>
      <p:bldP spid="2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71450" t="50080" r="177" b="192"/>
          <a:stretch/>
        </p:blipFill>
        <p:spPr>
          <a:xfrm>
            <a:off x="2880360" y="1005840"/>
            <a:ext cx="5745480" cy="5664119"/>
          </a:xfrm>
          <a:prstGeom prst="rect">
            <a:avLst/>
          </a:prstGeom>
        </p:spPr>
      </p:pic>
    </p:spTree>
    <p:extLst>
      <p:ext uri="{BB962C8B-B14F-4D97-AF65-F5344CB8AC3E}">
        <p14:creationId xmlns:p14="http://schemas.microsoft.com/office/powerpoint/2010/main" val="157288258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Giọng kể</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579137" y="1160525"/>
            <a:ext cx="11175602" cy="4794798"/>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Giọng kể hồi hộp, phân biệt tâm lý các nhân vật:</a:t>
            </a:r>
          </a:p>
          <a:p>
            <a:pPr marL="571500" indent="-571500">
              <a:buFontTx/>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Tên sĩ quan lúc đầu hống hách, sau ngạc nhiên, kinh hãi đến hoảng loạn;</a:t>
            </a:r>
          </a:p>
          <a:p>
            <a:pPr marL="571500" indent="-571500">
              <a:buFontTx/>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Các chú bé du kích dõng dạc, kiêu hãnh.</a:t>
            </a:r>
          </a:p>
          <a:p>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Nhấn mạnh chi tiết “vẫn là chú bé mặc áo sơmi xanh có hang cúc trắng”.</a:t>
            </a:r>
            <a:endParaRPr lang="zh-CN" altLang="en-US" sz="36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1158762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1504427" y="2469860"/>
            <a:ext cx="8858773" cy="1918924"/>
            <a:chOff x="3978204" y="2238183"/>
            <a:chExt cx="8858773"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smtClean="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6693476"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kể trong nhóm</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342192479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9261231" cy="630928"/>
            <a:chOff x="0" y="246077"/>
            <a:chExt cx="9261231"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8295570"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lại từng đoạn câu chuyện</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7" name="Picture 6"/>
          <p:cNvPicPr>
            <a:picLocks noChangeAspect="1"/>
          </p:cNvPicPr>
          <p:nvPr/>
        </p:nvPicPr>
        <p:blipFill rotWithShape="1">
          <a:blip r:embed="rId3"/>
          <a:srcRect l="45334" r="25916" b="51037"/>
          <a:stretch/>
        </p:blipFill>
        <p:spPr>
          <a:xfrm>
            <a:off x="0" y="1069984"/>
            <a:ext cx="3361963" cy="3220663"/>
          </a:xfrm>
          <a:prstGeom prst="rect">
            <a:avLst/>
          </a:prstGeom>
        </p:spPr>
      </p:pic>
      <p:pic>
        <p:nvPicPr>
          <p:cNvPr id="8" name="Picture 7"/>
          <p:cNvPicPr>
            <a:picLocks noChangeAspect="1"/>
          </p:cNvPicPr>
          <p:nvPr/>
        </p:nvPicPr>
        <p:blipFill rotWithShape="1">
          <a:blip r:embed="rId3"/>
          <a:srcRect l="74160" t="135" r="628" b="49029"/>
          <a:stretch/>
        </p:blipFill>
        <p:spPr>
          <a:xfrm>
            <a:off x="3218759" y="3376613"/>
            <a:ext cx="3069562" cy="3481387"/>
          </a:xfrm>
          <a:prstGeom prst="rect">
            <a:avLst/>
          </a:prstGeom>
        </p:spPr>
      </p:pic>
      <p:pic>
        <p:nvPicPr>
          <p:cNvPr id="9" name="Picture 8"/>
          <p:cNvPicPr>
            <a:picLocks noChangeAspect="1"/>
          </p:cNvPicPr>
          <p:nvPr/>
        </p:nvPicPr>
        <p:blipFill rotWithShape="1">
          <a:blip r:embed="rId3"/>
          <a:srcRect l="45259" t="49373" r="27421" b="-209"/>
          <a:stretch/>
        </p:blipFill>
        <p:spPr>
          <a:xfrm>
            <a:off x="6184204" y="1069984"/>
            <a:ext cx="3077027" cy="3220663"/>
          </a:xfrm>
          <a:prstGeom prst="rect">
            <a:avLst/>
          </a:prstGeom>
        </p:spPr>
      </p:pic>
      <p:pic>
        <p:nvPicPr>
          <p:cNvPr id="10" name="Picture 9"/>
          <p:cNvPicPr>
            <a:picLocks noChangeAspect="1"/>
          </p:cNvPicPr>
          <p:nvPr/>
        </p:nvPicPr>
        <p:blipFill rotWithShape="1">
          <a:blip r:embed="rId3"/>
          <a:srcRect l="71450" t="50080" r="177" b="192"/>
          <a:stretch/>
        </p:blipFill>
        <p:spPr>
          <a:xfrm>
            <a:off x="9079383" y="3774830"/>
            <a:ext cx="3151239" cy="3106615"/>
          </a:xfrm>
          <a:prstGeom prst="rect">
            <a:avLst/>
          </a:prstGeom>
        </p:spPr>
      </p:pic>
    </p:spTree>
    <p:extLst>
      <p:ext uri="{BB962C8B-B14F-4D97-AF65-F5344CB8AC3E}">
        <p14:creationId xmlns:p14="http://schemas.microsoft.com/office/powerpoint/2010/main" val="39985532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1823338" y="2469860"/>
            <a:ext cx="8858773" cy="1918924"/>
            <a:chOff x="3978204" y="2238183"/>
            <a:chExt cx="8858773"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smtClean="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6693476"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Thi kể chuyện</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20599750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5814646" cy="630928"/>
            <a:chOff x="0" y="246077"/>
            <a:chExt cx="5814646"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4848985"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Tiêu chí đánh giá</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4800" y="2193563"/>
            <a:ext cx="3887031" cy="4664437"/>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6932" y="2193562"/>
            <a:ext cx="3887031" cy="4664437"/>
          </a:xfrm>
          <a:prstGeom prst="rect">
            <a:avLst/>
          </a:prstGeom>
        </p:spPr>
      </p:pic>
      <p:sp>
        <p:nvSpPr>
          <p:cNvPr id="9" name="矩形: 圆角 2">
            <a:extLst>
              <a:ext uri="{FF2B5EF4-FFF2-40B4-BE49-F238E27FC236}">
                <a16:creationId xmlns:a16="http://schemas.microsoft.com/office/drawing/2014/main" id="{39B48277-18A9-4BF7-B831-38D30BFF9F7B}"/>
              </a:ext>
            </a:extLst>
          </p:cNvPr>
          <p:cNvSpPr/>
          <p:nvPr/>
        </p:nvSpPr>
        <p:spPr>
          <a:xfrm>
            <a:off x="5814646" y="1160524"/>
            <a:ext cx="5940092" cy="4513445"/>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571500" indent="-571500" algn="just">
              <a:lnSpc>
                <a:spcPct val="120000"/>
              </a:lnSpc>
              <a:buFont typeface="Arial" panose="020B0604020202020204" pitchFamily="34" charset="0"/>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Kể đúng nội dung câu chuyện.</a:t>
            </a:r>
          </a:p>
          <a:p>
            <a:pPr marL="571500" indent="-571500" algn="just">
              <a:lnSpc>
                <a:spcPct val="120000"/>
              </a:lnSpc>
              <a:buFont typeface="Arial" panose="020B0604020202020204" pitchFamily="34" charset="0"/>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Giọng kể phù hợp từng nhân vật.</a:t>
            </a:r>
          </a:p>
          <a:p>
            <a:pPr marL="571500" indent="-571500" algn="just">
              <a:lnSpc>
                <a:spcPct val="120000"/>
              </a:lnSpc>
              <a:buFont typeface="Arial" panose="020B0604020202020204" pitchFamily="34" charset="0"/>
              <a:buChar char="•"/>
            </a:pPr>
            <a:r>
              <a:rPr lang="en-US" altLang="zh-CN" sz="36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Kết hợp ngôn ngữ cơ thể.</a:t>
            </a:r>
            <a:endParaRPr lang="zh-CN" altLang="en-US" sz="36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15366659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815154" y="2469860"/>
            <a:ext cx="12220907" cy="1918924"/>
            <a:chOff x="3978204" y="2238183"/>
            <a:chExt cx="12220907"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smtClean="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04</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0" y="2774452"/>
              <a:ext cx="10055611"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Tìm hiểu câu chuyện</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57865960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12626090" cy="630928"/>
            <a:chOff x="0" y="246077"/>
            <a:chExt cx="12626090"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7"/>
              <a:ext cx="11906277"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Câu chuyện ca ngợi phẩm chất gì ở các chú bé?</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359906" y="1371539"/>
            <a:ext cx="11332707" cy="3012891"/>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vi-VN" altLang="zh-CN" sz="400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Câu chuyện ca ngợi tinh thần dũng cảm, sự hy sinh cao cả của các chiến sĩ nhỏ tuổi trong cuộc chiến đấu chống kẻ thù xâm lược, bảo vệ Tổ quốc.</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pic>
        <p:nvPicPr>
          <p:cNvPr id="3" name="Picture 2"/>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099490" y="3440692"/>
            <a:ext cx="3733800" cy="3733800"/>
          </a:xfrm>
          <a:prstGeom prst="rect">
            <a:avLst/>
          </a:prstGeom>
        </p:spPr>
      </p:pic>
    </p:spTree>
    <p:extLst>
      <p:ext uri="{BB962C8B-B14F-4D97-AF65-F5344CB8AC3E}">
        <p14:creationId xmlns:p14="http://schemas.microsoft.com/office/powerpoint/2010/main" val="294751652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1320476"/>
            <a:chOff x="0" y="246076"/>
            <a:chExt cx="11833290" cy="1320476"/>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1320476"/>
            </a:xfrm>
            <a:prstGeom prst="rect">
              <a:avLst/>
            </a:prstGeom>
            <a:noFill/>
          </p:spPr>
          <p:txBody>
            <a:bodyPr wrap="square" lIns="91426" tIns="45713" rIns="91426" bIns="45713" rtlCol="0">
              <a:spAutoFit/>
            </a:bodyPr>
            <a:lstStyle/>
            <a:p>
              <a:pPr defTabSz="1088387">
                <a:lnSpc>
                  <a:spcPct val="120000"/>
                </a:lnSpc>
              </a:pPr>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Tại sao truyện có tên là “Những chú bé không chết?</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9" name="矩形: 圆角 2">
            <a:extLst>
              <a:ext uri="{FF2B5EF4-FFF2-40B4-BE49-F238E27FC236}">
                <a16:creationId xmlns:a16="http://schemas.microsoft.com/office/drawing/2014/main" id="{39B48277-18A9-4BF7-B831-38D30BFF9F7B}"/>
              </a:ext>
            </a:extLst>
          </p:cNvPr>
          <p:cNvSpPr/>
          <p:nvPr/>
        </p:nvSpPr>
        <p:spPr>
          <a:xfrm>
            <a:off x="359906" y="1934246"/>
            <a:ext cx="11332707" cy="3364585"/>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Ba chú bé là ba anh em ruột, ăn mặc giống nhau khiến tên phát xít nhầm tưởng những chú bé đã bị hắn giết luôn sống lại. Điều này khiến hắn kinh hoảng, khiếp sợ.</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3769388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1833290" cy="674145"/>
            <a:chOff x="0" y="246076"/>
            <a:chExt cx="11833290" cy="674145"/>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113477" cy="674145"/>
            </a:xfrm>
            <a:prstGeom prst="rect">
              <a:avLst/>
            </a:prstGeom>
            <a:noFill/>
          </p:spPr>
          <p:txBody>
            <a:bodyPr wrap="square" lIns="91426" tIns="45713" rIns="91426" bIns="45713" rtlCol="0">
              <a:spAutoFit/>
            </a:bodyPr>
            <a:lstStyle/>
            <a:p>
              <a:pPr defTabSz="1088387">
                <a:lnSpc>
                  <a:spcPct val="120000"/>
                </a:lnSpc>
              </a:pPr>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Thử đặt tên khác cho câu chuyện này</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sp>
        <p:nvSpPr>
          <p:cNvPr id="6" name="矩形: 圆角 2">
            <a:extLst>
              <a:ext uri="{FF2B5EF4-FFF2-40B4-BE49-F238E27FC236}">
                <a16:creationId xmlns:a16="http://schemas.microsoft.com/office/drawing/2014/main" id="{39B48277-18A9-4BF7-B831-38D30BFF9F7B}"/>
              </a:ext>
            </a:extLst>
          </p:cNvPr>
          <p:cNvSpPr/>
          <p:nvPr/>
        </p:nvSpPr>
        <p:spPr>
          <a:xfrm>
            <a:off x="359906" y="1239276"/>
            <a:ext cx="7236648"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dũng cảm</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7" name="矩形: 圆角 2">
            <a:extLst>
              <a:ext uri="{FF2B5EF4-FFF2-40B4-BE49-F238E27FC236}">
                <a16:creationId xmlns:a16="http://schemas.microsoft.com/office/drawing/2014/main" id="{39B48277-18A9-4BF7-B831-38D30BFF9F7B}"/>
              </a:ext>
            </a:extLst>
          </p:cNvPr>
          <p:cNvSpPr/>
          <p:nvPr/>
        </p:nvSpPr>
        <p:spPr>
          <a:xfrm>
            <a:off x="5369168" y="2942432"/>
            <a:ext cx="6464121"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thiếu niên bất tử</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
        <p:nvSpPr>
          <p:cNvPr id="8" name="矩形: 圆角 2">
            <a:extLst>
              <a:ext uri="{FF2B5EF4-FFF2-40B4-BE49-F238E27FC236}">
                <a16:creationId xmlns:a16="http://schemas.microsoft.com/office/drawing/2014/main" id="{39B48277-18A9-4BF7-B831-38D30BFF9F7B}"/>
              </a:ext>
            </a:extLst>
          </p:cNvPr>
          <p:cNvSpPr/>
          <p:nvPr/>
        </p:nvSpPr>
        <p:spPr>
          <a:xfrm>
            <a:off x="359906" y="4645588"/>
            <a:ext cx="10777017" cy="1184092"/>
          </a:xfrm>
          <a:prstGeom prst="roundRect">
            <a:avLst>
              <a:gd name="adj" fmla="val 36574"/>
            </a:avLst>
          </a:prstGeom>
          <a:solidFill>
            <a:schemeClr val="bg1">
              <a:alpha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lnSpc>
                <a:spcPct val="120000"/>
              </a:lnSpc>
            </a:pPr>
            <a:r>
              <a:rPr lang="en-US" altLang="zh-CN" sz="4000" smtClean="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rPr>
              <a:t>Những chú bé không bao giờ chết</a:t>
            </a:r>
            <a:endParaRPr lang="zh-CN" altLang="en-US" sz="4000" dirty="0">
              <a:solidFill>
                <a:schemeClr val="tx1"/>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8527183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569777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69"/>
            <a:ext cx="12192000" cy="1384980"/>
            <a:chOff x="0" y="246076"/>
            <a:chExt cx="12192000" cy="1384980"/>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719813" y="246076"/>
              <a:ext cx="11472187" cy="1384980"/>
            </a:xfrm>
            <a:prstGeom prst="rect">
              <a:avLst/>
            </a:prstGeom>
            <a:noFill/>
          </p:spPr>
          <p:txBody>
            <a:bodyPr wrap="square" lIns="91426" tIns="45713" rIns="91426" bIns="45713" rtlCol="0">
              <a:spAutoFit/>
            </a:bodyPr>
            <a:lstStyle/>
            <a:p>
              <a:pPr defTabSz="1088387">
                <a:lnSpc>
                  <a:spcPct val="120000"/>
                </a:lnSpc>
              </a:pPr>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Kể tên một vài tấm gương thanh niên Việt Nam dũng cảm</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3" name="Picture 2"/>
          <p:cNvPicPr>
            <a:picLocks noChangeAspect="1"/>
          </p:cNvPicPr>
          <p:nvPr/>
        </p:nvPicPr>
        <p:blipFill>
          <a:blip r:embed="rId3"/>
          <a:stretch>
            <a:fillRect/>
          </a:stretch>
        </p:blipFill>
        <p:spPr>
          <a:xfrm>
            <a:off x="359906" y="3171090"/>
            <a:ext cx="2852738" cy="3429001"/>
          </a:xfrm>
          <a:prstGeom prst="roundRect">
            <a:avLst>
              <a:gd name="adj" fmla="val 129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77" y="2496762"/>
            <a:ext cx="2696307" cy="36977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303" y="1583238"/>
            <a:ext cx="3024553" cy="40017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6644807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323"/>
            <a:ext cx="12192000" cy="6917323"/>
          </a:xfrm>
          <a:prstGeom prst="rect">
            <a:avLst/>
          </a:prstGeom>
        </p:spPr>
      </p:pic>
      <p:grpSp>
        <p:nvGrpSpPr>
          <p:cNvPr id="4" name="Group 3"/>
          <p:cNvGrpSpPr/>
          <p:nvPr/>
        </p:nvGrpSpPr>
        <p:grpSpPr>
          <a:xfrm>
            <a:off x="912704" y="1"/>
            <a:ext cx="10044598" cy="6858000"/>
            <a:chOff x="912704" y="1"/>
            <a:chExt cx="10044598" cy="685800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04" y="1"/>
              <a:ext cx="10044598" cy="6858000"/>
            </a:xfrm>
            <a:prstGeom prst="rect">
              <a:avLst/>
            </a:prstGeom>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926074">
              <a:off x="1939264" y="1057305"/>
              <a:ext cx="902642" cy="844885"/>
            </a:xfrm>
            <a:prstGeom prst="rect">
              <a:avLst/>
            </a:prstGeom>
          </p:spPr>
        </p:pic>
      </p:grpSp>
      <p:sp>
        <p:nvSpPr>
          <p:cNvPr id="24" name="文本框 23">
            <a:extLst>
              <a:ext uri="{FF2B5EF4-FFF2-40B4-BE49-F238E27FC236}">
                <a16:creationId xmlns:a16="http://schemas.microsoft.com/office/drawing/2014/main" id="{A8B4EFEA-C6F0-4F91-B184-E201BC26E754}"/>
              </a:ext>
            </a:extLst>
          </p:cNvPr>
          <p:cNvSpPr txBox="1"/>
          <p:nvPr/>
        </p:nvSpPr>
        <p:spPr>
          <a:xfrm rot="19955350">
            <a:off x="2602291" y="1079580"/>
            <a:ext cx="6312947" cy="2400657"/>
          </a:xfrm>
          <a:prstGeom prst="rect">
            <a:avLst/>
          </a:prstGeom>
          <a:noFill/>
        </p:spPr>
        <p:txBody>
          <a:bodyPr wrap="none" rtlCol="0">
            <a:spAutoFit/>
          </a:bodyPr>
          <a:lstStyle/>
          <a:p>
            <a:pPr lvl="0" algn="ctr">
              <a:defRPr/>
            </a:pPr>
            <a:r>
              <a:rPr lang="en-US" altLang="zh-CN" sz="15000" b="1" smtClean="0">
                <a:solidFill>
                  <a:srgbClr val="FFFF00"/>
                </a:solidFill>
                <a:latin typeface="UTM Yen Tu" panose="02040603050506020204" pitchFamily="18" charset="0"/>
                <a:ea typeface="Source Han Serif SC" panose="02020400000000000000" pitchFamily="18" charset="-122"/>
                <a:sym typeface="Source Han Serif SC" panose="02020400000000000000" pitchFamily="18" charset="-122"/>
              </a:rPr>
              <a:t>Tạm biệt</a:t>
            </a:r>
            <a:endParaRPr kumimoji="0" lang="zh-CN" altLang="en-US" sz="15000" b="1" i="0" u="none" strike="noStrike" kern="1200" cap="none" spc="0" normalizeH="0" baseline="0" noProof="0" dirty="0">
              <a:ln>
                <a:noFill/>
              </a:ln>
              <a:solidFill>
                <a:srgbClr val="FFFF00"/>
              </a:solidFill>
              <a:effectLst/>
              <a:uLnTx/>
              <a:uFillTx/>
              <a:latin typeface="UTM Yen Tu"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5791200" y="-664783"/>
            <a:ext cx="609600" cy="60960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8111525" y="3503155"/>
            <a:ext cx="3710353" cy="4153101"/>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6811532" y="4421785"/>
            <a:ext cx="3710353" cy="4153101"/>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8158" t="53165"/>
          <a:stretch/>
        </p:blipFill>
        <p:spPr>
          <a:xfrm>
            <a:off x="9534414" y="4301411"/>
            <a:ext cx="3710353" cy="4153101"/>
          </a:xfrm>
          <a:prstGeom prst="rect">
            <a:avLst/>
          </a:prstGeom>
        </p:spPr>
      </p:pic>
    </p:spTree>
    <p:extLst>
      <p:ext uri="{BB962C8B-B14F-4D97-AF65-F5344CB8AC3E}">
        <p14:creationId xmlns:p14="http://schemas.microsoft.com/office/powerpoint/2010/main" val="22676097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32" repeatCount="indefinite" fill="hold" display="0">
                  <p:stCondLst>
                    <p:cond delay="indefinite"/>
                  </p:stCondLst>
                  <p:endCondLst>
                    <p:cond evt="onStopAudio" delay="0">
                      <p:tgtEl>
                        <p:sldTgt/>
                      </p:tgtEl>
                    </p:cond>
                  </p:endCondLst>
                </p:cTn>
                <p:tgtEl>
                  <p:spTgt spid="9"/>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 y="-2727960"/>
            <a:ext cx="13868400" cy="13868400"/>
          </a:xfrm>
          <a:prstGeom prst="rect">
            <a:avLst/>
          </a:prstGeom>
        </p:spPr>
      </p:pic>
      <p:sp>
        <p:nvSpPr>
          <p:cNvPr id="3" name="矩形 20">
            <a:extLst>
              <a:ext uri="{FF2B5EF4-FFF2-40B4-BE49-F238E27FC236}">
                <a16:creationId xmlns:a16="http://schemas.microsoft.com/office/drawing/2014/main" id="{EFEF88D7-9451-4684-9A6D-CD3509A14DFC}"/>
              </a:ext>
            </a:extLst>
          </p:cNvPr>
          <p:cNvSpPr/>
          <p:nvPr/>
        </p:nvSpPr>
        <p:spPr>
          <a:xfrm>
            <a:off x="2977662" y="1271113"/>
            <a:ext cx="3310684"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LIÊN XÔ</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4586163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0"/>
                                  </p:iterate>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368A4F1-E0FA-4849-AA1D-45FE94CFF944}"/>
              </a:ext>
            </a:extLst>
          </p:cNvPr>
          <p:cNvGrpSpPr/>
          <p:nvPr/>
        </p:nvGrpSpPr>
        <p:grpSpPr>
          <a:xfrm>
            <a:off x="3333227" y="2469860"/>
            <a:ext cx="5932781" cy="1918924"/>
            <a:chOff x="3978204" y="2238183"/>
            <a:chExt cx="5932781" cy="1918924"/>
          </a:xfrm>
        </p:grpSpPr>
        <p:sp>
          <p:nvSpPr>
            <p:cNvPr id="19" name="椭圆 18">
              <a:extLst>
                <a:ext uri="{FF2B5EF4-FFF2-40B4-BE49-F238E27FC236}">
                  <a16:creationId xmlns:a16="http://schemas.microsoft.com/office/drawing/2014/main" id="{A2F0BFE8-A050-48A8-BC4E-4E8A5B46322A}"/>
                </a:ext>
              </a:extLst>
            </p:cNvPr>
            <p:cNvSpPr/>
            <p:nvPr/>
          </p:nvSpPr>
          <p:spPr>
            <a:xfrm>
              <a:off x="3978204" y="2238183"/>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4056768" y="2459526"/>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UTM Trajan Pro Bold"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21" name="矩形 20">
              <a:extLst>
                <a:ext uri="{FF2B5EF4-FFF2-40B4-BE49-F238E27FC236}">
                  <a16:creationId xmlns:a16="http://schemas.microsoft.com/office/drawing/2014/main" id="{EFEF88D7-9451-4684-9A6D-CD3509A14DFC}"/>
                </a:ext>
              </a:extLst>
            </p:cNvPr>
            <p:cNvSpPr/>
            <p:nvPr/>
          </p:nvSpPr>
          <p:spPr>
            <a:xfrm>
              <a:off x="6143501" y="2774452"/>
              <a:ext cx="3767484" cy="846386"/>
            </a:xfrm>
            <a:prstGeom prst="rect">
              <a:avLst/>
            </a:prstGeom>
          </p:spPr>
          <p:txBody>
            <a:bodyPr wrap="square" lIns="0" tIns="0" rIns="0" bIns="0">
              <a:spAutoFit/>
            </a:bodyPr>
            <a:lstStyle/>
            <a:p>
              <a:pPr lvl="0" defTabSz="609402">
                <a:defRPr/>
              </a:pPr>
              <a:r>
                <a:rPr lang="en-US" altLang="zh-CN" sz="5500" smtClean="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rPr>
                <a:t>Nghe kể</a:t>
              </a:r>
              <a:endParaRPr lang="zh-CN" altLang="en-US" sz="5500" dirty="0">
                <a:solidFill>
                  <a:srgbClr val="A70B0D"/>
                </a:solidFill>
                <a:latin typeface="UTM Trajan Pro Bold" panose="02040603050506020204" pitchFamily="18" charset="0"/>
                <a:ea typeface="Source Han Serif SC" panose="02020400000000000000" pitchFamily="18" charset="-122"/>
                <a:sym typeface="Source Han Serif SC" panose="02020400000000000000" pitchFamily="18" charset="-122"/>
              </a:endParaRPr>
            </a:p>
          </p:txBody>
        </p:sp>
      </p:gr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64470" r="38824"/>
          <a:stretch/>
        </p:blipFill>
        <p:spPr>
          <a:xfrm rot="10800000">
            <a:off x="6316326" y="-1"/>
            <a:ext cx="5875674" cy="3412412"/>
          </a:xfrm>
          <a:prstGeom prst="rect">
            <a:avLst/>
          </a:prstGeom>
        </p:spPr>
      </p:pic>
      <p:pic>
        <p:nvPicPr>
          <p:cNvPr id="18" name="Picture 17"/>
          <p:cNvPicPr>
            <a:picLocks noChangeAspect="1"/>
          </p:cNvPicPr>
          <p:nvPr/>
        </p:nvPicPr>
        <p:blipFill rotWithShape="1">
          <a:blip r:embed="rId3" cstate="hqprint">
            <a:extLst>
              <a:ext uri="{28A0092B-C50C-407E-A947-70E740481C1C}">
                <a14:useLocalDpi xmlns:a14="http://schemas.microsoft.com/office/drawing/2010/main" val="0"/>
              </a:ext>
            </a:extLst>
          </a:blip>
          <a:srcRect l="60122" t="64470" r="706"/>
          <a:stretch/>
        </p:blipFill>
        <p:spPr>
          <a:xfrm rot="10800000">
            <a:off x="-57814" y="-1"/>
            <a:ext cx="3762306" cy="3412412"/>
          </a:xfrm>
          <a:prstGeom prst="rect">
            <a:avLst/>
          </a:prstGeom>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1</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grpSp>
        <p:nvGrpSpPr>
          <p:cNvPr id="9" name="Group 8"/>
          <p:cNvGrpSpPr/>
          <p:nvPr/>
        </p:nvGrpSpPr>
        <p:grpSpPr>
          <a:xfrm>
            <a:off x="1308532" y="-1831384"/>
            <a:ext cx="9694748" cy="9694748"/>
            <a:chOff x="1293292" y="-2044744"/>
            <a:chExt cx="9694748" cy="9694748"/>
          </a:xfrm>
        </p:grpSpPr>
        <p:pic>
          <p:nvPicPr>
            <p:cNvPr id="8" name="Picture 7"/>
            <p:cNvPicPr>
              <a:picLocks noChangeAspect="1"/>
            </p:cNvPicPr>
            <p:nvPr/>
          </p:nvPicPr>
          <p:blipFill rotWithShape="1">
            <a:blip r:embed="rId3"/>
            <a:srcRect l="44917"/>
            <a:stretch/>
          </p:blipFill>
          <p:spPr>
            <a:xfrm>
              <a:off x="3535680" y="1637711"/>
              <a:ext cx="4100903" cy="3543889"/>
            </a:xfrm>
            <a:prstGeom prst="rect">
              <a:avLst/>
            </a:prstGeom>
          </p:spPr>
        </p:pic>
        <p:grpSp>
          <p:nvGrpSpPr>
            <p:cNvPr id="7" name="Group 6"/>
            <p:cNvGrpSpPr/>
            <p:nvPr/>
          </p:nvGrpSpPr>
          <p:grpSpPr>
            <a:xfrm>
              <a:off x="1293292" y="-2044744"/>
              <a:ext cx="9694748" cy="9694748"/>
              <a:chOff x="1293292" y="-2044744"/>
              <a:chExt cx="9694748" cy="969474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292" y="-2044744"/>
                <a:ext cx="9694748" cy="9694748"/>
              </a:xfrm>
              <a:prstGeom prst="rect">
                <a:avLst/>
              </a:prstGeom>
            </p:spPr>
          </p:pic>
          <p:sp>
            <p:nvSpPr>
              <p:cNvPr id="3" name="Rectangle 2"/>
              <p:cNvSpPr/>
              <p:nvPr/>
            </p:nvSpPr>
            <p:spPr>
              <a:xfrm>
                <a:off x="3355539" y="5181600"/>
                <a:ext cx="5942204" cy="477054"/>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sz="2500" smtClean="0">
                    <a:solidFill>
                      <a:schemeClr val="accent4">
                        <a:lumMod val="60000"/>
                        <a:lumOff val="40000"/>
                      </a:schemeClr>
                    </a:solidFill>
                    <a:latin typeface="UTM Avo" panose="02040603050506020204" pitchFamily="18" charset="0"/>
                    <a:hlinkClick r:id="rId5"/>
                  </a:rPr>
                  <a:t>youtube.com/watch?v=SGgiC0ItwF8</a:t>
                </a:r>
                <a:endParaRPr lang="en-US" sz="2500" smtClean="0">
                  <a:solidFill>
                    <a:schemeClr val="accent4">
                      <a:lumMod val="60000"/>
                      <a:lumOff val="40000"/>
                    </a:schemeClr>
                  </a:solidFill>
                  <a:latin typeface="UTM Avo" panose="02040603050506020204" pitchFamily="18" charset="0"/>
                </a:endParaRPr>
              </a:p>
            </p:txBody>
          </p:sp>
        </p:grpSp>
      </p:grpSp>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C4_Tuan25_NhungChuBeKhongChet_KTUTS_ChienTranhXoDu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107005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45334" r="25916" b="51037"/>
          <a:stretch/>
        </p:blipFill>
        <p:spPr>
          <a:xfrm>
            <a:off x="3032760" y="976199"/>
            <a:ext cx="5821680" cy="5577001"/>
          </a:xfrm>
          <a:prstGeom prst="rect">
            <a:avLst/>
          </a:prstGeom>
        </p:spPr>
      </p:pic>
    </p:spTree>
    <p:extLst>
      <p:ext uri="{BB962C8B-B14F-4D97-AF65-F5344CB8AC3E}">
        <p14:creationId xmlns:p14="http://schemas.microsoft.com/office/powerpoint/2010/main" val="13360461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74160" t="135" r="628" b="49029"/>
          <a:stretch/>
        </p:blipFill>
        <p:spPr>
          <a:xfrm>
            <a:off x="3520440" y="879598"/>
            <a:ext cx="5105400" cy="5790361"/>
          </a:xfrm>
          <a:prstGeom prst="rect">
            <a:avLst/>
          </a:prstGeom>
        </p:spPr>
      </p:pic>
    </p:spTree>
    <p:extLst>
      <p:ext uri="{BB962C8B-B14F-4D97-AF65-F5344CB8AC3E}">
        <p14:creationId xmlns:p14="http://schemas.microsoft.com/office/powerpoint/2010/main" val="8268925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100D6DC-E125-4422-A624-67D7B185F2EF}"/>
              </a:ext>
            </a:extLst>
          </p:cNvPr>
          <p:cNvGrpSpPr/>
          <p:nvPr/>
        </p:nvGrpSpPr>
        <p:grpSpPr>
          <a:xfrm>
            <a:off x="0" y="248670"/>
            <a:ext cx="4803494" cy="630928"/>
            <a:chOff x="0" y="246077"/>
            <a:chExt cx="4803494" cy="630928"/>
          </a:xfrm>
        </p:grpSpPr>
        <p:sp>
          <p:nvSpPr>
            <p:cNvPr id="4" name="矩形 3">
              <a:extLst>
                <a:ext uri="{FF2B5EF4-FFF2-40B4-BE49-F238E27FC236}">
                  <a16:creationId xmlns:a16="http://schemas.microsoft.com/office/drawing/2014/main" id="{3836AF40-0184-4C4A-A17D-E98C29738BA1}"/>
                </a:ext>
              </a:extLst>
            </p:cNvPr>
            <p:cNvSpPr/>
            <p:nvPr/>
          </p:nvSpPr>
          <p:spPr>
            <a:xfrm>
              <a:off x="0" y="417574"/>
              <a:ext cx="719813" cy="287933"/>
            </a:xfrm>
            <a:prstGeom prst="rect">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b="1">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20">
              <a:extLst>
                <a:ext uri="{FF2B5EF4-FFF2-40B4-BE49-F238E27FC236}">
                  <a16:creationId xmlns:a16="http://schemas.microsoft.com/office/drawing/2014/main" id="{F70AD08C-58DB-442A-B2DE-2E7FC1A289DA}"/>
                </a:ext>
              </a:extLst>
            </p:cNvPr>
            <p:cNvSpPr txBox="1"/>
            <p:nvPr/>
          </p:nvSpPr>
          <p:spPr>
            <a:xfrm>
              <a:off x="965661" y="246077"/>
              <a:ext cx="3837833" cy="630928"/>
            </a:xfrm>
            <a:prstGeom prst="rect">
              <a:avLst/>
            </a:prstGeom>
            <a:noFill/>
          </p:spPr>
          <p:txBody>
            <a:bodyPr wrap="square" lIns="91426" tIns="45713" rIns="91426" bIns="45713" rtlCol="0">
              <a:spAutoFit/>
            </a:bodyPr>
            <a:lstStyle/>
            <a:p>
              <a:pPr defTabSz="1088387"/>
              <a:r>
                <a:rPr lang="en-US" altLang="zh-CN" sz="3500" b="1" smtClean="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rPr>
                <a:t>Nghe kể lần 2</a:t>
              </a:r>
              <a:endParaRPr lang="zh-CN" altLang="en-US" sz="3500" b="1" dirty="0">
                <a:solidFill>
                  <a:srgbClr val="A70B0D"/>
                </a:solidFill>
                <a:latin typeface="UTM Avo" panose="02040603050506020204" pitchFamily="18" charset="0"/>
                <a:ea typeface="Source Han Serif SC" panose="02020400000000000000" pitchFamily="18" charset="-122"/>
                <a:sym typeface="Source Han Serif SC" panose="02020400000000000000" pitchFamily="18" charset="-122"/>
              </a:endParaRPr>
            </a:p>
          </p:txBody>
        </p:sp>
      </p:grpSp>
      <p:pic>
        <p:nvPicPr>
          <p:cNvPr id="10" name="Picture 9"/>
          <p:cNvPicPr>
            <a:picLocks noChangeAspect="1"/>
          </p:cNvPicPr>
          <p:nvPr/>
        </p:nvPicPr>
        <p:blipFill rotWithShape="1">
          <a:blip r:embed="rId3"/>
          <a:srcRect l="45259" t="49373" r="27421" b="-209"/>
          <a:stretch/>
        </p:blipFill>
        <p:spPr>
          <a:xfrm>
            <a:off x="3230880" y="879598"/>
            <a:ext cx="5532120" cy="5790361"/>
          </a:xfrm>
          <a:prstGeom prst="rect">
            <a:avLst/>
          </a:prstGeom>
        </p:spPr>
      </p:pic>
    </p:spTree>
    <p:extLst>
      <p:ext uri="{BB962C8B-B14F-4D97-AF65-F5344CB8AC3E}">
        <p14:creationId xmlns:p14="http://schemas.microsoft.com/office/powerpoint/2010/main" val="232325906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368</Words>
  <Application>Microsoft Office PowerPoint</Application>
  <PresentationFormat>Widescreen</PresentationFormat>
  <Paragraphs>63</Paragraphs>
  <Slides>21</Slides>
  <Notes>21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UTM Yen Tu</vt:lpstr>
      <vt:lpstr>UTM Avo</vt:lpstr>
      <vt:lpstr>Times New Roman</vt:lpstr>
      <vt:lpstr>Arial</vt:lpstr>
      <vt:lpstr>Source Han Serif SC</vt:lpstr>
      <vt:lpstr>等线 Light</vt:lpstr>
      <vt:lpstr>UTM Trajan Pro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Hana</cp:keywords>
  <cp:lastModifiedBy>User</cp:lastModifiedBy>
  <cp:revision>47</cp:revision>
  <dcterms:created xsi:type="dcterms:W3CDTF">2019-05-28T06:54:44Z</dcterms:created>
  <dcterms:modified xsi:type="dcterms:W3CDTF">2022-02-20T17:34:50Z</dcterms:modified>
  <cp:version>P14</cp:version>
</cp:coreProperties>
</file>