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8" r:id="rId2"/>
    <p:sldId id="257" r:id="rId3"/>
    <p:sldId id="258" r:id="rId4"/>
    <p:sldId id="260" r:id="rId5"/>
    <p:sldId id="262" r:id="rId6"/>
    <p:sldId id="268" r:id="rId7"/>
    <p:sldId id="269" r:id="rId8"/>
    <p:sldId id="266" r:id="rId9"/>
    <p:sldId id="267" r:id="rId10"/>
    <p:sldId id="270" r:id="rId11"/>
    <p:sldId id="280" r:id="rId12"/>
    <p:sldId id="272" r:id="rId13"/>
    <p:sldId id="274" r:id="rId14"/>
    <p:sldId id="273" r:id="rId15"/>
    <p:sldId id="275" r:id="rId16"/>
    <p:sldId id="276" r:id="rId17"/>
    <p:sldId id="277" r:id="rId18"/>
    <p:sldId id="279" r:id="rId19"/>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Mali" panose="00000500000000000000" pitchFamily="2" charset="-34"/>
      <p:regular r:id="rId26"/>
      <p:bold r:id="rId27"/>
      <p:italic r:id="rId28"/>
      <p:boldItalic r:id="rId29"/>
    </p:embeddedFont>
    <p:embeddedFont>
      <p:font typeface="UTM Banque" panose="02040603050506020204" pitchFamily="18" charset="0"/>
      <p:regular r:id="rId30"/>
      <p:bold r:id="rId31"/>
    </p:embeddedFont>
    <p:embeddedFont>
      <p:font typeface="UTM Flamenco" panose="02040603050506020204" pitchFamily="18" charset="0"/>
      <p:regular r:id="rId32"/>
    </p:embeddedFont>
    <p:embeddedFont>
      <p:font typeface="UTM Gradoo" panose="02040603050506020204" pitchFamily="18" charset="0"/>
      <p:regular r:id="rId33"/>
    </p:embeddedFont>
    <p:embeddedFont>
      <p:font typeface="UTM Guanine" panose="02040603050506020204" pitchFamily="18" charset="0"/>
      <p:regular r:id="rId34"/>
    </p:embeddedFont>
    <p:embeddedFont>
      <p:font typeface="UTM Mabella" panose="02040603050506020204" pitchFamily="18" charset="0"/>
      <p:regular r:id="rId35"/>
    </p:embeddedFont>
    <p:embeddedFont>
      <p:font typeface="UTM Showcard" panose="0204060305050602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BCD6"/>
    <a:srgbClr val="E75FA9"/>
    <a:srgbClr val="A00001"/>
    <a:srgbClr val="EAB776"/>
    <a:srgbClr val="BE95F1"/>
    <a:srgbClr val="FF7575"/>
    <a:srgbClr val="9F0001"/>
    <a:srgbClr val="FDF9EB"/>
    <a:srgbClr val="FF6161"/>
    <a:srgbClr val="CF26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horzBarState="maximized">
    <p:restoredLeft sz="14995" autoAdjust="0"/>
    <p:restoredTop sz="94660"/>
  </p:normalViewPr>
  <p:slideViewPr>
    <p:cSldViewPr snapToGrid="0">
      <p:cViewPr varScale="1">
        <p:scale>
          <a:sx n="78" d="100"/>
          <a:sy n="78" d="100"/>
        </p:scale>
        <p:origin x="82"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heme" Target="theme/them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348D-BC97-4B30-BAD3-4DA921DADD2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003585-0DA5-4F3D-B33D-739E6E08B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40EF9-B0AA-49DB-814B-628F96A57388}"/>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404376BC-7B0A-47CC-9BE0-1C4DB6B8D0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996EA6-8F79-4723-BF15-C7812F20B019}"/>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2813924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8BCD6"/>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28D10D-A9E9-43CD-9A4B-0A989D29F1DE}"/>
              </a:ext>
            </a:extLst>
          </p:cNvPr>
          <p:cNvSpPr txBox="1"/>
          <p:nvPr userDrawn="1"/>
        </p:nvSpPr>
        <p:spPr>
          <a:xfrm>
            <a:off x="5785274" y="965323"/>
            <a:ext cx="621452" cy="369332"/>
          </a:xfrm>
          <a:prstGeom prst="rect">
            <a:avLst/>
          </a:prstGeom>
          <a:noFill/>
        </p:spPr>
        <p:txBody>
          <a:bodyPr wrap="none" rtlCol="0">
            <a:spAutoFit/>
          </a:bodyPr>
          <a:lstStyle/>
          <a:p>
            <a:r>
              <a:rPr lang="en-US">
                <a:solidFill>
                  <a:srgbClr val="BE95F1"/>
                </a:solidFill>
                <a:latin typeface="UTM Mabella" panose="02040603050506020204" pitchFamily="18" charset="0"/>
              </a:rPr>
              <a:t>KTUTS</a:t>
            </a:r>
          </a:p>
        </p:txBody>
      </p:sp>
      <p:sp>
        <p:nvSpPr>
          <p:cNvPr id="3" name="TextBox 2">
            <a:extLst>
              <a:ext uri="{FF2B5EF4-FFF2-40B4-BE49-F238E27FC236}">
                <a16:creationId xmlns:a16="http://schemas.microsoft.com/office/drawing/2014/main" id="{DA8C4F30-15E3-4CD6-ABC5-61C8C8275FE6}"/>
              </a:ext>
            </a:extLst>
          </p:cNvPr>
          <p:cNvSpPr txBox="1"/>
          <p:nvPr userDrawn="1"/>
        </p:nvSpPr>
        <p:spPr>
          <a:xfrm>
            <a:off x="1712037" y="3745468"/>
            <a:ext cx="621452" cy="369332"/>
          </a:xfrm>
          <a:prstGeom prst="rect">
            <a:avLst/>
          </a:prstGeom>
          <a:noFill/>
        </p:spPr>
        <p:txBody>
          <a:bodyPr wrap="none" rtlCol="0">
            <a:spAutoFit/>
          </a:bodyPr>
          <a:lstStyle/>
          <a:p>
            <a:r>
              <a:rPr lang="en-US">
                <a:solidFill>
                  <a:srgbClr val="7030A0"/>
                </a:solidFill>
                <a:latin typeface="UTM Mabella" panose="02040603050506020204" pitchFamily="18" charset="0"/>
              </a:rPr>
              <a:t>KTUTS</a:t>
            </a:r>
          </a:p>
        </p:txBody>
      </p:sp>
      <p:pic>
        <p:nvPicPr>
          <p:cNvPr id="5" name="Picture 4">
            <a:extLst>
              <a:ext uri="{FF2B5EF4-FFF2-40B4-BE49-F238E27FC236}">
                <a16:creationId xmlns:a16="http://schemas.microsoft.com/office/drawing/2014/main" id="{6B140BE1-F0C5-4CE8-92CB-2915EB298700}"/>
              </a:ext>
            </a:extLst>
          </p:cNvPr>
          <p:cNvPicPr>
            <a:picLocks noChangeAspect="1"/>
          </p:cNvPicPr>
          <p:nvPr userDrawn="1"/>
        </p:nvPicPr>
        <p:blipFill>
          <a:blip r:embed="rId2"/>
          <a:stretch>
            <a:fillRect/>
          </a:stretch>
        </p:blipFill>
        <p:spPr>
          <a:xfrm>
            <a:off x="0" y="7061"/>
            <a:ext cx="12192000" cy="6858000"/>
          </a:xfrm>
          <a:prstGeom prst="rect">
            <a:avLst/>
          </a:prstGeom>
        </p:spPr>
      </p:pic>
    </p:spTree>
    <p:extLst>
      <p:ext uri="{BB962C8B-B14F-4D97-AF65-F5344CB8AC3E}">
        <p14:creationId xmlns:p14="http://schemas.microsoft.com/office/powerpoint/2010/main" val="371192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0206DC-D8F4-4CFC-9020-2DBE0009B6A7}"/>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EAB776"/>
                </a:solidFill>
                <a:latin typeface="UTM Mabella" panose="02040603050506020204" pitchFamily="18" charset="0"/>
              </a:rPr>
              <a:t>KTUTS</a:t>
            </a:r>
          </a:p>
        </p:txBody>
      </p:sp>
      <p:pic>
        <p:nvPicPr>
          <p:cNvPr id="6" name="Picture 5">
            <a:extLst>
              <a:ext uri="{FF2B5EF4-FFF2-40B4-BE49-F238E27FC236}">
                <a16:creationId xmlns:a16="http://schemas.microsoft.com/office/drawing/2014/main" id="{D95D09BE-2045-4916-9F97-FC28ADA2B1D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942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23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FAA2-9314-42F5-A679-26308B16F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C1CEE50-7BEE-4EC0-8870-54CDEFE770E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FA6DE-ADD2-4D84-9420-D119953FE986}"/>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CD893234-FFB6-4D7E-B988-3FDF10D0BE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3EE445-B4AF-4EDC-B4D5-8A725511FD4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71706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E8861-5EED-462F-804D-4D324655A20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2DE32C-E622-4029-8A71-E82101C8A49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4A9BF-551C-4CE4-A3E5-3C4F7F294C47}"/>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5" name="Footer Placeholder 4">
            <a:extLst>
              <a:ext uri="{FF2B5EF4-FFF2-40B4-BE49-F238E27FC236}">
                <a16:creationId xmlns:a16="http://schemas.microsoft.com/office/drawing/2014/main" id="{516FDAAD-0EB0-408D-B475-BB35DD46C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4CE2A1-D974-4C4E-BB5A-481F0B4C99C4}"/>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384126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D978-62B3-4239-97F7-0E415D92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2389C-6F4E-414D-9935-1976D8A62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BA14D8-EB05-4618-AFD3-3F4CA9D7C8E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E89B8D-82E0-48FE-A127-53025E93AF7B}"/>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6" name="Footer Placeholder 5">
            <a:extLst>
              <a:ext uri="{FF2B5EF4-FFF2-40B4-BE49-F238E27FC236}">
                <a16:creationId xmlns:a16="http://schemas.microsoft.com/office/drawing/2014/main" id="{7D82E6F3-0F17-4F38-9819-BDA333B19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6C33F-E000-4590-8BA1-E5246C1CC488}"/>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827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B4AA2-410A-4D54-9B62-1E106CEABA1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51CE34-FB82-4606-920D-9157C1705B1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355CE6-0A19-43D4-8BC2-863917E114F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AB93B-A3F6-4EB0-9259-ABE76A7ECFF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D5BD4C-8246-474D-B3C8-D1137F7531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D56CF6-7061-4E4F-9042-3D127C602A1D}"/>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8" name="Footer Placeholder 7">
            <a:extLst>
              <a:ext uri="{FF2B5EF4-FFF2-40B4-BE49-F238E27FC236}">
                <a16:creationId xmlns:a16="http://schemas.microsoft.com/office/drawing/2014/main" id="{175B84EB-B0E2-4124-A8FC-BCBFAD845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978CDA-261E-459B-8B4B-F6B9D58322CA}"/>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5792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093E-B881-4C19-B28F-597A3399A02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C57413B-6547-4293-ABBE-ACFC498953CF}"/>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4" name="Footer Placeholder 3">
            <a:extLst>
              <a:ext uri="{FF2B5EF4-FFF2-40B4-BE49-F238E27FC236}">
                <a16:creationId xmlns:a16="http://schemas.microsoft.com/office/drawing/2014/main" id="{293FF733-7F36-4144-AC25-41ABB8A11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11AB03-3F9B-433A-9731-1FBBFC89683F}"/>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81410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EBB9F-55AA-42CE-A737-2CDA998A21B5}"/>
              </a:ext>
            </a:extLst>
          </p:cNvPr>
          <p:cNvSpPr>
            <a:spLocks noGrp="1"/>
          </p:cNvSpPr>
          <p:nvPr>
            <p:ph type="dt" sz="half" idx="10"/>
          </p:nvPr>
        </p:nvSpPr>
        <p:spPr>
          <a:xfrm>
            <a:off x="838200" y="6356350"/>
            <a:ext cx="2743200" cy="365125"/>
          </a:xfrm>
          <a:prstGeom prst="rect">
            <a:avLst/>
          </a:prstGeom>
        </p:spPr>
        <p:txBody>
          <a:bodyPr/>
          <a:lstStyle/>
          <a:p>
            <a:fld id="{E1461694-47EC-4DC8-AEBD-9BA4153BE319}" type="datetimeFigureOut">
              <a:rPr lang="en-US" smtClean="0"/>
              <a:t>25-Dec-21</a:t>
            </a:fld>
            <a:endParaRPr lang="en-US"/>
          </a:p>
        </p:txBody>
      </p:sp>
      <p:sp>
        <p:nvSpPr>
          <p:cNvPr id="3" name="Footer Placeholder 2">
            <a:extLst>
              <a:ext uri="{FF2B5EF4-FFF2-40B4-BE49-F238E27FC236}">
                <a16:creationId xmlns:a16="http://schemas.microsoft.com/office/drawing/2014/main" id="{E4126066-5431-45E7-86D4-EDB31BD276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EC232-819E-467A-B818-DF6EFF40DDF3}"/>
              </a:ext>
            </a:extLst>
          </p:cNvPr>
          <p:cNvSpPr>
            <a:spLocks noGrp="1"/>
          </p:cNvSpPr>
          <p:nvPr>
            <p:ph type="sldNum" sz="quarter" idx="12"/>
          </p:nvPr>
        </p:nvSpPr>
        <p:spPr>
          <a:xfrm>
            <a:off x="8610600" y="6356350"/>
            <a:ext cx="2743200" cy="365125"/>
          </a:xfrm>
          <a:prstGeom prst="rect">
            <a:avLst/>
          </a:prstGeom>
        </p:spPr>
        <p:txBody>
          <a:bodyPr/>
          <a:lstStyle/>
          <a:p>
            <a:fld id="{7FE63B74-FA30-43E1-B76F-BC1520AF3DBB}" type="slidenum">
              <a:rPr lang="en-US" smtClean="0"/>
              <a:t>‹#›</a:t>
            </a:fld>
            <a:endParaRPr lang="en-US"/>
          </a:p>
        </p:txBody>
      </p:sp>
    </p:spTree>
    <p:extLst>
      <p:ext uri="{BB962C8B-B14F-4D97-AF65-F5344CB8AC3E}">
        <p14:creationId xmlns:p14="http://schemas.microsoft.com/office/powerpoint/2010/main" val="180049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图片 12">
            <a:extLst>
              <a:ext uri="{FF2B5EF4-FFF2-40B4-BE49-F238E27FC236}">
                <a16:creationId xmlns:a16="http://schemas.microsoft.com/office/drawing/2014/main" id="{D60F2F27-EEC2-45A3-B41B-30E0F3DFC0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0633" y="-202888"/>
            <a:ext cx="3405289" cy="2887093"/>
          </a:xfrm>
          <a:prstGeom prst="rect">
            <a:avLst/>
          </a:prstGeom>
        </p:spPr>
      </p:pic>
      <p:sp>
        <p:nvSpPr>
          <p:cNvPr id="4" name="TextBox 3">
            <a:extLst>
              <a:ext uri="{FF2B5EF4-FFF2-40B4-BE49-F238E27FC236}">
                <a16:creationId xmlns:a16="http://schemas.microsoft.com/office/drawing/2014/main" id="{7101B921-C64E-464D-8D59-49FE94D94AFF}"/>
              </a:ext>
            </a:extLst>
          </p:cNvPr>
          <p:cNvSpPr txBox="1"/>
          <p:nvPr userDrawn="1"/>
        </p:nvSpPr>
        <p:spPr>
          <a:xfrm>
            <a:off x="9141384"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5" name="TextBox 4">
            <a:extLst>
              <a:ext uri="{FF2B5EF4-FFF2-40B4-BE49-F238E27FC236}">
                <a16:creationId xmlns:a16="http://schemas.microsoft.com/office/drawing/2014/main" id="{3E3C926A-35E2-4D52-9494-1D416096F78B}"/>
              </a:ext>
            </a:extLst>
          </p:cNvPr>
          <p:cNvSpPr txBox="1"/>
          <p:nvPr userDrawn="1"/>
        </p:nvSpPr>
        <p:spPr>
          <a:xfrm>
            <a:off x="1502911" y="611933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3" name="Picture 2">
            <a:extLst>
              <a:ext uri="{FF2B5EF4-FFF2-40B4-BE49-F238E27FC236}">
                <a16:creationId xmlns:a16="http://schemas.microsoft.com/office/drawing/2014/main" id="{E9DAC434-DB92-426C-840D-D10D568F4D16}"/>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96204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F93D4C-7669-491E-8993-9C3EBE54E1B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210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E6CBEE-F581-4727-A5A9-34B300C8B74E}"/>
              </a:ext>
            </a:extLst>
          </p:cNvPr>
          <p:cNvSpPr txBox="1"/>
          <p:nvPr userDrawn="1"/>
        </p:nvSpPr>
        <p:spPr>
          <a:xfrm>
            <a:off x="92364" y="0"/>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8" name="TextBox 7">
            <a:extLst>
              <a:ext uri="{FF2B5EF4-FFF2-40B4-BE49-F238E27FC236}">
                <a16:creationId xmlns:a16="http://schemas.microsoft.com/office/drawing/2014/main" id="{A6910327-321C-492D-A967-1200A9A4F81D}"/>
              </a:ext>
            </a:extLst>
          </p:cNvPr>
          <p:cNvSpPr txBox="1"/>
          <p:nvPr userDrawn="1"/>
        </p:nvSpPr>
        <p:spPr>
          <a:xfrm>
            <a:off x="11570548" y="6488668"/>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pic>
        <p:nvPicPr>
          <p:cNvPr id="9" name="Picture 8" descr="A picture containing diagram&#10;&#10;Description automatically generated">
            <a:extLst>
              <a:ext uri="{FF2B5EF4-FFF2-40B4-BE49-F238E27FC236}">
                <a16:creationId xmlns:a16="http://schemas.microsoft.com/office/drawing/2014/main" id="{71054678-3979-49FB-835A-DECF6FE613A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8B66B45-FBFB-4E60-82F5-94AE9E4AA71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42F0D58A-C35D-427C-8F7C-596BCB5C93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B01CB1C-5455-45C8-B1AE-A79004873BB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7AB6547E-1DB6-4AEC-A9CF-C3D7704E3C37}"/>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4" name="Picture 13" descr="A picture containing diagram&#10;&#10;Description automatically generated">
            <a:extLst>
              <a:ext uri="{FF2B5EF4-FFF2-40B4-BE49-F238E27FC236}">
                <a16:creationId xmlns:a16="http://schemas.microsoft.com/office/drawing/2014/main" id="{5650772C-D4F8-4E4C-B4D6-83E5DEE186B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2736637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2" r:id="rId9"/>
    <p:sldLayoutId id="2147483663" r:id="rId10"/>
    <p:sldLayoutId id="2147483661"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1.wdp"/><Relationship Id="rId7"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7.sv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1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0415468-FF69-41F8-AA00-680352B5E896}"/>
              </a:ext>
            </a:extLst>
          </p:cNvPr>
          <p:cNvPicPr>
            <a:picLocks noChangeAspect="1"/>
          </p:cNvPicPr>
          <p:nvPr/>
        </p:nvPicPr>
        <p:blipFill>
          <a:blip r:embed="rId2"/>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6BF90AE7-BE81-4ECA-870F-9DEE73989BC4}"/>
              </a:ext>
            </a:extLst>
          </p:cNvPr>
          <p:cNvGrpSpPr/>
          <p:nvPr/>
        </p:nvGrpSpPr>
        <p:grpSpPr>
          <a:xfrm>
            <a:off x="-179980" y="1235838"/>
            <a:ext cx="8031662" cy="1755560"/>
            <a:chOff x="4440308" y="1862990"/>
            <a:chExt cx="3171264" cy="1755560"/>
          </a:xfrm>
        </p:grpSpPr>
        <p:sp>
          <p:nvSpPr>
            <p:cNvPr id="7" name="TextBox 6">
              <a:extLst>
                <a:ext uri="{FF2B5EF4-FFF2-40B4-BE49-F238E27FC236}">
                  <a16:creationId xmlns:a16="http://schemas.microsoft.com/office/drawing/2014/main" id="{5FE9FF6B-EDBF-4B73-9C16-ECF4DFF64A21}"/>
                </a:ext>
              </a:extLst>
            </p:cNvPr>
            <p:cNvSpPr txBox="1"/>
            <p:nvPr/>
          </p:nvSpPr>
          <p:spPr>
            <a:xfrm>
              <a:off x="4459779" y="1862990"/>
              <a:ext cx="3151793" cy="1754326"/>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810CED8F-C4EA-4ED2-9A78-8D20F256DBD1}"/>
                </a:ext>
              </a:extLst>
            </p:cNvPr>
            <p:cNvSpPr txBox="1"/>
            <p:nvPr/>
          </p:nvSpPr>
          <p:spPr>
            <a:xfrm>
              <a:off x="4440308" y="1864224"/>
              <a:ext cx="3151793" cy="1754326"/>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a:t>
              </a:r>
            </a:p>
            <a:p>
              <a:pPr algn="ct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pic>
        <p:nvPicPr>
          <p:cNvPr id="9" name="Picture 8" descr="A close-up of a toy&#10;&#10;Description automatically generated with medium confidence">
            <a:extLst>
              <a:ext uri="{FF2B5EF4-FFF2-40B4-BE49-F238E27FC236}">
                <a16:creationId xmlns:a16="http://schemas.microsoft.com/office/drawing/2014/main" id="{F1495891-3C4E-4020-A636-E68D42000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71983" flipH="1">
            <a:off x="-685580" y="4014640"/>
            <a:ext cx="2610901" cy="3478101"/>
          </a:xfrm>
          <a:prstGeom prst="rect">
            <a:avLst/>
          </a:prstGeom>
        </p:spPr>
      </p:pic>
      <p:sp>
        <p:nvSpPr>
          <p:cNvPr id="12" name="TextBox 11">
            <a:extLst>
              <a:ext uri="{FF2B5EF4-FFF2-40B4-BE49-F238E27FC236}">
                <a16:creationId xmlns:a16="http://schemas.microsoft.com/office/drawing/2014/main" id="{267AAC97-42E5-46FD-9518-8AF5ADADC195}"/>
              </a:ext>
            </a:extLst>
          </p:cNvPr>
          <p:cNvSpPr txBox="1"/>
          <p:nvPr/>
        </p:nvSpPr>
        <p:spPr>
          <a:xfrm>
            <a:off x="216978" y="0"/>
            <a:ext cx="1779575" cy="707886"/>
          </a:xfrm>
          <a:prstGeom prst="rect">
            <a:avLst/>
          </a:prstGeom>
          <a:noFill/>
        </p:spPr>
        <p:txBody>
          <a:bodyPr wrap="square" rtlCol="0">
            <a:spAutoFit/>
          </a:bodyPr>
          <a:lstStyle/>
          <a:p>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Tập</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r>
              <a:rPr lang="en-US" sz="4000" dirty="0" err="1">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đọc</a:t>
            </a:r>
            <a:r>
              <a:rPr lang="en-US" sz="4000" dirty="0">
                <a:solidFill>
                  <a:srgbClr val="C2F784"/>
                </a:solidFill>
                <a:effectLst>
                  <a:glow rad="139700">
                    <a:schemeClr val="accent6">
                      <a:satMod val="175000"/>
                      <a:alpha val="40000"/>
                    </a:schemeClr>
                  </a:glow>
                  <a:outerShdw blurRad="38100" dist="38100" dir="2700000" algn="tl">
                    <a:srgbClr val="000000">
                      <a:alpha val="43137"/>
                    </a:srgbClr>
                  </a:outerShdw>
                </a:effectLst>
                <a:latin typeface="UTM Flamenco" panose="02040603050506020204" pitchFamily="18" charset="0"/>
              </a:rPr>
              <a:t> </a:t>
            </a:r>
          </a:p>
        </p:txBody>
      </p:sp>
    </p:spTree>
    <p:extLst>
      <p:ext uri="{BB962C8B-B14F-4D97-AF65-F5344CB8AC3E}">
        <p14:creationId xmlns:p14="http://schemas.microsoft.com/office/powerpoint/2010/main" val="216278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290">
                                          <p:stCondLst>
                                            <p:cond delay="0"/>
                                          </p:stCondLst>
                                        </p:cTn>
                                        <p:tgtEl>
                                          <p:spTgt spid="12"/>
                                        </p:tgtEl>
                                      </p:cBhvr>
                                    </p:animEffect>
                                    <p:anim calcmode="lin" valueType="num">
                                      <p:cBhvr>
                                        <p:cTn id="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3" dur="13">
                                          <p:stCondLst>
                                            <p:cond delay="325"/>
                                          </p:stCondLst>
                                        </p:cTn>
                                        <p:tgtEl>
                                          <p:spTgt spid="12"/>
                                        </p:tgtEl>
                                      </p:cBhvr>
                                      <p:to x="100000" y="60000"/>
                                    </p:animScale>
                                    <p:animScale>
                                      <p:cBhvr>
                                        <p:cTn id="14" dur="83" decel="50000">
                                          <p:stCondLst>
                                            <p:cond delay="338"/>
                                          </p:stCondLst>
                                        </p:cTn>
                                        <p:tgtEl>
                                          <p:spTgt spid="12"/>
                                        </p:tgtEl>
                                      </p:cBhvr>
                                      <p:to x="100000" y="100000"/>
                                    </p:animScale>
                                    <p:animScale>
                                      <p:cBhvr>
                                        <p:cTn id="15" dur="13">
                                          <p:stCondLst>
                                            <p:cond delay="656"/>
                                          </p:stCondLst>
                                        </p:cTn>
                                        <p:tgtEl>
                                          <p:spTgt spid="12"/>
                                        </p:tgtEl>
                                      </p:cBhvr>
                                      <p:to x="100000" y="80000"/>
                                    </p:animScale>
                                    <p:animScale>
                                      <p:cBhvr>
                                        <p:cTn id="16" dur="83" decel="50000">
                                          <p:stCondLst>
                                            <p:cond delay="669"/>
                                          </p:stCondLst>
                                        </p:cTn>
                                        <p:tgtEl>
                                          <p:spTgt spid="12"/>
                                        </p:tgtEl>
                                      </p:cBhvr>
                                      <p:to x="100000" y="100000"/>
                                    </p:animScale>
                                    <p:animScale>
                                      <p:cBhvr>
                                        <p:cTn id="17" dur="13">
                                          <p:stCondLst>
                                            <p:cond delay="821"/>
                                          </p:stCondLst>
                                        </p:cTn>
                                        <p:tgtEl>
                                          <p:spTgt spid="12"/>
                                        </p:tgtEl>
                                      </p:cBhvr>
                                      <p:to x="100000" y="90000"/>
                                    </p:animScale>
                                    <p:animScale>
                                      <p:cBhvr>
                                        <p:cTn id="18" dur="83" decel="50000">
                                          <p:stCondLst>
                                            <p:cond delay="834"/>
                                          </p:stCondLst>
                                        </p:cTn>
                                        <p:tgtEl>
                                          <p:spTgt spid="12"/>
                                        </p:tgtEl>
                                      </p:cBhvr>
                                      <p:to x="100000" y="100000"/>
                                    </p:animScale>
                                    <p:animScale>
                                      <p:cBhvr>
                                        <p:cTn id="19" dur="13">
                                          <p:stCondLst>
                                            <p:cond delay="904"/>
                                          </p:stCondLst>
                                        </p:cTn>
                                        <p:tgtEl>
                                          <p:spTgt spid="12"/>
                                        </p:tgtEl>
                                      </p:cBhvr>
                                      <p:to x="100000" y="95000"/>
                                    </p:animScale>
                                    <p:animScale>
                                      <p:cBhvr>
                                        <p:cTn id="20" dur="83" decel="50000">
                                          <p:stCondLst>
                                            <p:cond delay="917"/>
                                          </p:stCondLst>
                                        </p:cTn>
                                        <p:tgtEl>
                                          <p:spTgt spid="12"/>
                                        </p:tgtEl>
                                      </p:cBhvr>
                                      <p:to x="100000" y="100000"/>
                                    </p:animScale>
                                  </p:childTnLst>
                                </p:cTn>
                              </p:par>
                              <p:par>
                                <p:cTn id="21" presetID="50" presetClass="entr" presetSubtype="0" decel="100000" fill="hold" nodeType="withEffect">
                                  <p:stCondLst>
                                    <p:cond delay="150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strVal val="#ppt_w+.3"/>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Effect transition="in" filter="fade">
                                      <p:cBhvr>
                                        <p:cTn id="25" dur="1000"/>
                                        <p:tgtEl>
                                          <p:spTgt spid="6"/>
                                        </p:tgtEl>
                                      </p:cBhvr>
                                    </p:animEffect>
                                  </p:childTnLst>
                                </p:cTn>
                              </p:par>
                            </p:childTnLst>
                          </p:cTn>
                        </p:par>
                        <p:par>
                          <p:cTn id="26" fill="hold">
                            <p:stCondLst>
                              <p:cond delay="2500"/>
                            </p:stCondLst>
                            <p:childTnLst>
                              <p:par>
                                <p:cTn id="27" presetID="3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900" decel="100000" fill="hold"/>
                                        <p:tgtEl>
                                          <p:spTgt spid="9"/>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84739"/>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3096620" y="278226"/>
            <a:ext cx="5998758" cy="1180252"/>
            <a:chOff x="2604152" y="873043"/>
            <a:chExt cx="5998758" cy="1180252"/>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5998758" cy="1121597"/>
              <a:chOff x="3771007" y="1083236"/>
              <a:chExt cx="5998758" cy="1121597"/>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5998758" cy="1107996"/>
              </a:xfrm>
              <a:prstGeom prst="rect">
                <a:avLst/>
              </a:prstGeom>
            </p:spPr>
            <p:txBody>
              <a:bodyPr wrap="none">
                <a:spAutoFit/>
              </a:bodyPr>
              <a:lstStyle/>
              <a:p>
                <a:pPr lvl="0"/>
                <a:r>
                  <a:rPr lang="en-US" altLang="zh-CN" sz="66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GIẢI NGHĨA TỪ</a:t>
                </a:r>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6837"/>
                <a:ext cx="5998758" cy="1107996"/>
              </a:xfrm>
              <a:prstGeom prst="rect">
                <a:avLst/>
              </a:prstGeom>
            </p:spPr>
            <p:txBody>
              <a:bodyPr wrap="none">
                <a:spAutoFit/>
              </a:bodyPr>
              <a:lstStyle/>
              <a:p>
                <a:pPr lvl="0"/>
                <a:r>
                  <a:rPr lang="en-US" altLang="zh-CN" sz="66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GIẢI NGHĨA TỪ</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121597"/>
              <a:chOff x="3771007" y="1083236"/>
              <a:chExt cx="184731" cy="1121597"/>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107996"/>
              </a:xfrm>
              <a:prstGeom prst="rect">
                <a:avLst/>
              </a:prstGeom>
            </p:spPr>
            <p:txBody>
              <a:bodyPr wrap="none">
                <a:spAutoFit/>
              </a:bodyPr>
              <a:lstStyle/>
              <a:p>
                <a:pPr lvl="0"/>
                <a:endParaRPr lang="zh-CN" altLang="en-US" sz="66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107996"/>
              </a:xfrm>
              <a:prstGeom prst="rect">
                <a:avLst/>
              </a:prstGeom>
            </p:spPr>
            <p:txBody>
              <a:bodyPr wrap="none">
                <a:spAutoFit/>
              </a:bodyPr>
              <a:lstStyle/>
              <a:p>
                <a:pPr lvl="0"/>
                <a:endParaRPr lang="zh-CN" altLang="en-US" sz="66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182903" y="1369682"/>
            <a:ext cx="11826192"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C00000"/>
                </a:solidFill>
                <a:effectLst>
                  <a:outerShdw blurRad="12700" dist="38100" dir="2400000" algn="ctr" rotWithShape="0">
                    <a:srgbClr val="FF7575">
                      <a:alpha val="85882"/>
                    </a:srgbClr>
                  </a:outerShdw>
                </a:effectLst>
                <a:latin typeface="UTM Guanine" panose="02040603050506020204" pitchFamily="18" charset="0"/>
                <a:cs typeface="Times New Roman" panose="02020603050405020304" pitchFamily="18" charset="0"/>
              </a:rPr>
              <a:t>vời: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Cho mời mọi người  dưới quyền đến (một cách trang trọng)</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B4888DC8-78E0-440D-A3B2-46B966CB8A39}"/>
              </a:ext>
            </a:extLst>
          </p:cNvPr>
          <p:cNvSpPr/>
          <p:nvPr/>
        </p:nvSpPr>
        <p:spPr>
          <a:xfrm>
            <a:off x="182903" y="2044346"/>
            <a:ext cx="10616688" cy="584775"/>
          </a:xfrm>
          <a:prstGeom prst="rect">
            <a:avLst/>
          </a:prstGeom>
        </p:spPr>
        <p:txBody>
          <a:bodyPr wrap="square">
            <a:spAutoFit/>
          </a:bodyPr>
          <a:lstStyle/>
          <a:p>
            <a:pPr marL="457200" indent="-457200">
              <a:buFont typeface="Arial" panose="020B0604020202020204" pitchFamily="34" charset="0"/>
              <a:buChar char="•"/>
            </a:pPr>
            <a:r>
              <a:rPr lang="en-US" altLang="zh-C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đại thần:  </a:t>
            </a:r>
            <a:r>
              <a:rPr lang="en-US" altLang="zh-CN" sz="3200" b="1">
                <a:solidFill>
                  <a:schemeClr val="tx1">
                    <a:lumMod val="75000"/>
                    <a:lumOff val="25000"/>
                  </a:schemeClr>
                </a:solidFill>
                <a:latin typeface="Times New Roman" panose="02020603050405020304" pitchFamily="18" charset="0"/>
                <a:cs typeface="Times New Roman" panose="02020603050405020304" pitchFamily="18" charset="0"/>
              </a:rPr>
              <a:t>Quan chức lớn ở triều đình ngày xưa</a:t>
            </a:r>
            <a:endParaRPr lang="zh-CN" altLang="en-US" sz="3200"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2203635" y="2703237"/>
            <a:ext cx="7784729"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9FC9971-3AA6-4EB0-B5B6-FE387BCB487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a:off x="257889" y="3210855"/>
            <a:ext cx="1945746" cy="3444073"/>
          </a:xfrm>
          <a:prstGeom prst="rect">
            <a:avLst/>
          </a:prstGeom>
        </p:spPr>
      </p:pic>
      <p:pic>
        <p:nvPicPr>
          <p:cNvPr id="20" name="Picture 19">
            <a:extLst>
              <a:ext uri="{FF2B5EF4-FFF2-40B4-BE49-F238E27FC236}">
                <a16:creationId xmlns:a16="http://schemas.microsoft.com/office/drawing/2014/main" id="{04BEBD07-E46B-458E-9604-9A7CB59F76E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1389" l="39700" r="97100">
                        <a14:foregroundMark x1="50500" y1="9907" x2="53900" y2="13426"/>
                        <a14:foregroundMark x1="51700" y1="10556" x2="54100" y2="13426"/>
                      </a14:backgroundRemoval>
                    </a14:imgEffect>
                  </a14:imgLayer>
                </a14:imgProps>
              </a:ext>
              <a:ext uri="{28A0092B-C50C-407E-A947-70E740481C1C}">
                <a14:useLocalDpi xmlns:a14="http://schemas.microsoft.com/office/drawing/2010/main" val="0"/>
              </a:ext>
            </a:extLst>
          </a:blip>
          <a:srcRect l="40548" r="3930" b="9004"/>
          <a:stretch/>
        </p:blipFill>
        <p:spPr>
          <a:xfrm flipH="1">
            <a:off x="9988364" y="3224456"/>
            <a:ext cx="1945746" cy="3444073"/>
          </a:xfrm>
          <a:prstGeom prst="rect">
            <a:avLst/>
          </a:prstGeom>
        </p:spPr>
      </p:pic>
    </p:spTree>
    <p:extLst>
      <p:ext uri="{BB962C8B-B14F-4D97-AF65-F5344CB8AC3E}">
        <p14:creationId xmlns:p14="http://schemas.microsoft.com/office/powerpoint/2010/main" val="493611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3"/>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3"/>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par>
                          <p:cTn id="25" fill="hold">
                            <p:stCondLst>
                              <p:cond delay="1000"/>
                            </p:stCondLst>
                            <p:childTnLst>
                              <p:par>
                                <p:cTn id="26" presetID="23" presetClass="entr" presetSubtype="28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250" fill="hold"/>
                                        <p:tgtEl>
                                          <p:spTgt spid="15"/>
                                        </p:tgtEl>
                                        <p:attrNameLst>
                                          <p:attrName>ppt_w</p:attrName>
                                        </p:attrNameLst>
                                      </p:cBhvr>
                                      <p:tavLst>
                                        <p:tav tm="0">
                                          <p:val>
                                            <p:strVal val="4/3*#ppt_w"/>
                                          </p:val>
                                        </p:tav>
                                        <p:tav tm="100000">
                                          <p:val>
                                            <p:strVal val="#ppt_w"/>
                                          </p:val>
                                        </p:tav>
                                      </p:tavLst>
                                    </p:anim>
                                    <p:anim calcmode="lin" valueType="num">
                                      <p:cBhvr>
                                        <p:cTn id="29" dur="1250" fill="hold"/>
                                        <p:tgtEl>
                                          <p:spTgt spid="15"/>
                                        </p:tgtEl>
                                        <p:attrNameLst>
                                          <p:attrName>ppt_h</p:attrName>
                                        </p:attrNameLst>
                                      </p:cBhvr>
                                      <p:tavLst>
                                        <p:tav tm="0">
                                          <p:val>
                                            <p:strVal val="4/3*#ppt_h"/>
                                          </p:val>
                                        </p:tav>
                                        <p:tav tm="100000">
                                          <p:val>
                                            <p:strVal val="#ppt_h"/>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BCD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4B951F-6ACC-4055-AED7-09AB60C46E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3300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C4665E-D17E-4EE9-9D29-8D9934769E7C}"/>
              </a:ext>
            </a:extLst>
          </p:cNvPr>
          <p:cNvGrpSpPr/>
          <p:nvPr/>
        </p:nvGrpSpPr>
        <p:grpSpPr>
          <a:xfrm>
            <a:off x="6703833" y="-123345"/>
            <a:ext cx="5343896" cy="2717256"/>
            <a:chOff x="6703833" y="-123346"/>
            <a:chExt cx="5343896" cy="3089023"/>
          </a:xfrm>
        </p:grpSpPr>
        <p:pic>
          <p:nvPicPr>
            <p:cNvPr id="8" name="Picture 10">
              <a:extLst>
                <a:ext uri="{FF2B5EF4-FFF2-40B4-BE49-F238E27FC236}">
                  <a16:creationId xmlns:a16="http://schemas.microsoft.com/office/drawing/2014/main" id="{0A4FD307-C08B-4B10-B48F-479342CA78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3515">
              <a:off x="6703833" y="-123346"/>
              <a:ext cx="5343896" cy="3089023"/>
            </a:xfrm>
            <a:prstGeom prst="rect">
              <a:avLst/>
            </a:prstGeom>
          </p:spPr>
        </p:pic>
        <p:sp>
          <p:nvSpPr>
            <p:cNvPr id="9" name="Rectangle 8">
              <a:extLst>
                <a:ext uri="{FF2B5EF4-FFF2-40B4-BE49-F238E27FC236}">
                  <a16:creationId xmlns:a16="http://schemas.microsoft.com/office/drawing/2014/main" id="{F302118C-ABB2-4AB1-818C-329E3E27E9D2}"/>
                </a:ext>
              </a:extLst>
            </p:cNvPr>
            <p:cNvSpPr/>
            <p:nvPr/>
          </p:nvSpPr>
          <p:spPr>
            <a:xfrm>
              <a:off x="7377473" y="407176"/>
              <a:ext cx="4388428" cy="1504508"/>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Cô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chúa</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nhỏ</a:t>
              </a:r>
              <a:r>
                <a:rPr lang="en-US" sz="4000" b="1">
                  <a:latin typeface="Times New Roman" panose="02020603050405020304" pitchFamily="18" charset="0"/>
                  <a:cs typeface="Times New Roman" panose="02020603050405020304" pitchFamily="18" charset="0"/>
                </a:rPr>
                <a:t> có nguyện </a:t>
              </a:r>
              <a:r>
                <a:rPr lang="en-US" sz="4000" b="1" dirty="0" err="1">
                  <a:latin typeface="Times New Roman" panose="02020603050405020304" pitchFamily="18" charset="0"/>
                  <a:cs typeface="Times New Roman" panose="02020603050405020304" pitchFamily="18" charset="0"/>
                </a:rPr>
                <a:t>vọng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grpSp>
      <p:pic>
        <p:nvPicPr>
          <p:cNvPr id="7" name="Picture 6" descr="A picture containing text&#10;&#10;Description automatically generated">
            <a:extLst>
              <a:ext uri="{FF2B5EF4-FFF2-40B4-BE49-F238E27FC236}">
                <a16:creationId xmlns:a16="http://schemas.microsoft.com/office/drawing/2014/main" id="{91128CC5-6F30-40B3-9B7F-D008A03CA78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0093" l="10000" r="90000">
                        <a14:foregroundMark x1="22000" y1="5833" x2="26143" y2="7037"/>
                        <a14:foregroundMark x1="20571" y1="2593" x2="22000" y2="2870"/>
                        <a14:foregroundMark x1="35429" y1="21667" x2="39857" y2="21389"/>
                        <a14:foregroundMark x1="59571" y1="22963" x2="55857" y2="25185"/>
                        <a14:foregroundMark x1="57857" y1="3796" x2="57857" y2="3796"/>
                        <a14:foregroundMark x1="58286" y1="5185" x2="58286" y2="5185"/>
                        <a14:foregroundMark x1="49143" y1="2222" x2="49143" y2="2222"/>
                        <a14:foregroundMark x1="21571" y1="1667" x2="21571" y2="1667"/>
                        <a14:foregroundMark x1="59143" y1="648" x2="59143" y2="648"/>
                        <a14:foregroundMark x1="22571" y1="1759" x2="22571" y2="1759"/>
                        <a14:foregroundMark x1="26857" y1="2685" x2="26857" y2="2685"/>
                        <a14:foregroundMark x1="87857" y1="70185" x2="87857" y2="70185"/>
                        <a14:foregroundMark x1="85143" y1="70093" x2="85143" y2="70093"/>
                        <a14:foregroundMark x1="47143" y1="90093" x2="47143" y2="90093"/>
                      </a14:backgroundRemoval>
                    </a14:imgEffect>
                  </a14:imgLayer>
                </a14:imgProps>
              </a:ext>
              <a:ext uri="{28A0092B-C50C-407E-A947-70E740481C1C}">
                <a14:useLocalDpi xmlns:a14="http://schemas.microsoft.com/office/drawing/2010/main" val="0"/>
              </a:ext>
            </a:extLst>
          </a:blip>
          <a:stretch>
            <a:fillRect/>
          </a:stretch>
        </p:blipFill>
        <p:spPr>
          <a:xfrm>
            <a:off x="6378544" y="2011200"/>
            <a:ext cx="3193143" cy="4926563"/>
          </a:xfrm>
          <a:prstGeom prst="rect">
            <a:avLst/>
          </a:prstGeom>
        </p:spPr>
      </p:pic>
      <p:grpSp>
        <p:nvGrpSpPr>
          <p:cNvPr id="18" name="Group 17">
            <a:extLst>
              <a:ext uri="{FF2B5EF4-FFF2-40B4-BE49-F238E27FC236}">
                <a16:creationId xmlns:a16="http://schemas.microsoft.com/office/drawing/2014/main" id="{4DB4E82C-BBD1-4AFA-A129-1B31FA50F1DE}"/>
              </a:ext>
            </a:extLst>
          </p:cNvPr>
          <p:cNvGrpSpPr/>
          <p:nvPr/>
        </p:nvGrpSpPr>
        <p:grpSpPr>
          <a:xfrm>
            <a:off x="254760" y="1269417"/>
            <a:ext cx="5950097" cy="4039700"/>
            <a:chOff x="254760" y="1269417"/>
            <a:chExt cx="5950097" cy="4039700"/>
          </a:xfrm>
        </p:grpSpPr>
        <p:grpSp>
          <p:nvGrpSpPr>
            <p:cNvPr id="15" name="Group 14">
              <a:extLst>
                <a:ext uri="{FF2B5EF4-FFF2-40B4-BE49-F238E27FC236}">
                  <a16:creationId xmlns:a16="http://schemas.microsoft.com/office/drawing/2014/main" id="{E2372C58-7A13-446C-BC82-C54049DD568D}"/>
                </a:ext>
              </a:extLst>
            </p:cNvPr>
            <p:cNvGrpSpPr/>
            <p:nvPr/>
          </p:nvGrpSpPr>
          <p:grpSpPr>
            <a:xfrm>
              <a:off x="401216" y="1604864"/>
              <a:ext cx="5803641" cy="3704253"/>
              <a:chOff x="401216" y="1604864"/>
              <a:chExt cx="5803641" cy="3704253"/>
            </a:xfrm>
          </p:grpSpPr>
          <p:pic>
            <p:nvPicPr>
              <p:cNvPr id="12" name="Picture 11" descr="Background pattern&#10;&#10;Description automatically generated">
                <a:extLst>
                  <a:ext uri="{FF2B5EF4-FFF2-40B4-BE49-F238E27FC236}">
                    <a16:creationId xmlns:a16="http://schemas.microsoft.com/office/drawing/2014/main" id="{89030093-CDDA-45E4-BF2D-DA7EFEDC0A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1216" y="1604864"/>
                <a:ext cx="5803641" cy="3704253"/>
              </a:xfrm>
              <a:prstGeom prst="rect">
                <a:avLst/>
              </a:prstGeom>
            </p:spPr>
          </p:pic>
          <p:sp>
            <p:nvSpPr>
              <p:cNvPr id="14" name="TextBox 13">
                <a:extLst>
                  <a:ext uri="{FF2B5EF4-FFF2-40B4-BE49-F238E27FC236}">
                    <a16:creationId xmlns:a16="http://schemas.microsoft.com/office/drawing/2014/main" id="{C5CE9054-35AB-425D-98FF-93B7E99AAB94}"/>
                  </a:ext>
                </a:extLst>
              </p:cNvPr>
              <p:cNvSpPr txBox="1"/>
              <p:nvPr/>
            </p:nvSpPr>
            <p:spPr>
              <a:xfrm>
                <a:off x="1342412" y="2124732"/>
                <a:ext cx="3995894" cy="2608535"/>
              </a:xfrm>
              <a:prstGeom prst="rect">
                <a:avLst/>
              </a:prstGeom>
              <a:noFill/>
            </p:spPr>
            <p:txBody>
              <a:bodyPr wrap="square">
                <a:spAutoFit/>
              </a:bodyPr>
              <a:lstStyle/>
              <a:p>
                <a:pPr algn="just">
                  <a:lnSpc>
                    <a:spcPct val="150000"/>
                  </a:lnSpc>
                </a:pPr>
                <a:r>
                  <a:rPr lang="vi-VN" sz="2800" b="1">
                    <a:latin typeface="+mj-lt"/>
                  </a:rPr>
                  <a:t>Cô công chúa nhỏ muốn </a:t>
                </a:r>
                <a:r>
                  <a:rPr lang="vi-VN" sz="2800" b="1">
                    <a:highlight>
                      <a:srgbClr val="F8BCD6"/>
                    </a:highlight>
                    <a:latin typeface="+mj-lt"/>
                  </a:rPr>
                  <a:t>có mặt trăng</a:t>
                </a:r>
                <a:r>
                  <a:rPr lang="vi-VN" sz="2800" b="1">
                    <a:latin typeface="+mj-lt"/>
                  </a:rPr>
                  <a:t> vì nói là mình sẽ khỏi bệnh ngay nếu có được mặt trăng.</a:t>
                </a:r>
                <a:endParaRPr lang="zh-CN" altLang="en-US" sz="2800" b="1" dirty="0">
                  <a:solidFill>
                    <a:schemeClr val="tx1">
                      <a:lumMod val="75000"/>
                      <a:lumOff val="25000"/>
                    </a:schemeClr>
                  </a:solidFill>
                  <a:latin typeface="+mj-lt"/>
                  <a:ea typeface="+mj-ea"/>
                </a:endParaRPr>
              </a:p>
            </p:txBody>
          </p:sp>
        </p:grpSp>
        <p:pic>
          <p:nvPicPr>
            <p:cNvPr id="17" name="Picture 16" descr="A picture containing clipart, vector graphics&#10;&#10;Description automatically generated">
              <a:extLst>
                <a:ext uri="{FF2B5EF4-FFF2-40B4-BE49-F238E27FC236}">
                  <a16:creationId xmlns:a16="http://schemas.microsoft.com/office/drawing/2014/main" id="{B1F05A2F-92D0-4538-BF95-B16AC146E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91810">
              <a:off x="254760" y="1269417"/>
              <a:ext cx="1669783" cy="1190763"/>
            </a:xfrm>
            <a:prstGeom prst="rect">
              <a:avLst/>
            </a:prstGeom>
          </p:spPr>
        </p:pic>
      </p:grpSp>
    </p:spTree>
    <p:extLst>
      <p:ext uri="{BB962C8B-B14F-4D97-AF65-F5344CB8AC3E}">
        <p14:creationId xmlns:p14="http://schemas.microsoft.com/office/powerpoint/2010/main" val="3855404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900" decel="100000" fill="hold"/>
                                        <p:tgtEl>
                                          <p:spTgt spid="18"/>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29540" y="175813"/>
            <a:ext cx="11932920" cy="6506374"/>
          </a:xfrm>
          <a:custGeom>
            <a:avLst/>
            <a:gdLst>
              <a:gd name="connsiteX0" fmla="*/ 0 w 11932920"/>
              <a:gd name="connsiteY0" fmla="*/ 0 h 6506374"/>
              <a:gd name="connsiteX1" fmla="*/ 11932920 w 11932920"/>
              <a:gd name="connsiteY1" fmla="*/ 0 h 6506374"/>
              <a:gd name="connsiteX2" fmla="*/ 11932920 w 11932920"/>
              <a:gd name="connsiteY2" fmla="*/ 6506374 h 6506374"/>
              <a:gd name="connsiteX3" fmla="*/ 0 w 11932920"/>
              <a:gd name="connsiteY3" fmla="*/ 6506374 h 6506374"/>
              <a:gd name="connsiteX4" fmla="*/ 0 w 11932920"/>
              <a:gd name="connsiteY4" fmla="*/ 0 h 6506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506374" fill="none" extrusionOk="0">
                <a:moveTo>
                  <a:pt x="0" y="0"/>
                </a:moveTo>
                <a:cubicBezTo>
                  <a:pt x="3883222" y="-28469"/>
                  <a:pt x="8488472" y="-80448"/>
                  <a:pt x="11932920" y="0"/>
                </a:cubicBezTo>
                <a:cubicBezTo>
                  <a:pt x="12051875" y="875498"/>
                  <a:pt x="12017803" y="3552452"/>
                  <a:pt x="11932920" y="6506374"/>
                </a:cubicBezTo>
                <a:cubicBezTo>
                  <a:pt x="6688336" y="6402558"/>
                  <a:pt x="1591490" y="6499400"/>
                  <a:pt x="0" y="6506374"/>
                </a:cubicBezTo>
                <a:cubicBezTo>
                  <a:pt x="143074" y="3931970"/>
                  <a:pt x="-141169" y="2109820"/>
                  <a:pt x="0" y="0"/>
                </a:cubicBezTo>
                <a:close/>
              </a:path>
              <a:path w="11932920" h="6506374" stroke="0" extrusionOk="0">
                <a:moveTo>
                  <a:pt x="0" y="0"/>
                </a:moveTo>
                <a:cubicBezTo>
                  <a:pt x="5952473" y="149590"/>
                  <a:pt x="9813191" y="167012"/>
                  <a:pt x="11932920" y="0"/>
                </a:cubicBezTo>
                <a:cubicBezTo>
                  <a:pt x="11789977" y="895596"/>
                  <a:pt x="11824931" y="4959252"/>
                  <a:pt x="11932920" y="6506374"/>
                </a:cubicBezTo>
                <a:cubicBezTo>
                  <a:pt x="6593921" y="6511016"/>
                  <a:pt x="2550639" y="6363146"/>
                  <a:pt x="0" y="6506374"/>
                </a:cubicBezTo>
                <a:cubicBezTo>
                  <a:pt x="133747" y="4039212"/>
                  <a:pt x="545" y="1971410"/>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112FA99-3CF3-4DB5-81DD-0A76BCA85A3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5299787" y="2441595"/>
            <a:ext cx="6508045" cy="3861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a:extLst>
              <a:ext uri="{FF2B5EF4-FFF2-40B4-BE49-F238E27FC236}">
                <a16:creationId xmlns:a16="http://schemas.microsoft.com/office/drawing/2014/main" id="{7739E7F0-BE09-4233-927D-E042058EE826}"/>
              </a:ext>
            </a:extLst>
          </p:cNvPr>
          <p:cNvSpPr/>
          <p:nvPr/>
        </p:nvSpPr>
        <p:spPr>
          <a:xfrm>
            <a:off x="1121967" y="554603"/>
            <a:ext cx="10313873" cy="1077218"/>
          </a:xfrm>
          <a:prstGeom prst="rect">
            <a:avLst/>
          </a:prstGeom>
        </p:spPr>
        <p:txBody>
          <a:bodyPr wrap="square">
            <a:spAutoFit/>
          </a:bodyPr>
          <a:lstStyle/>
          <a:p>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Các vị đại thần và các nhà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khoa học</a:t>
            </a:r>
            <a:r>
              <a:rPr lang="en-US"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nói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với nhà vua như thế nào </a:t>
            </a:r>
            <a:r>
              <a:rPr lang="vi-VN" sz="3200" b="1">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về đòi </a:t>
            </a:r>
            <a:r>
              <a:rPr lang="vi-VN"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rPr>
              <a:t>hỏi của cô công chúa?</a:t>
            </a:r>
            <a:endParaRPr lang="en-US" sz="3200" b="1" dirty="0">
              <a:solidFill>
                <a:srgbClr val="7030A0"/>
              </a:solidFill>
              <a:effectLst>
                <a:outerShdw blurRad="12700" dist="50800" dir="2400000" algn="ctr" rotWithShape="0">
                  <a:srgbClr val="BE95F1"/>
                </a:outerShdw>
              </a:effectLst>
              <a:latin typeface="UTM Guanine" panose="0204060305050602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5618EF22-3239-45A1-9617-C3F852910FC5}"/>
              </a:ext>
            </a:extLst>
          </p:cNvPr>
          <p:cNvGrpSpPr/>
          <p:nvPr/>
        </p:nvGrpSpPr>
        <p:grpSpPr>
          <a:xfrm>
            <a:off x="9107508" y="2001685"/>
            <a:ext cx="2191726" cy="1861779"/>
            <a:chOff x="8706429" y="2088561"/>
            <a:chExt cx="2191726" cy="1861779"/>
          </a:xfrm>
        </p:grpSpPr>
        <p:pic>
          <p:nvPicPr>
            <p:cNvPr id="17" name="Graphic 16">
              <a:extLst>
                <a:ext uri="{FF2B5EF4-FFF2-40B4-BE49-F238E27FC236}">
                  <a16:creationId xmlns:a16="http://schemas.microsoft.com/office/drawing/2014/main" id="{B2AFCEAD-B4E6-4BEB-B20B-C0CE7F2785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8706429" y="2088561"/>
              <a:ext cx="2191726" cy="1861779"/>
            </a:xfrm>
            <a:prstGeom prst="rect">
              <a:avLst/>
            </a:prstGeom>
          </p:spPr>
        </p:pic>
        <p:grpSp>
          <p:nvGrpSpPr>
            <p:cNvPr id="19" name="Group 18">
              <a:extLst>
                <a:ext uri="{FF2B5EF4-FFF2-40B4-BE49-F238E27FC236}">
                  <a16:creationId xmlns:a16="http://schemas.microsoft.com/office/drawing/2014/main" id="{B17AB647-033B-4731-8EFD-2EA165D6B69B}"/>
                </a:ext>
              </a:extLst>
            </p:cNvPr>
            <p:cNvGrpSpPr/>
            <p:nvPr/>
          </p:nvGrpSpPr>
          <p:grpSpPr>
            <a:xfrm>
              <a:off x="8886174" y="2163206"/>
              <a:ext cx="1757587" cy="1472206"/>
              <a:chOff x="7364723" y="129397"/>
              <a:chExt cx="2803545" cy="2420922"/>
            </a:xfrm>
          </p:grpSpPr>
          <p:pic>
            <p:nvPicPr>
              <p:cNvPr id="21" name="图片 12">
                <a:extLst>
                  <a:ext uri="{FF2B5EF4-FFF2-40B4-BE49-F238E27FC236}">
                    <a16:creationId xmlns:a16="http://schemas.microsoft.com/office/drawing/2014/main" id="{F0D71EEB-415F-4AF4-876D-4520EF9304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9386" y="129397"/>
                <a:ext cx="2729832" cy="2314423"/>
              </a:xfrm>
              <a:prstGeom prst="rect">
                <a:avLst/>
              </a:prstGeom>
            </p:spPr>
          </p:pic>
          <p:pic>
            <p:nvPicPr>
              <p:cNvPr id="22" name="图片 24">
                <a:extLst>
                  <a:ext uri="{FF2B5EF4-FFF2-40B4-BE49-F238E27FC236}">
                    <a16:creationId xmlns:a16="http://schemas.microsoft.com/office/drawing/2014/main" id="{688272EE-F9CB-4588-8ED1-8F6AC55091E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502" b="97735" l="1875" r="74167">
                            <a14:foregroundMark x1="16354" y1="8738" x2="14167" y2="20065"/>
                            <a14:foregroundMark x1="41354" y1="13916" x2="42188" y2="36893"/>
                            <a14:foregroundMark x1="6979" y1="36246" x2="13333" y2="66019"/>
                            <a14:foregroundMark x1="22708" y1="93528" x2="36771" y2="91262"/>
                            <a14:foregroundMark x1="36771" y1="91262" x2="37813" y2="91909"/>
                            <a14:foregroundMark x1="41979" y1="5502" x2="39688" y2="6149"/>
                            <a14:foregroundMark x1="1979" y1="30097" x2="4271" y2="64401"/>
                            <a14:foregroundMark x1="35313" y1="96764" x2="42500" y2="93528"/>
                            <a14:foregroundMark x1="25417" y1="97735" x2="20417" y2="97735"/>
                            <a14:foregroundMark x1="71354" y1="57605" x2="69167" y2="72816"/>
                            <a14:foregroundMark x1="74167" y1="68608" x2="73854" y2="84790"/>
                            <a14:backgroundMark x1="64271" y1="58900" x2="63438" y2="90291"/>
                            <a14:backgroundMark x1="63750" y1="57929" x2="65729" y2="55340"/>
                          </a14:backgroundRemoval>
                        </a14:imgEffect>
                      </a14:imgLayer>
                    </a14:imgProps>
                  </a:ext>
                  <a:ext uri="{28A0092B-C50C-407E-A947-70E740481C1C}">
                    <a14:useLocalDpi xmlns:a14="http://schemas.microsoft.com/office/drawing/2010/main" val="0"/>
                  </a:ext>
                </a:extLst>
              </a:blip>
              <a:srcRect r="34304"/>
              <a:stretch/>
            </p:blipFill>
            <p:spPr>
              <a:xfrm>
                <a:off x="7364723" y="1585649"/>
                <a:ext cx="2803545" cy="964670"/>
              </a:xfrm>
              <a:prstGeom prst="rect">
                <a:avLst/>
              </a:prstGeom>
            </p:spPr>
          </p:pic>
        </p:grpSp>
      </p:grpSp>
      <p:grpSp>
        <p:nvGrpSpPr>
          <p:cNvPr id="28" name="Group 27">
            <a:extLst>
              <a:ext uri="{FF2B5EF4-FFF2-40B4-BE49-F238E27FC236}">
                <a16:creationId xmlns:a16="http://schemas.microsoft.com/office/drawing/2014/main" id="{593DF025-67E5-4E2D-9DAE-C4D810B39BF3}"/>
              </a:ext>
            </a:extLst>
          </p:cNvPr>
          <p:cNvGrpSpPr/>
          <p:nvPr/>
        </p:nvGrpSpPr>
        <p:grpSpPr>
          <a:xfrm>
            <a:off x="384168" y="2010611"/>
            <a:ext cx="4655643" cy="4026295"/>
            <a:chOff x="146266" y="2040529"/>
            <a:chExt cx="4655643" cy="2936459"/>
          </a:xfrm>
        </p:grpSpPr>
        <p:sp>
          <p:nvSpPr>
            <p:cNvPr id="14" name="Speech Bubble: Rectangle with Corners Rounded 13">
              <a:extLst>
                <a:ext uri="{FF2B5EF4-FFF2-40B4-BE49-F238E27FC236}">
                  <a16:creationId xmlns:a16="http://schemas.microsoft.com/office/drawing/2014/main" id="{F800EE06-18F4-4C2C-9396-0B6038B4DA1B}"/>
                </a:ext>
              </a:extLst>
            </p:cNvPr>
            <p:cNvSpPr/>
            <p:nvPr/>
          </p:nvSpPr>
          <p:spPr>
            <a:xfrm>
              <a:off x="146266" y="2053879"/>
              <a:ext cx="4560571" cy="2923109"/>
            </a:xfrm>
            <a:prstGeom prst="wedgeRoundRectCallout">
              <a:avLst>
                <a:gd name="adj1" fmla="val 60111"/>
                <a:gd name="adj2" fmla="val 28153"/>
                <a:gd name="adj3" fmla="val 16667"/>
              </a:avLst>
            </a:prstGeom>
            <a:solidFill>
              <a:srgbClr val="FDF9EB"/>
            </a:solidFill>
            <a:ln w="76200">
              <a:solidFill>
                <a:srgbClr val="EAB7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0936A21-EE81-43BB-AA1A-B3786D5C912E}"/>
                </a:ext>
              </a:extLst>
            </p:cNvPr>
            <p:cNvSpPr txBox="1"/>
            <p:nvPr/>
          </p:nvSpPr>
          <p:spPr>
            <a:xfrm>
              <a:off x="306166" y="2040529"/>
              <a:ext cx="4495743" cy="2845222"/>
            </a:xfrm>
            <a:prstGeom prst="rect">
              <a:avLst/>
            </a:prstGeom>
            <a:noFill/>
          </p:spPr>
          <p:txBody>
            <a:bodyPr wrap="square">
              <a:spAutoFit/>
            </a:bodyPr>
            <a:lstStyle/>
            <a:p>
              <a:pPr>
                <a:lnSpc>
                  <a:spcPct val="150000"/>
                </a:lnSpc>
              </a:pPr>
              <a:r>
                <a:rPr lang="vi-VN" sz="2800" b="1">
                  <a:latin typeface="+mj-lt"/>
                </a:rPr>
                <a:t>Các vị đại thần và các nhà khoa học </a:t>
              </a:r>
              <a:r>
                <a:rPr lang="vi-VN" sz="2800" b="1">
                  <a:latin typeface="Times New Roman" panose="02020603050405020304" pitchFamily="18" charset="0"/>
                  <a:cs typeface="Times New Roman" panose="02020603050405020304" pitchFamily="18" charset="0"/>
                </a:rPr>
                <a:t>nói</a:t>
              </a:r>
              <a:r>
                <a:rPr lang="en-US" sz="2800" b="1">
                  <a:latin typeface="Times New Roman" panose="02020603050405020304" pitchFamily="18" charset="0"/>
                  <a:cs typeface="Times New Roman" panose="02020603050405020304" pitchFamily="18" charset="0"/>
                </a:rPr>
                <a:t> với </a:t>
              </a:r>
              <a:r>
                <a:rPr lang="vi-VN" sz="2800" b="1">
                  <a:latin typeface="+mj-lt"/>
                </a:rPr>
                <a:t>nhà vua là đòi hỏi đó </a:t>
              </a:r>
              <a:r>
                <a:rPr lang="vi-VN" sz="2800" b="1">
                  <a:solidFill>
                    <a:srgbClr val="FF7575"/>
                  </a:solidFill>
                  <a:latin typeface="+mj-lt"/>
                </a:rPr>
                <a:t>không thể thực hiện được</a:t>
              </a:r>
              <a:r>
                <a:rPr lang="vi-VN" sz="2800" b="1">
                  <a:latin typeface="+mj-lt"/>
                </a:rPr>
                <a:t> vì mặt </a:t>
              </a:r>
              <a:r>
                <a:rPr lang="vi-VN" sz="2800" b="1">
                  <a:latin typeface="Times New Roman" panose="02020603050405020304" pitchFamily="18" charset="0"/>
                  <a:cs typeface="Times New Roman" panose="02020603050405020304" pitchFamily="18" charset="0"/>
                </a:rPr>
                <a:t>trăng </a:t>
              </a:r>
              <a:r>
                <a:rPr lang="en-US" sz="2800" b="1">
                  <a:latin typeface="Times New Roman" panose="02020603050405020304" pitchFamily="18" charset="0"/>
                  <a:cs typeface="Times New Roman" panose="02020603050405020304" pitchFamily="18" charset="0"/>
                </a:rPr>
                <a:t>ở</a:t>
              </a:r>
              <a:r>
                <a:rPr lang="vi-VN" sz="2800" b="1">
                  <a:latin typeface="Times New Roman" panose="02020603050405020304" pitchFamily="18" charset="0"/>
                  <a:cs typeface="Times New Roman" panose="02020603050405020304" pitchFamily="18" charset="0"/>
                </a:rPr>
                <a:t> </a:t>
              </a:r>
              <a:r>
                <a:rPr lang="vi-VN" sz="2800" b="1">
                  <a:latin typeface="+mj-lt"/>
                </a:rPr>
                <a:t>rất, xa và to gấp hàng nghìn lần đất nước của nhà vua.</a:t>
              </a:r>
              <a:endParaRPr lang="zh-CN" altLang="en-US" sz="2800" b="1" dirty="0">
                <a:solidFill>
                  <a:schemeClr val="tx1">
                    <a:lumMod val="75000"/>
                    <a:lumOff val="25000"/>
                  </a:schemeClr>
                </a:solidFill>
                <a:latin typeface="+mj-lt"/>
                <a:ea typeface="+mj-ea"/>
              </a:endParaRPr>
            </a:p>
          </p:txBody>
        </p:sp>
      </p:grpSp>
    </p:spTree>
    <p:extLst>
      <p:ext uri="{BB962C8B-B14F-4D97-AF65-F5344CB8AC3E}">
        <p14:creationId xmlns:p14="http://schemas.microsoft.com/office/powerpoint/2010/main" val="2255869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childTnLst>
                          </p:cTn>
                        </p:par>
                        <p:par>
                          <p:cTn id="14" fill="hold">
                            <p:stCondLst>
                              <p:cond delay="3000"/>
                            </p:stCondLst>
                            <p:childTnLst>
                              <p:par>
                                <p:cTn id="15" presetID="23" presetClass="entr" presetSubtype="288"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250" fill="hold"/>
                                        <p:tgtEl>
                                          <p:spTgt spid="15"/>
                                        </p:tgtEl>
                                        <p:attrNameLst>
                                          <p:attrName>ppt_w</p:attrName>
                                        </p:attrNameLst>
                                      </p:cBhvr>
                                      <p:tavLst>
                                        <p:tav tm="0">
                                          <p:val>
                                            <p:strVal val="4/3*#ppt_w"/>
                                          </p:val>
                                        </p:tav>
                                        <p:tav tm="100000">
                                          <p:val>
                                            <p:strVal val="#ppt_w"/>
                                          </p:val>
                                        </p:tav>
                                      </p:tavLst>
                                    </p:anim>
                                    <p:anim calcmode="lin" valueType="num">
                                      <p:cBhvr>
                                        <p:cTn id="18" dur="1250" fill="hold"/>
                                        <p:tgtEl>
                                          <p:spTgt spid="15"/>
                                        </p:tgtEl>
                                        <p:attrNameLst>
                                          <p:attrName>ppt_h</p:attrName>
                                        </p:attrNameLst>
                                      </p:cBhvr>
                                      <p:tavLst>
                                        <p:tav tm="0">
                                          <p:val>
                                            <p:strVal val="4/3*#ppt_h"/>
                                          </p:val>
                                        </p:tav>
                                        <p:tav tm="100000">
                                          <p:val>
                                            <p:strVal val="#ppt_h"/>
                                          </p:val>
                                        </p:tav>
                                      </p:tavLst>
                                    </p:anim>
                                  </p:childTnLst>
                                </p:cTn>
                              </p:par>
                            </p:childTnLst>
                          </p:cTn>
                        </p:par>
                        <p:par>
                          <p:cTn id="19" fill="hold">
                            <p:stCondLst>
                              <p:cond delay="425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900" decel="100000" fill="hold"/>
                                        <p:tgtEl>
                                          <p:spTgt spid="28"/>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7E9C2D96-412D-4099-8107-4B170130B5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440" y="1"/>
            <a:ext cx="3464560" cy="6858000"/>
          </a:xfrm>
          <a:prstGeom prst="rect">
            <a:avLst/>
          </a:prstGeom>
        </p:spPr>
      </p:pic>
      <p:grpSp>
        <p:nvGrpSpPr>
          <p:cNvPr id="11" name="Group 10">
            <a:extLst>
              <a:ext uri="{FF2B5EF4-FFF2-40B4-BE49-F238E27FC236}">
                <a16:creationId xmlns:a16="http://schemas.microsoft.com/office/drawing/2014/main" id="{ECFF177B-C207-4DA4-B818-0F11EA012CCD}"/>
              </a:ext>
            </a:extLst>
          </p:cNvPr>
          <p:cNvGrpSpPr/>
          <p:nvPr/>
        </p:nvGrpSpPr>
        <p:grpSpPr>
          <a:xfrm>
            <a:off x="4562475" y="2952750"/>
            <a:ext cx="6225560" cy="3114675"/>
            <a:chOff x="4562475" y="2952750"/>
            <a:chExt cx="6225560" cy="3114675"/>
          </a:xfrm>
        </p:grpSpPr>
        <p:pic>
          <p:nvPicPr>
            <p:cNvPr id="8" name="Picture 7" descr="Icon&#10;&#10;Description automatically generated">
              <a:extLst>
                <a:ext uri="{FF2B5EF4-FFF2-40B4-BE49-F238E27FC236}">
                  <a16:creationId xmlns:a16="http://schemas.microsoft.com/office/drawing/2014/main" id="{D12C9719-C8B8-4551-B7BD-DB6A5E0CA8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2907" b="99868" l="6374" r="61143">
                          <a14:foregroundMark x1="54769" y1="91586" x2="47868" y2="95110"/>
                          <a14:foregroundMark x1="59253" y1="93612" x2="43780" y2="97709"/>
                          <a14:foregroundMark x1="27341" y1="97974" x2="40615" y2="98326"/>
                          <a14:foregroundMark x1="40615" y1="98326" x2="47165" y2="97269"/>
                          <a14:foregroundMark x1="51912" y1="96476" x2="30945" y2="98987"/>
                          <a14:foregroundMark x1="30945" y1="98987" x2="30901" y2="98899"/>
                          <a14:foregroundMark x1="57363" y1="93084" x2="51912" y2="97709"/>
                          <a14:foregroundMark x1="60220" y1="92907" x2="47473" y2="98899"/>
                          <a14:foregroundMark x1="47473" y1="98899" x2="47297" y2="98899"/>
                          <a14:foregroundMark x1="58198" y1="94141" x2="58857" y2="90088"/>
                          <a14:foregroundMark x1="54242" y1="86123" x2="52615" y2="79604"/>
                          <a14:foregroundMark x1="51780" y1="78634" x2="56527" y2="83833"/>
                          <a14:foregroundMark x1="58022" y1="87885" x2="54901" y2="92907"/>
                          <a14:foregroundMark x1="54374" y1="94009" x2="55121" y2="84229"/>
                          <a14:foregroundMark x1="55121" y1="84229" x2="49626" y2="76344"/>
                          <a14:foregroundMark x1="55341" y1="82863" x2="59516" y2="91013"/>
                          <a14:foregroundMark x1="61143" y1="93877" x2="55297" y2="82115"/>
                          <a14:foregroundMark x1="55297" y1="82115" x2="54769" y2="82026"/>
                          <a14:foregroundMark x1="57758" y1="86520" x2="49231" y2="73744"/>
                          <a14:foregroundMark x1="53011" y1="73612" x2="54462" y2="83084"/>
                          <a14:foregroundMark x1="54462" y1="83084" x2="55033" y2="83656"/>
                          <a14:foregroundMark x1="51385" y1="73084" x2="58857" y2="87885"/>
                          <a14:foregroundMark x1="55341" y1="80000" x2="58242" y2="87797"/>
                          <a14:foregroundMark x1="58242" y1="87797" x2="57626" y2="88722"/>
                          <a14:foregroundMark x1="56835" y1="83260" x2="56132" y2="88590"/>
                          <a14:foregroundMark x1="58725" y1="83392" x2="55473" y2="93744"/>
                          <a14:foregroundMark x1="57231" y1="82996" x2="56703" y2="91850"/>
                          <a14:foregroundMark x1="57890" y1="83524" x2="58989" y2="90881"/>
                          <a14:foregroundMark x1="58989" y1="90881" x2="58989" y2="90881"/>
                          <a14:foregroundMark x1="45011" y1="99339" x2="51516" y2="98238"/>
                          <a14:foregroundMark x1="22066" y1="97709" x2="41758" y2="98987"/>
                          <a14:foregroundMark x1="41758" y1="98987" x2="44484" y2="98767"/>
                          <a14:foregroundMark x1="35253" y1="98767" x2="48264" y2="98238"/>
                          <a14:foregroundMark x1="42681" y1="99736" x2="42681" y2="99736"/>
                          <a14:foregroundMark x1="45143" y1="99604" x2="45143" y2="99604"/>
                          <a14:foregroundMark x1="12835" y1="85330" x2="15780" y2="94141"/>
                          <a14:foregroundMark x1="15780" y1="94141" x2="31824" y2="98370"/>
                          <a14:foregroundMark x1="23824" y1="98899" x2="31077" y2="98634"/>
                          <a14:foregroundMark x1="31077" y1="98634" x2="31165" y2="98634"/>
                          <a14:foregroundMark x1="16484" y1="94846" x2="24527" y2="97974"/>
                          <a14:foregroundMark x1="12176" y1="90352" x2="19560" y2="97225"/>
                          <a14:foregroundMark x1="19560" y1="97225" x2="29802" y2="98238"/>
                          <a14:foregroundMark x1="41758" y1="98106" x2="47033" y2="99868"/>
                          <a14:foregroundMark x1="39868" y1="99031" x2="19473" y2="97621"/>
                          <a14:foregroundMark x1="19473" y1="97621" x2="17187" y2="96872"/>
                          <a14:foregroundMark x1="12308" y1="91410" x2="22286" y2="97930"/>
                          <a14:foregroundMark x1="22286" y1="97930" x2="25319" y2="98370"/>
                          <a14:foregroundMark x1="12967" y1="89383" x2="20220" y2="97093"/>
                          <a14:foregroundMark x1="20220" y1="97093" x2="22198" y2="97401"/>
                          <a14:foregroundMark x1="12703" y1="86784" x2="17758" y2="95815"/>
                          <a14:foregroundMark x1="17758" y1="95815" x2="21099" y2="96211"/>
                          <a14:foregroundMark x1="21538" y1="99207" x2="11868" y2="91013"/>
                          <a14:foregroundMark x1="11868" y1="91013" x2="10681" y2="89119"/>
                          <a14:foregroundMark x1="18945" y1="96740" x2="11121" y2="90705"/>
                          <a14:foregroundMark x1="11121" y1="90705" x2="10945" y2="90352"/>
                          <a14:foregroundMark x1="14330" y1="95242" x2="14330" y2="95242"/>
                          <a14:foregroundMark x1="14462" y1="95374" x2="16220" y2="96079"/>
                          <a14:foregroundMark x1="16923" y1="96079" x2="16923" y2="96079"/>
                          <a14:foregroundMark x1="16923" y1="96079" x2="16923" y2="96079"/>
                          <a14:foregroundMark x1="16923" y1="96079" x2="16923" y2="96079"/>
                          <a14:foregroundMark x1="16484" y1="95771" x2="16484" y2="95771"/>
                          <a14:foregroundMark x1="16088" y1="95374" x2="16088" y2="95374"/>
                          <a14:foregroundMark x1="15956" y1="95242" x2="15956" y2="95242"/>
                          <a14:foregroundMark x1="15692" y1="95110" x2="15692" y2="95110"/>
                          <a14:foregroundMark x1="15297" y1="94714" x2="15297" y2="94714"/>
                          <a14:foregroundMark x1="14989" y1="94581" x2="14989" y2="94581"/>
                          <a14:foregroundMark x1="14725" y1="94273" x2="14725" y2="94273"/>
                          <a14:foregroundMark x1="14725" y1="94273" x2="14725" y2="94273"/>
                          <a14:foregroundMark x1="13363" y1="92775" x2="13363" y2="92775"/>
                          <a14:foregroundMark x1="13363" y1="92775" x2="13363" y2="92775"/>
                          <a14:foregroundMark x1="12703" y1="92379" x2="12703" y2="92379"/>
                          <a14:foregroundMark x1="12967" y1="92907" x2="13495" y2="93744"/>
                          <a14:foregroundMark x1="13670" y1="93877" x2="14593" y2="94714"/>
                          <a14:foregroundMark x1="14725" y1="94714" x2="14725" y2="94714"/>
                          <a14:foregroundMark x1="15297" y1="94714" x2="16088" y2="95242"/>
                          <a14:foregroundMark x1="16088" y1="96344" x2="16615" y2="96344"/>
                          <a14:foregroundMark x1="16791" y1="97137" x2="17319" y2="97709"/>
                          <a14:foregroundMark x1="18813" y1="97841" x2="20176" y2="97841"/>
                          <a14:foregroundMark x1="13934" y1="93216" x2="13934" y2="93216"/>
                          <a14:foregroundMark x1="13934" y1="93216" x2="13934" y2="93216"/>
                          <a14:foregroundMark x1="13670" y1="93744" x2="13670" y2="93744"/>
                          <a14:foregroundMark x1="13802" y1="93877" x2="13802" y2="93877"/>
                          <a14:foregroundMark x1="13670" y1="93877" x2="13670" y2="93877"/>
                          <a14:foregroundMark x1="12703" y1="93216" x2="12703" y2="93216"/>
                          <a14:foregroundMark x1="12440" y1="91278" x2="12440" y2="91278"/>
                          <a14:foregroundMark x1="12967" y1="88018" x2="12967" y2="88018"/>
                          <a14:foregroundMark x1="12176" y1="89515" x2="16791" y2="78634"/>
                          <a14:foregroundMark x1="16791" y1="78634" x2="16791" y2="78634"/>
                          <a14:foregroundMark x1="12000" y1="88855" x2="14857" y2="83260"/>
                          <a14:foregroundMark x1="12176" y1="89383" x2="15912" y2="82335"/>
                          <a14:foregroundMark x1="15912" y1="82335" x2="22066" y2="77930"/>
                          <a14:foregroundMark x1="22066" y1="77930" x2="26549" y2="77533"/>
                          <a14:foregroundMark x1="12176" y1="87753" x2="14725" y2="82731"/>
                          <a14:foregroundMark x1="12703" y1="86960" x2="26505" y2="75991"/>
                          <a14:foregroundMark x1="26505" y1="75991" x2="34945" y2="75066"/>
                          <a14:foregroundMark x1="34945" y1="75066" x2="44484" y2="75374"/>
                          <a14:foregroundMark x1="43121" y1="75374" x2="46505" y2="76740"/>
                          <a14:foregroundMark x1="46769" y1="75771" x2="39868" y2="78502"/>
                          <a14:foregroundMark x1="39868" y1="78502" x2="39868" y2="78502"/>
                          <a14:foregroundMark x1="15341" y1="82026" x2="12879" y2="85683"/>
                          <a14:foregroundMark x1="12879" y1="85683" x2="12879" y2="86476"/>
                          <a14:foregroundMark x1="11604" y1="87489" x2="16176" y2="80176"/>
                          <a14:foregroundMark x1="16659" y1="80485" x2="13407" y2="83656"/>
                          <a14:foregroundMark x1="13407" y1="83656" x2="13319" y2="83833"/>
                          <a14:foregroundMark x1="13451" y1="82115" x2="12176" y2="87489"/>
                          <a14:foregroundMark x1="17319" y1="80044" x2="21275" y2="77269"/>
                          <a14:foregroundMark x1="21275" y1="77269" x2="25451" y2="76035"/>
                          <a14:foregroundMark x1="25451" y1="76035" x2="26110" y2="76035"/>
                          <a14:foregroundMark x1="22462" y1="76828" x2="33802" y2="74714"/>
                          <a14:foregroundMark x1="33802" y1="74714" x2="45538" y2="75639"/>
                          <a14:foregroundMark x1="45538" y1="75639" x2="47033" y2="76256"/>
                          <a14:foregroundMark x1="23868" y1="76035" x2="27385" y2="75507"/>
                          <a14:foregroundMark x1="26901" y1="75110" x2="31033" y2="74670"/>
                          <a14:foregroundMark x1="30813" y1="74581" x2="36352" y2="74185"/>
                          <a14:foregroundMark x1="36352" y1="74185" x2="42242" y2="75595"/>
                          <a14:foregroundMark x1="24088" y1="76079" x2="24088" y2="76079"/>
                          <a14:foregroundMark x1="40440" y1="74670" x2="42110" y2="75330"/>
                          <a14:foregroundMark x1="36791" y1="74361" x2="41187" y2="74934"/>
                          <a14:foregroundMark x1="39165" y1="74581" x2="45143" y2="75374"/>
                          <a14:foregroundMark x1="45143" y1="75374" x2="48440" y2="76740"/>
                          <a14:foregroundMark x1="51473" y1="73656" x2="48615" y2="76476"/>
                          <a14:foregroundMark x1="53670" y1="73744" x2="52044" y2="75463"/>
                          <a14:foregroundMark x1="54242" y1="73216" x2="54242" y2="73216"/>
                          <a14:foregroundMark x1="54242" y1="73216" x2="54242" y2="73216"/>
                          <a14:foregroundMark x1="54242" y1="73216" x2="54242" y2="73216"/>
                          <a14:foregroundMark x1="54022" y1="73304" x2="52527" y2="73436"/>
                          <a14:foregroundMark x1="54725" y1="73216" x2="48747" y2="75419"/>
                          <a14:foregroundMark x1="48747" y1="75419" x2="49758" y2="74229"/>
                          <a14:foregroundMark x1="50154" y1="74317" x2="47824" y2="75242"/>
                          <a14:foregroundMark x1="51297" y1="73656" x2="50725" y2="73965"/>
                          <a14:foregroundMark x1="26901" y1="75330" x2="28440" y2="75330"/>
                          <a14:foregroundMark x1="26725" y1="75374" x2="28088" y2="75154"/>
                          <a14:foregroundMark x1="23297" y1="76300" x2="24396" y2="76079"/>
                          <a14:foregroundMark x1="56176" y1="82026" x2="57143" y2="82731"/>
                          <a14:foregroundMark x1="58725" y1="85110" x2="59648" y2="88590"/>
                          <a14:foregroundMark x1="59648" y1="88590" x2="59429" y2="88987"/>
                          <a14:foregroundMark x1="58505" y1="86696" x2="59516" y2="89207"/>
                          <a14:foregroundMark x1="14242" y1="82247" x2="16176" y2="81674"/>
                          <a14:foregroundMark x1="15604" y1="80749" x2="14462" y2="82379"/>
                          <a14:foregroundMark x1="16044" y1="81013" x2="15033" y2="81542"/>
                          <a14:foregroundMark x1="12044" y1="91850" x2="13758" y2="94581"/>
                          <a14:foregroundMark x1="23956" y1="75947" x2="23956" y2="75947"/>
                          <a14:foregroundMark x1="26813" y1="75022" x2="26813" y2="75022"/>
                          <a14:foregroundMark x1="51824" y1="73568" x2="54901" y2="72996"/>
                          <a14:foregroundMark x1="54110" y1="72996" x2="54110" y2="72996"/>
                          <a14:foregroundMark x1="50242" y1="74229" x2="53011" y2="73656"/>
                          <a14:foregroundMark x1="49802" y1="74405" x2="53187" y2="73216"/>
                          <a14:foregroundMark x1="49626" y1="74449" x2="52264" y2="73392"/>
                          <a14:foregroundMark x1="52264" y1="73392" x2="52659" y2="73392"/>
                          <a14:foregroundMark x1="49011" y1="74493" x2="53099" y2="73084"/>
                          <a14:foregroundMark x1="53099" y1="73084" x2="53099" y2="73084"/>
                          <a14:foregroundMark x1="49011" y1="74846" x2="51516" y2="73921"/>
                          <a14:foregroundMark x1="51516" y1="73921" x2="51516" y2="73921"/>
                          <a14:foregroundMark x1="48747" y1="75022" x2="54681" y2="73216"/>
                          <a14:foregroundMark x1="54681" y1="73216" x2="54681" y2="73216"/>
                          <a14:foregroundMark x1="53143" y1="72996" x2="54505" y2="72907"/>
                          <a14:foregroundMark x1="50769" y1="73921" x2="52835" y2="73656"/>
                          <a14:foregroundMark x1="52835" y1="73656" x2="54022" y2="72952"/>
                          <a14:foregroundMark x1="53011" y1="73172" x2="54725" y2="72863"/>
                          <a14:foregroundMark x1="52703" y1="73216" x2="54374" y2="73744"/>
                          <a14:foregroundMark x1="52176" y1="73348" x2="53626" y2="74405"/>
                          <a14:foregroundMark x1="27604" y1="75110" x2="27604" y2="75110"/>
                          <a14:foregroundMark x1="27341" y1="75198" x2="30549" y2="74758"/>
                          <a14:foregroundMark x1="30549" y1="74758" x2="30549" y2="74758"/>
                          <a14:foregroundMark x1="30066" y1="74626" x2="32396" y2="74405"/>
                          <a14:foregroundMark x1="32396" y1="74405" x2="32396" y2="74405"/>
                          <a14:foregroundMark x1="34110" y1="74273" x2="34110" y2="74273"/>
                          <a14:foregroundMark x1="38505" y1="74361" x2="41011" y2="74537"/>
                          <a14:foregroundMark x1="38769" y1="74405" x2="40615" y2="74493"/>
                          <a14:foregroundMark x1="38945" y1="74449" x2="38945" y2="74449"/>
                          <a14:foregroundMark x1="38681" y1="74361" x2="38681" y2="74361"/>
                          <a14:foregroundMark x1="19604" y1="97885" x2="20000" y2="97974"/>
                          <a14:foregroundMark x1="15209" y1="95683" x2="16000" y2="96476"/>
                          <a14:foregroundMark x1="36396" y1="74141" x2="36396" y2="74141"/>
                          <a14:foregroundMark x1="37582" y1="74229" x2="37582" y2="74229"/>
                        </a14:backgroundRemoval>
                      </a14:imgEffect>
                    </a14:imgLayer>
                  </a14:imgProps>
                </a:ext>
                <a:ext uri="{28A0092B-C50C-407E-A947-70E740481C1C}">
                  <a14:useLocalDpi xmlns:a14="http://schemas.microsoft.com/office/drawing/2010/main" val="0"/>
                </a:ext>
              </a:extLst>
            </a:blip>
            <a:srcRect l="9441" t="72520" r="35957"/>
            <a:stretch/>
          </p:blipFill>
          <p:spPr>
            <a:xfrm>
              <a:off x="4562475" y="2952750"/>
              <a:ext cx="6225560" cy="3114675"/>
            </a:xfrm>
            <a:prstGeom prst="rect">
              <a:avLst/>
            </a:prstGeom>
          </p:spPr>
        </p:pic>
        <p:sp>
          <p:nvSpPr>
            <p:cNvPr id="10" name="TextBox 9">
              <a:extLst>
                <a:ext uri="{FF2B5EF4-FFF2-40B4-BE49-F238E27FC236}">
                  <a16:creationId xmlns:a16="http://schemas.microsoft.com/office/drawing/2014/main" id="{D1EE1BBE-A63D-4186-8CFF-C0CCC54D7A63}"/>
                </a:ext>
              </a:extLst>
            </p:cNvPr>
            <p:cNvSpPr txBox="1"/>
            <p:nvPr/>
          </p:nvSpPr>
          <p:spPr>
            <a:xfrm>
              <a:off x="5057480" y="3810297"/>
              <a:ext cx="4743745" cy="1569660"/>
            </a:xfrm>
            <a:prstGeom prst="rect">
              <a:avLst/>
            </a:prstGeom>
            <a:noFill/>
          </p:spPr>
          <p:txBody>
            <a:bodyPr wrap="square">
              <a:spAutoFit/>
            </a:bodyPr>
            <a:lstStyle/>
            <a:p>
              <a:pPr algn="ctr"/>
              <a:r>
                <a:rPr lang="en-US" sz="3200" b="1">
                  <a:latin typeface="Times New Roman" panose="02020603050405020304" pitchFamily="18" charset="0"/>
                  <a:cs typeface="Times New Roman" panose="02020603050405020304" pitchFamily="18" charset="0"/>
                </a:rPr>
                <a:t>Cách nghĩ của chú hề có gì khác với các vị đại thần và các nhà khoa học?</a:t>
              </a:r>
              <a:endParaRPr lang="en-US" sz="3200" dirty="0">
                <a:latin typeface="Times New Roman" panose="020206030504050203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0D5D6464-0AD9-4F37-86BF-E0E97C84F832}"/>
              </a:ext>
            </a:extLst>
          </p:cNvPr>
          <p:cNvGrpSpPr/>
          <p:nvPr/>
        </p:nvGrpSpPr>
        <p:grpSpPr>
          <a:xfrm>
            <a:off x="117157" y="236241"/>
            <a:ext cx="8417243" cy="2811461"/>
            <a:chOff x="117157" y="236241"/>
            <a:chExt cx="8417243" cy="2811461"/>
          </a:xfrm>
        </p:grpSpPr>
        <p:sp>
          <p:nvSpPr>
            <p:cNvPr id="12" name="Rectangle 11">
              <a:extLst>
                <a:ext uri="{FF2B5EF4-FFF2-40B4-BE49-F238E27FC236}">
                  <a16:creationId xmlns:a16="http://schemas.microsoft.com/office/drawing/2014/main" id="{1BB480D0-7D3A-4CE1-8472-3135A86E1C3F}"/>
                </a:ext>
              </a:extLst>
            </p:cNvPr>
            <p:cNvSpPr/>
            <p:nvPr/>
          </p:nvSpPr>
          <p:spPr>
            <a:xfrm>
              <a:off x="117157" y="236241"/>
              <a:ext cx="8417243" cy="2811461"/>
            </a:xfrm>
            <a:custGeom>
              <a:avLst/>
              <a:gdLst>
                <a:gd name="connsiteX0" fmla="*/ 0 w 8417243"/>
                <a:gd name="connsiteY0" fmla="*/ 0 h 2811461"/>
                <a:gd name="connsiteX1" fmla="*/ 8417243 w 8417243"/>
                <a:gd name="connsiteY1" fmla="*/ 0 h 2811461"/>
                <a:gd name="connsiteX2" fmla="*/ 8417243 w 8417243"/>
                <a:gd name="connsiteY2" fmla="*/ 2811461 h 2811461"/>
                <a:gd name="connsiteX3" fmla="*/ 0 w 8417243"/>
                <a:gd name="connsiteY3" fmla="*/ 2811461 h 2811461"/>
                <a:gd name="connsiteX4" fmla="*/ 0 w 8417243"/>
                <a:gd name="connsiteY4" fmla="*/ 0 h 2811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7243" h="2811461" fill="none" extrusionOk="0">
                  <a:moveTo>
                    <a:pt x="0" y="0"/>
                  </a:moveTo>
                  <a:cubicBezTo>
                    <a:pt x="1318244" y="-28469"/>
                    <a:pt x="7093246" y="-80448"/>
                    <a:pt x="8417243" y="0"/>
                  </a:cubicBezTo>
                  <a:cubicBezTo>
                    <a:pt x="8536198" y="873365"/>
                    <a:pt x="8502126" y="1830749"/>
                    <a:pt x="8417243" y="2811461"/>
                  </a:cubicBezTo>
                  <a:cubicBezTo>
                    <a:pt x="6716041" y="2707645"/>
                    <a:pt x="1720993" y="2804487"/>
                    <a:pt x="0" y="2811461"/>
                  </a:cubicBezTo>
                  <a:cubicBezTo>
                    <a:pt x="143074" y="2365908"/>
                    <a:pt x="-141169" y="352512"/>
                    <a:pt x="0" y="0"/>
                  </a:cubicBezTo>
                  <a:close/>
                </a:path>
                <a:path w="8417243" h="2811461" stroke="0" extrusionOk="0">
                  <a:moveTo>
                    <a:pt x="0" y="0"/>
                  </a:moveTo>
                  <a:cubicBezTo>
                    <a:pt x="3289516" y="149590"/>
                    <a:pt x="6437058" y="167012"/>
                    <a:pt x="8417243" y="0"/>
                  </a:cubicBezTo>
                  <a:cubicBezTo>
                    <a:pt x="8274300" y="386481"/>
                    <a:pt x="8309254" y="1952868"/>
                    <a:pt x="8417243" y="2811461"/>
                  </a:cubicBezTo>
                  <a:cubicBezTo>
                    <a:pt x="4236951" y="2816103"/>
                    <a:pt x="1408394" y="2668233"/>
                    <a:pt x="0" y="2811461"/>
                  </a:cubicBezTo>
                  <a:cubicBezTo>
                    <a:pt x="133747" y="1619227"/>
                    <a:pt x="545" y="592246"/>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727520-F82B-4D53-BED0-D373186F0DD1}"/>
                </a:ext>
              </a:extLst>
            </p:cNvPr>
            <p:cNvSpPr txBox="1"/>
            <p:nvPr/>
          </p:nvSpPr>
          <p:spPr>
            <a:xfrm>
              <a:off x="204311" y="371543"/>
              <a:ext cx="8215790" cy="2428806"/>
            </a:xfrm>
            <a:prstGeom prst="rect">
              <a:avLst/>
            </a:prstGeom>
            <a:noFill/>
          </p:spPr>
          <p:txBody>
            <a:bodyPr wrap="square">
              <a:spAutoFit/>
            </a:bodyPr>
            <a:lstStyle/>
            <a:p>
              <a:pPr algn="just">
                <a:lnSpc>
                  <a:spcPct val="150000"/>
                </a:lnSpc>
              </a:pPr>
              <a:r>
                <a:rPr lang="vi-VN" sz="2600" b="1">
                  <a:latin typeface="+mj-lt"/>
                </a:rPr>
                <a:t>Cách nghĩ của chú hề khác với các vị đại thần và các nhà khoa học. Chú cho rằng trước hết phải hỏi xem công chúa nghĩ thế nào về mặt trăng đã. Nghĩa là theo chú, công chúa nghĩ về mặt trăng </a:t>
              </a:r>
              <a:r>
                <a:rPr lang="vi-VN" sz="2600" b="1">
                  <a:highlight>
                    <a:srgbClr val="F8BCD6"/>
                  </a:highlight>
                  <a:latin typeface="+mj-lt"/>
                </a:rPr>
                <a:t>không giống người lớn</a:t>
              </a:r>
              <a:r>
                <a:rPr lang="vi-VN" sz="2600" b="1">
                  <a:latin typeface="+mj-lt"/>
                </a:rPr>
                <a:t>.</a:t>
              </a:r>
              <a:endParaRPr lang="zh-CN" altLang="en-US" sz="2600" b="1" dirty="0">
                <a:solidFill>
                  <a:schemeClr val="tx1">
                    <a:lumMod val="75000"/>
                    <a:lumOff val="25000"/>
                  </a:schemeClr>
                </a:solidFill>
                <a:latin typeface="+mj-lt"/>
                <a:ea typeface="+mj-ea"/>
              </a:endParaRPr>
            </a:p>
          </p:txBody>
        </p:sp>
      </p:grpSp>
      <p:grpSp>
        <p:nvGrpSpPr>
          <p:cNvPr id="19" name="Group 18">
            <a:extLst>
              <a:ext uri="{FF2B5EF4-FFF2-40B4-BE49-F238E27FC236}">
                <a16:creationId xmlns:a16="http://schemas.microsoft.com/office/drawing/2014/main" id="{15A981D4-38B2-45A9-AF15-097AE54E4D7C}"/>
              </a:ext>
            </a:extLst>
          </p:cNvPr>
          <p:cNvGrpSpPr/>
          <p:nvPr/>
        </p:nvGrpSpPr>
        <p:grpSpPr>
          <a:xfrm>
            <a:off x="425305" y="2800349"/>
            <a:ext cx="2161487" cy="3976835"/>
            <a:chOff x="425305" y="2800349"/>
            <a:chExt cx="2161487" cy="3976835"/>
          </a:xfrm>
        </p:grpSpPr>
        <p:pic>
          <p:nvPicPr>
            <p:cNvPr id="18" name="Picture 17" descr="A picture containing text&#10;&#10;Description automatically generated">
              <a:extLst>
                <a:ext uri="{FF2B5EF4-FFF2-40B4-BE49-F238E27FC236}">
                  <a16:creationId xmlns:a16="http://schemas.microsoft.com/office/drawing/2014/main" id="{703A857E-19AC-417D-89FE-91BF411A83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4" name="Picture 13" descr="A picture containing doll&#10;&#10;Description automatically generated">
              <a:extLst>
                <a:ext uri="{FF2B5EF4-FFF2-40B4-BE49-F238E27FC236}">
                  <a16:creationId xmlns:a16="http://schemas.microsoft.com/office/drawing/2014/main" id="{2BDCE548-90A1-4CFD-B990-30ACA8F3A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125870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900" decel="100000" fill="hold"/>
                                        <p:tgtEl>
                                          <p:spTgt spid="2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2">
            <a:extLst>
              <a:ext uri="{FF2B5EF4-FFF2-40B4-BE49-F238E27FC236}">
                <a16:creationId xmlns:a16="http://schemas.microsoft.com/office/drawing/2014/main" id="{D705C540-33D5-49E7-9BE3-80E67A1BA22E}"/>
              </a:ext>
            </a:extLst>
          </p:cNvPr>
          <p:cNvGrpSpPr/>
          <p:nvPr/>
        </p:nvGrpSpPr>
        <p:grpSpPr>
          <a:xfrm>
            <a:off x="1642249" y="-12931"/>
            <a:ext cx="9171100" cy="1395695"/>
            <a:chOff x="2604152" y="873043"/>
            <a:chExt cx="9171100" cy="1395695"/>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8"/>
              <a:ext cx="9171100" cy="1337040"/>
              <a:chOff x="3771007" y="1083236"/>
              <a:chExt cx="9171100" cy="1337040"/>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9171100"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NỘI DUNG BÀI HỌC</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1007" y="1096837"/>
                <a:ext cx="9171100"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NỘI DUNG BÀI HỌC</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sp>
          <p:nvSpPr>
            <p:cNvPr id="23" name="TextBox 22">
              <a:extLst>
                <a:ext uri="{FF2B5EF4-FFF2-40B4-BE49-F238E27FC236}">
                  <a16:creationId xmlns:a16="http://schemas.microsoft.com/office/drawing/2014/main" id="{6EECFD62-E854-4947-80B2-3BB191458D1A}"/>
                </a:ext>
              </a:extLst>
            </p:cNvPr>
            <p:cNvSpPr txBox="1"/>
            <p:nvPr/>
          </p:nvSpPr>
          <p:spPr>
            <a:xfrm>
              <a:off x="3325497" y="2680203"/>
              <a:ext cx="5804601" cy="2554545"/>
            </a:xfrm>
            <a:prstGeom prst="rect">
              <a:avLst/>
            </a:prstGeom>
            <a:noFill/>
          </p:spPr>
          <p:txBody>
            <a:bodyPr wrap="square">
              <a:spAutoFit/>
            </a:bodyPr>
            <a:lstStyle/>
            <a:p>
              <a:pPr algn="just"/>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Suy nghĩ của trẻ con về thế giới, về Mặt Trăng rất ngây thơ, ngộ nghĩnh, rất khác với</a:t>
              </a:r>
              <a:r>
                <a:rPr lang="en-US" sz="4000" b="1">
                  <a:solidFill>
                    <a:srgbClr val="002060"/>
                  </a:solidFill>
                  <a:latin typeface="+mj-lt"/>
                  <a:cs typeface="Times New Roman" panose="02020603050405020304" pitchFamily="18" charset="0"/>
                </a:rPr>
                <a:t> </a:t>
              </a:r>
              <a:r>
                <a:rPr lang="vi-VN" sz="4000" b="1">
                  <a:solidFill>
                    <a:srgbClr val="002060"/>
                  </a:solidFill>
                  <a:latin typeface="+mj-lt"/>
                  <a:cs typeface="Times New Roman" panose="02020603050405020304" pitchFamily="18" charset="0"/>
                </a:rPr>
                <a:t>người lớn.</a:t>
              </a:r>
              <a:endParaRPr lang="vi-VN" sz="4000" b="1" dirty="0">
                <a:solidFill>
                  <a:srgbClr val="002060"/>
                </a:solidFill>
                <a:latin typeface="+mj-lt"/>
                <a:cs typeface="Times New Roman" panose="02020603050405020304" pitchFamily="18" charset="0"/>
              </a:endParaRPr>
            </a:p>
          </p:txBody>
        </p:sp>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28449" y="2022877"/>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spTree>
    <p:extLst>
      <p:ext uri="{BB962C8B-B14F-4D97-AF65-F5344CB8AC3E}">
        <p14:creationId xmlns:p14="http://schemas.microsoft.com/office/powerpoint/2010/main" val="221182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73D91B-B0BC-40A2-9491-E39F3D5FEC77}"/>
              </a:ext>
            </a:extLst>
          </p:cNvPr>
          <p:cNvSpPr/>
          <p:nvPr/>
        </p:nvSpPr>
        <p:spPr>
          <a:xfrm>
            <a:off x="137160" y="1574224"/>
            <a:ext cx="11932920" cy="4968090"/>
          </a:xfrm>
          <a:custGeom>
            <a:avLst/>
            <a:gdLst>
              <a:gd name="connsiteX0" fmla="*/ 0 w 11932920"/>
              <a:gd name="connsiteY0" fmla="*/ 0 h 4968090"/>
              <a:gd name="connsiteX1" fmla="*/ 11932920 w 11932920"/>
              <a:gd name="connsiteY1" fmla="*/ 0 h 4968090"/>
              <a:gd name="connsiteX2" fmla="*/ 11932920 w 11932920"/>
              <a:gd name="connsiteY2" fmla="*/ 4968090 h 4968090"/>
              <a:gd name="connsiteX3" fmla="*/ 0 w 11932920"/>
              <a:gd name="connsiteY3" fmla="*/ 4968090 h 4968090"/>
              <a:gd name="connsiteX4" fmla="*/ 0 w 11932920"/>
              <a:gd name="connsiteY4" fmla="*/ 0 h 496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968090" fill="none" extrusionOk="0">
                <a:moveTo>
                  <a:pt x="0" y="0"/>
                </a:moveTo>
                <a:cubicBezTo>
                  <a:pt x="3883222" y="-28469"/>
                  <a:pt x="8488472" y="-80448"/>
                  <a:pt x="11932920" y="0"/>
                </a:cubicBezTo>
                <a:cubicBezTo>
                  <a:pt x="12051875" y="644005"/>
                  <a:pt x="12017803" y="4126901"/>
                  <a:pt x="11932920" y="4968090"/>
                </a:cubicBezTo>
                <a:cubicBezTo>
                  <a:pt x="6688336" y="4864274"/>
                  <a:pt x="1591490" y="4961116"/>
                  <a:pt x="0" y="4968090"/>
                </a:cubicBezTo>
                <a:cubicBezTo>
                  <a:pt x="143074" y="3313480"/>
                  <a:pt x="-141169" y="1022521"/>
                  <a:pt x="0" y="0"/>
                </a:cubicBezTo>
                <a:close/>
              </a:path>
              <a:path w="11932920" h="4968090" stroke="0" extrusionOk="0">
                <a:moveTo>
                  <a:pt x="0" y="0"/>
                </a:moveTo>
                <a:cubicBezTo>
                  <a:pt x="5952473" y="149590"/>
                  <a:pt x="9813191" y="167012"/>
                  <a:pt x="11932920" y="0"/>
                </a:cubicBezTo>
                <a:cubicBezTo>
                  <a:pt x="11789977" y="828257"/>
                  <a:pt x="11824931" y="2986488"/>
                  <a:pt x="11932920" y="4968090"/>
                </a:cubicBezTo>
                <a:cubicBezTo>
                  <a:pt x="6593921" y="4972732"/>
                  <a:pt x="2550639" y="4824862"/>
                  <a:pt x="0" y="4968090"/>
                </a:cubicBezTo>
                <a:cubicBezTo>
                  <a:pt x="133747" y="3940456"/>
                  <a:pt x="545" y="80591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3725EC9-6B07-45A7-9847-9E252E021661}"/>
              </a:ext>
            </a:extLst>
          </p:cNvPr>
          <p:cNvGrpSpPr/>
          <p:nvPr/>
        </p:nvGrpSpPr>
        <p:grpSpPr>
          <a:xfrm>
            <a:off x="836387" y="172674"/>
            <a:ext cx="10519226" cy="1389101"/>
            <a:chOff x="2604152" y="873043"/>
            <a:chExt cx="10519226" cy="1389101"/>
          </a:xfrm>
        </p:grpSpPr>
        <p:grpSp>
          <p:nvGrpSpPr>
            <p:cNvPr id="3" name="组合 6">
              <a:extLst>
                <a:ext uri="{FF2B5EF4-FFF2-40B4-BE49-F238E27FC236}">
                  <a16:creationId xmlns:a16="http://schemas.microsoft.com/office/drawing/2014/main" id="{06392C96-4232-41FB-AA99-0578420972F7}"/>
                </a:ext>
              </a:extLst>
            </p:cNvPr>
            <p:cNvGrpSpPr/>
            <p:nvPr/>
          </p:nvGrpSpPr>
          <p:grpSpPr>
            <a:xfrm>
              <a:off x="2604152" y="931698"/>
              <a:ext cx="10519226" cy="1330446"/>
              <a:chOff x="3771007" y="1083236"/>
              <a:chExt cx="10519226" cy="1330446"/>
            </a:xfrm>
          </p:grpSpPr>
          <p:sp>
            <p:nvSpPr>
              <p:cNvPr id="7" name="矩形 7">
                <a:extLst>
                  <a:ext uri="{FF2B5EF4-FFF2-40B4-BE49-F238E27FC236}">
                    <a16:creationId xmlns:a16="http://schemas.microsoft.com/office/drawing/2014/main" id="{5172BE64-43DB-4C46-8C91-640AE447DC37}"/>
                  </a:ext>
                </a:extLst>
              </p:cNvPr>
              <p:cNvSpPr/>
              <p:nvPr/>
            </p:nvSpPr>
            <p:spPr>
              <a:xfrm>
                <a:off x="3771007" y="1083236"/>
                <a:ext cx="10519226"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DIỄN CẢM</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ACFDCCCD-01DC-45ED-A2D3-C5648086E2FE}"/>
                  </a:ext>
                </a:extLst>
              </p:cNvPr>
              <p:cNvSpPr/>
              <p:nvPr/>
            </p:nvSpPr>
            <p:spPr>
              <a:xfrm>
                <a:off x="3771007" y="1090243"/>
                <a:ext cx="10519226"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Diễn cảm</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1008E1CA-658B-4B58-A2AB-C0DF7F6AEA4E}"/>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274E225C-407A-4108-86F6-6ABE378C1352}"/>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95E8CB4B-A854-4422-8CD2-A6558B7857CC}"/>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Rectangle 9">
            <a:extLst>
              <a:ext uri="{FF2B5EF4-FFF2-40B4-BE49-F238E27FC236}">
                <a16:creationId xmlns:a16="http://schemas.microsoft.com/office/drawing/2014/main" id="{5120A3F3-99EB-4A91-80CC-A7820813503B}"/>
              </a:ext>
            </a:extLst>
          </p:cNvPr>
          <p:cNvSpPr/>
          <p:nvPr/>
        </p:nvSpPr>
        <p:spPr>
          <a:xfrm>
            <a:off x="233464" y="1710222"/>
            <a:ext cx="11741285" cy="4832092"/>
          </a:xfrm>
          <a:prstGeom prst="rect">
            <a:avLst/>
          </a:prstGeom>
        </p:spPr>
        <p:txBody>
          <a:bodyPr wrap="square">
            <a:spAutoFit/>
          </a:bodyPr>
          <a:lstStyle/>
          <a:p>
            <a:pPr indent="457200" algn="just"/>
            <a:r>
              <a:rPr lang="vi-VN" sz="2800">
                <a:solidFill>
                  <a:srgbClr val="363636"/>
                </a:solidFill>
                <a:latin typeface="+mj-lt"/>
              </a:rPr>
              <a:t>Thế là chú hề đến gặp cô chủ nhỏ của mình. Chú hứa sẽ mang mặt trăng về cho cô </a:t>
            </a:r>
            <a:r>
              <a:rPr lang="en-US" sz="2800">
                <a:solidFill>
                  <a:srgbClr val="363636"/>
                </a:solidFill>
                <a:latin typeface="+mj-lt"/>
              </a:rPr>
              <a:t>/ </a:t>
            </a:r>
            <a:r>
              <a:rPr lang="vi-VN" sz="2800">
                <a:solidFill>
                  <a:srgbClr val="363636"/>
                </a:solidFill>
                <a:latin typeface="+mj-lt"/>
              </a:rPr>
              <a:t>nhưng cô phải </a:t>
            </a:r>
            <a:r>
              <a:rPr lang="vi-VN" sz="2800" b="1">
                <a:solidFill>
                  <a:srgbClr val="363636"/>
                </a:solidFill>
                <a:latin typeface="+mj-lt"/>
              </a:rPr>
              <a:t>cho biết </a:t>
            </a:r>
            <a:r>
              <a:rPr lang="en-US" sz="2800" b="1">
                <a:solidFill>
                  <a:srgbClr val="363636"/>
                </a:solidFill>
                <a:latin typeface="+mj-lt"/>
              </a:rPr>
              <a:t>/ </a:t>
            </a:r>
            <a:r>
              <a:rPr lang="vi-VN" sz="2800">
                <a:solidFill>
                  <a:srgbClr val="363636"/>
                </a:solidFill>
                <a:latin typeface="+mj-lt"/>
              </a:rPr>
              <a:t>mặt trăng </a:t>
            </a:r>
            <a:r>
              <a:rPr lang="vi-VN" sz="2800" b="1">
                <a:solidFill>
                  <a:srgbClr val="363636"/>
                </a:solidFill>
                <a:latin typeface="+mj-lt"/>
              </a:rPr>
              <a:t>to bằng chừng nào</a:t>
            </a:r>
            <a:r>
              <a:rPr lang="vi-VN" sz="2800">
                <a:solidFill>
                  <a:srgbClr val="363636"/>
                </a:solidFill>
                <a:latin typeface="+mj-lt"/>
              </a:rPr>
              <a:t>. Công chúa bảo:</a:t>
            </a:r>
          </a:p>
          <a:p>
            <a:pPr algn="just"/>
            <a:r>
              <a:rPr lang="vi-VN" sz="2800">
                <a:solidFill>
                  <a:srgbClr val="363636"/>
                </a:solidFill>
                <a:latin typeface="+mj-lt"/>
              </a:rPr>
              <a:t>- Chỉ to hơn </a:t>
            </a:r>
            <a:r>
              <a:rPr lang="vi-VN" sz="2800" b="1">
                <a:solidFill>
                  <a:srgbClr val="363636"/>
                </a:solidFill>
                <a:latin typeface="+mj-lt"/>
              </a:rPr>
              <a:t>móng tay </a:t>
            </a:r>
            <a:r>
              <a:rPr lang="vi-VN" sz="2800">
                <a:solidFill>
                  <a:srgbClr val="363636"/>
                </a:solidFill>
                <a:latin typeface="+mj-lt"/>
              </a:rPr>
              <a:t>ta, vì khi ta đặt ngón tay lên trước mặt trăng </a:t>
            </a:r>
            <a:r>
              <a:rPr lang="en-US" sz="2800">
                <a:solidFill>
                  <a:srgbClr val="363636"/>
                </a:solidFill>
                <a:latin typeface="+mj-lt"/>
              </a:rPr>
              <a:t>/ </a:t>
            </a:r>
            <a:r>
              <a:rPr lang="vi-VN" sz="2800">
                <a:solidFill>
                  <a:srgbClr val="363636"/>
                </a:solidFill>
                <a:latin typeface="+mj-lt"/>
              </a:rPr>
              <a:t>thì móng tay che </a:t>
            </a:r>
            <a:r>
              <a:rPr lang="vi-VN" sz="2800" b="1">
                <a:solidFill>
                  <a:srgbClr val="363636"/>
                </a:solidFill>
                <a:latin typeface="+mj-lt"/>
              </a:rPr>
              <a:t>gần khuất </a:t>
            </a:r>
            <a:r>
              <a:rPr lang="vi-VN" sz="2800">
                <a:solidFill>
                  <a:srgbClr val="363636"/>
                </a:solidFill>
                <a:latin typeface="+mj-lt"/>
              </a:rPr>
              <a:t>mặt trăng.</a:t>
            </a:r>
          </a:p>
          <a:p>
            <a:pPr indent="457200" algn="just"/>
            <a:r>
              <a:rPr lang="vi-VN" sz="2800">
                <a:solidFill>
                  <a:srgbClr val="363636"/>
                </a:solidFill>
                <a:latin typeface="+mj-lt"/>
              </a:rPr>
              <a:t> Chú hề hỏi lại:</a:t>
            </a:r>
          </a:p>
          <a:p>
            <a:pPr algn="just"/>
            <a:r>
              <a:rPr lang="vi-VN" sz="2800">
                <a:solidFill>
                  <a:srgbClr val="363636"/>
                </a:solidFill>
                <a:latin typeface="+mj-lt"/>
              </a:rPr>
              <a:t>- Công chúa có biết mặt trăng </a:t>
            </a:r>
            <a:r>
              <a:rPr lang="vi-VN" sz="2800" b="1">
                <a:solidFill>
                  <a:srgbClr val="363636"/>
                </a:solidFill>
                <a:latin typeface="+mj-lt"/>
              </a:rPr>
              <a:t>treo ở đâu </a:t>
            </a:r>
            <a:r>
              <a:rPr lang="vi-VN" sz="2800">
                <a:solidFill>
                  <a:srgbClr val="363636"/>
                </a:solidFill>
                <a:latin typeface="+mj-lt"/>
              </a:rPr>
              <a:t>không?</a:t>
            </a:r>
          </a:p>
          <a:p>
            <a:pPr indent="457200" algn="just"/>
            <a:r>
              <a:rPr lang="vi-VN" sz="2800">
                <a:solidFill>
                  <a:srgbClr val="363636"/>
                </a:solidFill>
                <a:latin typeface="+mj-lt"/>
              </a:rPr>
              <a:t>Công chúa đáp:</a:t>
            </a:r>
          </a:p>
          <a:p>
            <a:pPr algn="just"/>
            <a:r>
              <a:rPr lang="vi-VN" sz="2800">
                <a:solidFill>
                  <a:srgbClr val="363636"/>
                </a:solidFill>
                <a:latin typeface="+mj-lt"/>
              </a:rPr>
              <a:t>- Ta thấy đôi khi nó đi ngang qua ngọn cây trước cửa sổ.</a:t>
            </a:r>
          </a:p>
          <a:p>
            <a:pPr indent="457200" algn="just"/>
            <a:r>
              <a:rPr lang="vi-VN" sz="2800">
                <a:solidFill>
                  <a:srgbClr val="363636"/>
                </a:solidFill>
                <a:latin typeface="+mj-lt"/>
              </a:rPr>
              <a:t>Chú hề </a:t>
            </a:r>
            <a:r>
              <a:rPr lang="vi-VN" sz="2800" b="1">
                <a:solidFill>
                  <a:srgbClr val="363636"/>
                </a:solidFill>
                <a:latin typeface="+mj-lt"/>
              </a:rPr>
              <a:t>gặng hỏi </a:t>
            </a:r>
            <a:r>
              <a:rPr lang="vi-VN" sz="2800">
                <a:solidFill>
                  <a:srgbClr val="363636"/>
                </a:solidFill>
                <a:latin typeface="+mj-lt"/>
              </a:rPr>
              <a:t>thêm:</a:t>
            </a:r>
          </a:p>
          <a:p>
            <a:pPr algn="just"/>
            <a:r>
              <a:rPr lang="vi-VN" sz="2800">
                <a:solidFill>
                  <a:srgbClr val="363636"/>
                </a:solidFill>
                <a:latin typeface="+mj-lt"/>
              </a:rPr>
              <a:t>- Vậy theo công chúa, mặt trăng </a:t>
            </a:r>
            <a:r>
              <a:rPr lang="vi-VN" sz="2800" b="1">
                <a:solidFill>
                  <a:srgbClr val="363636"/>
                </a:solidFill>
                <a:latin typeface="+mj-lt"/>
              </a:rPr>
              <a:t>làm bằng gì</a:t>
            </a:r>
            <a:r>
              <a:rPr lang="vi-VN" sz="2800">
                <a:solidFill>
                  <a:srgbClr val="363636"/>
                </a:solidFill>
                <a:latin typeface="+mj-lt"/>
              </a:rPr>
              <a:t>?</a:t>
            </a:r>
          </a:p>
          <a:p>
            <a:pPr algn="just"/>
            <a:r>
              <a:rPr lang="vi-VN" sz="2800">
                <a:solidFill>
                  <a:srgbClr val="363636"/>
                </a:solidFill>
                <a:latin typeface="+mj-lt"/>
              </a:rPr>
              <a:t>- Tất nhiên là </a:t>
            </a:r>
            <a:r>
              <a:rPr lang="vi-VN" sz="2800" b="1">
                <a:solidFill>
                  <a:srgbClr val="363636"/>
                </a:solidFill>
                <a:latin typeface="+mj-lt"/>
              </a:rPr>
              <a:t>bằng vàng </a:t>
            </a:r>
            <a:r>
              <a:rPr lang="vi-VN" sz="2800">
                <a:solidFill>
                  <a:srgbClr val="363636"/>
                </a:solidFill>
                <a:latin typeface="+mj-lt"/>
              </a:rPr>
              <a:t>rồi.</a:t>
            </a:r>
            <a:endParaRPr lang="vi-VN" sz="2800" dirty="0">
              <a:solidFill>
                <a:srgbClr val="363636"/>
              </a:solidFill>
              <a:latin typeface="+mj-lt"/>
            </a:endParaRPr>
          </a:p>
        </p:txBody>
      </p:sp>
      <p:pic>
        <p:nvPicPr>
          <p:cNvPr id="13" name="Picture 12" descr="A close-up of a toy&#10;&#10;Description automatically generated with medium confidence">
            <a:extLst>
              <a:ext uri="{FF2B5EF4-FFF2-40B4-BE49-F238E27FC236}">
                <a16:creationId xmlns:a16="http://schemas.microsoft.com/office/drawing/2014/main" id="{E06922EE-4B9C-4208-97FB-6579E05D86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591" y="3064213"/>
            <a:ext cx="2610901" cy="3478101"/>
          </a:xfrm>
          <a:prstGeom prst="rect">
            <a:avLst/>
          </a:prstGeom>
        </p:spPr>
      </p:pic>
    </p:spTree>
    <p:extLst>
      <p:ext uri="{BB962C8B-B14F-4D97-AF65-F5344CB8AC3E}">
        <p14:creationId xmlns:p14="http://schemas.microsoft.com/office/powerpoint/2010/main" val="4270892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900" decel="100000" fill="hold"/>
                                        <p:tgtEl>
                                          <p:spTgt spid="9"/>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50"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par>
                          <p:cTn id="24" fill="hold">
                            <p:stCondLst>
                              <p:cond delay="2000"/>
                            </p:stCondLst>
                            <p:childTnLst>
                              <p:par>
                                <p:cTn id="25" presetID="37"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7DAB0274-DA22-4945-84EF-7DE6932513CE}"/>
              </a:ext>
            </a:extLst>
          </p:cNvPr>
          <p:cNvPicPr>
            <a:picLocks noChangeAspect="1"/>
          </p:cNvPicPr>
          <p:nvPr/>
        </p:nvPicPr>
        <p:blipFill rotWithShape="1">
          <a:blip r:embed="rId2">
            <a:extLst>
              <a:ext uri="{28A0092B-C50C-407E-A947-70E740481C1C}">
                <a14:useLocalDpi xmlns:a14="http://schemas.microsoft.com/office/drawing/2010/main" val="0"/>
              </a:ext>
            </a:extLst>
          </a:blip>
          <a:srcRect b="76892"/>
          <a:stretch/>
        </p:blipFill>
        <p:spPr>
          <a:xfrm>
            <a:off x="-269240" y="119327"/>
            <a:ext cx="12730480" cy="2118036"/>
          </a:xfrm>
          <a:prstGeom prst="rect">
            <a:avLst/>
          </a:prstGeom>
        </p:spPr>
      </p:pic>
      <p:pic>
        <p:nvPicPr>
          <p:cNvPr id="4" name="Picture 3" descr="Background pattern&#10;&#10;Description automatically generated">
            <a:extLst>
              <a:ext uri="{FF2B5EF4-FFF2-40B4-BE49-F238E27FC236}">
                <a16:creationId xmlns:a16="http://schemas.microsoft.com/office/drawing/2014/main" id="{4353F7AE-2A92-45AC-ADA4-3A5CBDA18943}"/>
              </a:ext>
            </a:extLst>
          </p:cNvPr>
          <p:cNvPicPr>
            <a:picLocks noChangeAspect="1"/>
          </p:cNvPicPr>
          <p:nvPr/>
        </p:nvPicPr>
        <p:blipFill rotWithShape="1">
          <a:blip r:embed="rId2">
            <a:extLst>
              <a:ext uri="{28A0092B-C50C-407E-A947-70E740481C1C}">
                <a14:useLocalDpi xmlns:a14="http://schemas.microsoft.com/office/drawing/2010/main" val="0"/>
              </a:ext>
            </a:extLst>
          </a:blip>
          <a:srcRect t="59862" b="-1254"/>
          <a:stretch/>
        </p:blipFill>
        <p:spPr>
          <a:xfrm flipH="1">
            <a:off x="-131470" y="4280171"/>
            <a:ext cx="6707476" cy="2577829"/>
          </a:xfrm>
          <a:prstGeom prst="rect">
            <a:avLst/>
          </a:prstGeom>
        </p:spPr>
      </p:pic>
      <p:grpSp>
        <p:nvGrpSpPr>
          <p:cNvPr id="6" name="Group 5">
            <a:extLst>
              <a:ext uri="{FF2B5EF4-FFF2-40B4-BE49-F238E27FC236}">
                <a16:creationId xmlns:a16="http://schemas.microsoft.com/office/drawing/2014/main" id="{E2368132-3165-4C23-B9C9-BC920D966A8E}"/>
              </a:ext>
            </a:extLst>
          </p:cNvPr>
          <p:cNvGrpSpPr/>
          <p:nvPr/>
        </p:nvGrpSpPr>
        <p:grpSpPr>
          <a:xfrm>
            <a:off x="496791" y="2290869"/>
            <a:ext cx="1316420" cy="1058371"/>
            <a:chOff x="4779580" y="2460871"/>
            <a:chExt cx="1316420" cy="1058371"/>
          </a:xfrm>
        </p:grpSpPr>
        <p:sp>
          <p:nvSpPr>
            <p:cNvPr id="7" name="Text Placeholder 5">
              <a:extLst>
                <a:ext uri="{FF2B5EF4-FFF2-40B4-BE49-F238E27FC236}">
                  <a16:creationId xmlns:a16="http://schemas.microsoft.com/office/drawing/2014/main" id="{0812B707-3DAB-4863-BB2F-4827FFA6F785}"/>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8" name="Picture 7" descr="Shape&#10;&#10;Description automatically generated">
              <a:extLst>
                <a:ext uri="{FF2B5EF4-FFF2-40B4-BE49-F238E27FC236}">
                  <a16:creationId xmlns:a16="http://schemas.microsoft.com/office/drawing/2014/main" id="{82EF82F9-6F0A-4F95-A5A3-FF4CC1B161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grpSp>
        <p:nvGrpSpPr>
          <p:cNvPr id="9" name="Group 8">
            <a:extLst>
              <a:ext uri="{FF2B5EF4-FFF2-40B4-BE49-F238E27FC236}">
                <a16:creationId xmlns:a16="http://schemas.microsoft.com/office/drawing/2014/main" id="{92D0192D-A124-4D77-8B11-A8E1AD717948}"/>
              </a:ext>
            </a:extLst>
          </p:cNvPr>
          <p:cNvGrpSpPr/>
          <p:nvPr/>
        </p:nvGrpSpPr>
        <p:grpSpPr>
          <a:xfrm>
            <a:off x="474182" y="3597460"/>
            <a:ext cx="1339029" cy="1080143"/>
            <a:chOff x="4756971" y="2439099"/>
            <a:chExt cx="1339029" cy="1080143"/>
          </a:xfrm>
        </p:grpSpPr>
        <p:sp>
          <p:nvSpPr>
            <p:cNvPr id="10" name="Text Placeholder 5">
              <a:extLst>
                <a:ext uri="{FF2B5EF4-FFF2-40B4-BE49-F238E27FC236}">
                  <a16:creationId xmlns:a16="http://schemas.microsoft.com/office/drawing/2014/main" id="{30D96561-97C8-41E6-97E9-816984CFCBEA}"/>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11" name="Picture 10" descr="Shape&#10;&#10;Description automatically generated">
              <a:extLst>
                <a:ext uri="{FF2B5EF4-FFF2-40B4-BE49-F238E27FC236}">
                  <a16:creationId xmlns:a16="http://schemas.microsoft.com/office/drawing/2014/main" id="{7EBCD7D3-8D06-476C-BF44-465A43DCD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0" name="Group 19">
            <a:extLst>
              <a:ext uri="{FF2B5EF4-FFF2-40B4-BE49-F238E27FC236}">
                <a16:creationId xmlns:a16="http://schemas.microsoft.com/office/drawing/2014/main" id="{49E3552D-D85E-4EE7-9680-5D6AEE37A431}"/>
              </a:ext>
            </a:extLst>
          </p:cNvPr>
          <p:cNvGrpSpPr/>
          <p:nvPr/>
        </p:nvGrpSpPr>
        <p:grpSpPr>
          <a:xfrm>
            <a:off x="3349395" y="119327"/>
            <a:ext cx="6453222" cy="1514936"/>
            <a:chOff x="2746658" y="202223"/>
            <a:chExt cx="6453222" cy="1514936"/>
          </a:xfrm>
        </p:grpSpPr>
        <p:pic>
          <p:nvPicPr>
            <p:cNvPr id="5" name="Picture 4" descr="Background pattern&#10;&#10;Description automatically generated">
              <a:extLst>
                <a:ext uri="{FF2B5EF4-FFF2-40B4-BE49-F238E27FC236}">
                  <a16:creationId xmlns:a16="http://schemas.microsoft.com/office/drawing/2014/main" id="{9FF4FAB5-D5DB-4D9B-8BC4-7E710F2D0891}"/>
                </a:ext>
              </a:extLst>
            </p:cNvPr>
            <p:cNvPicPr>
              <a:picLocks noChangeAspect="1"/>
            </p:cNvPicPr>
            <p:nvPr/>
          </p:nvPicPr>
          <p:blipFill rotWithShape="1">
            <a:blip r:embed="rId2">
              <a:extLst>
                <a:ext uri="{28A0092B-C50C-407E-A947-70E740481C1C}">
                  <a14:useLocalDpi xmlns:a14="http://schemas.microsoft.com/office/drawing/2010/main" val="0"/>
                </a:ext>
              </a:extLst>
            </a:blip>
            <a:srcRect l="1666" t="29192" r="2124" b="49145"/>
            <a:stretch/>
          </p:blipFill>
          <p:spPr>
            <a:xfrm flipH="1">
              <a:off x="2746658" y="368042"/>
              <a:ext cx="6453222" cy="1349117"/>
            </a:xfrm>
            <a:prstGeom prst="rect">
              <a:avLst/>
            </a:prstGeom>
          </p:spPr>
        </p:pic>
        <p:grpSp>
          <p:nvGrpSpPr>
            <p:cNvPr id="13" name="组合 12">
              <a:extLst>
                <a:ext uri="{FF2B5EF4-FFF2-40B4-BE49-F238E27FC236}">
                  <a16:creationId xmlns:a16="http://schemas.microsoft.com/office/drawing/2014/main" id="{36CBBAD0-2C5C-4FF4-AA6E-98175A4443F0}"/>
                </a:ext>
              </a:extLst>
            </p:cNvPr>
            <p:cNvGrpSpPr/>
            <p:nvPr/>
          </p:nvGrpSpPr>
          <p:grpSpPr>
            <a:xfrm>
              <a:off x="4055917" y="202223"/>
              <a:ext cx="3834704" cy="1389101"/>
              <a:chOff x="2604152" y="873043"/>
              <a:chExt cx="3834704" cy="1389101"/>
            </a:xfrm>
          </p:grpSpPr>
          <p:grpSp>
            <p:nvGrpSpPr>
              <p:cNvPr id="14" name="组合 6">
                <a:extLst>
                  <a:ext uri="{FF2B5EF4-FFF2-40B4-BE49-F238E27FC236}">
                    <a16:creationId xmlns:a16="http://schemas.microsoft.com/office/drawing/2014/main" id="{E2606429-2D4F-442E-9BDE-C6E0D04B4A23}"/>
                  </a:ext>
                </a:extLst>
              </p:cNvPr>
              <p:cNvGrpSpPr/>
              <p:nvPr/>
            </p:nvGrpSpPr>
            <p:grpSpPr>
              <a:xfrm>
                <a:off x="2604152" y="931698"/>
                <a:ext cx="3834704" cy="1330446"/>
                <a:chOff x="3771007" y="1083236"/>
                <a:chExt cx="3834704" cy="1330446"/>
              </a:xfrm>
            </p:grpSpPr>
            <p:sp>
              <p:nvSpPr>
                <p:cNvPr id="18" name="矩形 7">
                  <a:extLst>
                    <a:ext uri="{FF2B5EF4-FFF2-40B4-BE49-F238E27FC236}">
                      <a16:creationId xmlns:a16="http://schemas.microsoft.com/office/drawing/2014/main" id="{F4543FA0-9B87-4648-A504-6428FF1DD22A}"/>
                    </a:ext>
                  </a:extLst>
                </p:cNvPr>
                <p:cNvSpPr/>
                <p:nvPr/>
              </p:nvSpPr>
              <p:spPr>
                <a:xfrm>
                  <a:off x="3771007" y="1083236"/>
                  <a:ext cx="383470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DẶN DÒ</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9" name="矩形 8">
                  <a:extLst>
                    <a:ext uri="{FF2B5EF4-FFF2-40B4-BE49-F238E27FC236}">
                      <a16:creationId xmlns:a16="http://schemas.microsoft.com/office/drawing/2014/main" id="{A013D752-381B-438A-A21D-F34DC4285FBC}"/>
                    </a:ext>
                  </a:extLst>
                </p:cNvPr>
                <p:cNvSpPr/>
                <p:nvPr/>
              </p:nvSpPr>
              <p:spPr>
                <a:xfrm>
                  <a:off x="3771007" y="1090243"/>
                  <a:ext cx="3834704" cy="1323439"/>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DẶN DÒ</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15" name="组合 9">
                <a:extLst>
                  <a:ext uri="{FF2B5EF4-FFF2-40B4-BE49-F238E27FC236}">
                    <a16:creationId xmlns:a16="http://schemas.microsoft.com/office/drawing/2014/main" id="{9596AC12-3164-40F2-8B1C-CAEA8D4C96BB}"/>
                  </a:ext>
                </a:extLst>
              </p:cNvPr>
              <p:cNvGrpSpPr/>
              <p:nvPr/>
            </p:nvGrpSpPr>
            <p:grpSpPr>
              <a:xfrm>
                <a:off x="3583560" y="873043"/>
                <a:ext cx="184731" cy="1337040"/>
                <a:chOff x="3771007" y="1083236"/>
                <a:chExt cx="184731" cy="1337040"/>
              </a:xfrm>
            </p:grpSpPr>
            <p:sp>
              <p:nvSpPr>
                <p:cNvPr id="16" name="矩形 10">
                  <a:extLst>
                    <a:ext uri="{FF2B5EF4-FFF2-40B4-BE49-F238E27FC236}">
                      <a16:creationId xmlns:a16="http://schemas.microsoft.com/office/drawing/2014/main" id="{FE0F845C-464C-4329-A93A-5C99911A07A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7" name="矩形 11">
                  <a:extLst>
                    <a:ext uri="{FF2B5EF4-FFF2-40B4-BE49-F238E27FC236}">
                      <a16:creationId xmlns:a16="http://schemas.microsoft.com/office/drawing/2014/main" id="{ADDF9939-E278-4DC1-B56D-0A96EF77E283}"/>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sp>
        <p:nvSpPr>
          <p:cNvPr id="21" name="TextBox 20">
            <a:extLst>
              <a:ext uri="{FF2B5EF4-FFF2-40B4-BE49-F238E27FC236}">
                <a16:creationId xmlns:a16="http://schemas.microsoft.com/office/drawing/2014/main" id="{D13B901B-7FA6-499B-8834-49E03563D6AB}"/>
              </a:ext>
            </a:extLst>
          </p:cNvPr>
          <p:cNvSpPr txBox="1"/>
          <p:nvPr/>
        </p:nvSpPr>
        <p:spPr>
          <a:xfrm>
            <a:off x="1744981" y="2384135"/>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Luyện đọc diễn cảm</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22" name="TextBox 21">
            <a:extLst>
              <a:ext uri="{FF2B5EF4-FFF2-40B4-BE49-F238E27FC236}">
                <a16:creationId xmlns:a16="http://schemas.microsoft.com/office/drawing/2014/main" id="{C235DA16-0E0C-41B7-B648-A74D293F3C79}"/>
              </a:ext>
            </a:extLst>
          </p:cNvPr>
          <p:cNvSpPr txBox="1"/>
          <p:nvPr/>
        </p:nvSpPr>
        <p:spPr>
          <a:xfrm>
            <a:off x="1744981" y="3699797"/>
            <a:ext cx="6220450"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CHUẨN BỊ BÀI TIẾP THEO</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26382057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500"/>
                                        <p:tgtEl>
                                          <p:spTgt spid="3"/>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250"/>
                                        <p:tgtEl>
                                          <p:spTgt spid="4"/>
                                        </p:tgtEl>
                                      </p:cBhvr>
                                    </p:animEffect>
                                  </p:childTnLst>
                                </p:cTn>
                              </p:par>
                            </p:childTnLst>
                          </p:cTn>
                        </p:par>
                        <p:par>
                          <p:cTn id="12" fill="hold">
                            <p:stCondLst>
                              <p:cond delay="2750"/>
                            </p:stCondLst>
                            <p:childTnLst>
                              <p:par>
                                <p:cTn id="13" presetID="42"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360"/>
                                          </p:val>
                                        </p:tav>
                                        <p:tav tm="100000">
                                          <p:val>
                                            <p:fltVal val="0"/>
                                          </p:val>
                                        </p:tav>
                                      </p:tavLst>
                                    </p:anim>
                                    <p:animEffect transition="in" filter="fade">
                                      <p:cBhvr>
                                        <p:cTn id="25" dur="1000"/>
                                        <p:tgtEl>
                                          <p:spTgt spid="6"/>
                                        </p:tgtEl>
                                      </p:cBhvr>
                                    </p:animEffect>
                                  </p:childTnLst>
                                </p:cTn>
                              </p:par>
                            </p:childTnLst>
                          </p:cTn>
                        </p:par>
                        <p:par>
                          <p:cTn id="26" fill="hold">
                            <p:stCondLst>
                              <p:cond delay="1000"/>
                            </p:stCondLst>
                            <p:childTnLst>
                              <p:par>
                                <p:cTn id="27" presetID="37" presetClass="entr" presetSubtype="0"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1000" fill="hold"/>
                                        <p:tgtEl>
                                          <p:spTgt spid="9"/>
                                        </p:tgtEl>
                                        <p:attrNameLst>
                                          <p:attrName>ppt_w</p:attrName>
                                        </p:attrNameLst>
                                      </p:cBhvr>
                                      <p:tavLst>
                                        <p:tav tm="0">
                                          <p:val>
                                            <p:fltVal val="0"/>
                                          </p:val>
                                        </p:tav>
                                        <p:tav tm="100000">
                                          <p:val>
                                            <p:strVal val="#ppt_w"/>
                                          </p:val>
                                        </p:tav>
                                      </p:tavLst>
                                    </p:anim>
                                    <p:anim calcmode="lin" valueType="num">
                                      <p:cBhvr>
                                        <p:cTn id="38" dur="1000" fill="hold"/>
                                        <p:tgtEl>
                                          <p:spTgt spid="9"/>
                                        </p:tgtEl>
                                        <p:attrNameLst>
                                          <p:attrName>ppt_h</p:attrName>
                                        </p:attrNameLst>
                                      </p:cBhvr>
                                      <p:tavLst>
                                        <p:tav tm="0">
                                          <p:val>
                                            <p:fltVal val="0"/>
                                          </p:val>
                                        </p:tav>
                                        <p:tav tm="100000">
                                          <p:val>
                                            <p:strVal val="#ppt_h"/>
                                          </p:val>
                                        </p:tav>
                                      </p:tavLst>
                                    </p:anim>
                                    <p:anim calcmode="lin" valueType="num">
                                      <p:cBhvr>
                                        <p:cTn id="39" dur="1000" fill="hold"/>
                                        <p:tgtEl>
                                          <p:spTgt spid="9"/>
                                        </p:tgtEl>
                                        <p:attrNameLst>
                                          <p:attrName>style.rotation</p:attrName>
                                        </p:attrNameLst>
                                      </p:cBhvr>
                                      <p:tavLst>
                                        <p:tav tm="0">
                                          <p:val>
                                            <p:fltVal val="360"/>
                                          </p:val>
                                        </p:tav>
                                        <p:tav tm="100000">
                                          <p:val>
                                            <p:fltVal val="0"/>
                                          </p:val>
                                        </p:tav>
                                      </p:tavLst>
                                    </p:anim>
                                    <p:animEffect transition="in" filter="fade">
                                      <p:cBhvr>
                                        <p:cTn id="40" dur="1000"/>
                                        <p:tgtEl>
                                          <p:spTgt spid="9"/>
                                        </p:tgtEl>
                                      </p:cBhvr>
                                    </p:animEffect>
                                  </p:childTnLst>
                                </p:cTn>
                              </p:par>
                            </p:childTnLst>
                          </p:cTn>
                        </p:par>
                        <p:par>
                          <p:cTn id="41" fill="hold">
                            <p:stCondLst>
                              <p:cond delay="1000"/>
                            </p:stCondLst>
                            <p:childTnLst>
                              <p:par>
                                <p:cTn id="42" presetID="37"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900" decel="100000" fill="hold"/>
                                        <p:tgtEl>
                                          <p:spTgt spid="22"/>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CE6E58A0-D73F-44F2-B8D8-F9F1F1C84E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81" b="92130" l="4500" r="42300"/>
                    </a14:imgEffect>
                  </a14:imgLayer>
                </a14:imgProps>
              </a:ext>
              <a:ext uri="{28A0092B-C50C-407E-A947-70E740481C1C}">
                <a14:useLocalDpi xmlns:a14="http://schemas.microsoft.com/office/drawing/2010/main" val="0"/>
              </a:ext>
            </a:extLst>
          </a:blip>
          <a:srcRect l="2169" t="3138" r="57600" b="9438"/>
          <a:stretch/>
        </p:blipFill>
        <p:spPr>
          <a:xfrm>
            <a:off x="10193413" y="2305050"/>
            <a:ext cx="1631248" cy="3828318"/>
          </a:xfrm>
          <a:prstGeom prst="rect">
            <a:avLst/>
          </a:prstGeom>
        </p:spPr>
      </p:pic>
      <p:grpSp>
        <p:nvGrpSpPr>
          <p:cNvPr id="29" name="Group 28">
            <a:extLst>
              <a:ext uri="{FF2B5EF4-FFF2-40B4-BE49-F238E27FC236}">
                <a16:creationId xmlns:a16="http://schemas.microsoft.com/office/drawing/2014/main" id="{5A32E929-7E7A-4534-88C7-B1E83B9F74F0}"/>
              </a:ext>
            </a:extLst>
          </p:cNvPr>
          <p:cNvGrpSpPr/>
          <p:nvPr/>
        </p:nvGrpSpPr>
        <p:grpSpPr>
          <a:xfrm>
            <a:off x="2392587" y="1494549"/>
            <a:ext cx="7670423" cy="4638819"/>
            <a:chOff x="2392587" y="1494549"/>
            <a:chExt cx="7670423" cy="4638819"/>
          </a:xfrm>
        </p:grpSpPr>
        <p:pic>
          <p:nvPicPr>
            <p:cNvPr id="24" name="Picture 23" descr="Background pattern&#10;&#10;Description automatically generated">
              <a:extLst>
                <a:ext uri="{FF2B5EF4-FFF2-40B4-BE49-F238E27FC236}">
                  <a16:creationId xmlns:a16="http://schemas.microsoft.com/office/drawing/2014/main" id="{48951BC0-BDEB-458D-876A-5117AA27F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87" y="1725887"/>
              <a:ext cx="7670423" cy="4407481"/>
            </a:xfrm>
            <a:prstGeom prst="rect">
              <a:avLst/>
            </a:prstGeom>
          </p:spPr>
        </p:pic>
        <p:pic>
          <p:nvPicPr>
            <p:cNvPr id="28" name="Picture 27" descr="A picture containing clipart, vector graphics&#10;&#10;Description automatically generated">
              <a:extLst>
                <a:ext uri="{FF2B5EF4-FFF2-40B4-BE49-F238E27FC236}">
                  <a16:creationId xmlns:a16="http://schemas.microsoft.com/office/drawing/2014/main" id="{0A082678-B994-4D89-9085-3788B31D8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351621">
              <a:off x="8321577" y="1494549"/>
              <a:ext cx="1481730" cy="1056657"/>
            </a:xfrm>
            <a:prstGeom prst="rect">
              <a:avLst/>
            </a:prstGeom>
          </p:spPr>
        </p:pic>
      </p:grpSp>
      <p:grpSp>
        <p:nvGrpSpPr>
          <p:cNvPr id="11" name="Group 10">
            <a:extLst>
              <a:ext uri="{FF2B5EF4-FFF2-40B4-BE49-F238E27FC236}">
                <a16:creationId xmlns:a16="http://schemas.microsoft.com/office/drawing/2014/main" id="{72EAF424-6BED-4ABF-82F1-5167D524CC27}"/>
              </a:ext>
            </a:extLst>
          </p:cNvPr>
          <p:cNvGrpSpPr/>
          <p:nvPr/>
        </p:nvGrpSpPr>
        <p:grpSpPr>
          <a:xfrm>
            <a:off x="855767" y="1657141"/>
            <a:ext cx="2601082" cy="4659322"/>
            <a:chOff x="425305" y="2800349"/>
            <a:chExt cx="2161487" cy="3976835"/>
          </a:xfrm>
        </p:grpSpPr>
        <p:pic>
          <p:nvPicPr>
            <p:cNvPr id="12" name="Picture 11" descr="A picture containing text&#10;&#10;Description automatically generated">
              <a:extLst>
                <a:ext uri="{FF2B5EF4-FFF2-40B4-BE49-F238E27FC236}">
                  <a16:creationId xmlns:a16="http://schemas.microsoft.com/office/drawing/2014/main" id="{4B03D9DE-A9DB-42DA-A683-A128F6AD2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88170" flipH="1">
              <a:off x="425305" y="3806008"/>
              <a:ext cx="589885" cy="1652339"/>
            </a:xfrm>
            <a:prstGeom prst="rect">
              <a:avLst/>
            </a:prstGeom>
          </p:spPr>
        </p:pic>
        <p:pic>
          <p:nvPicPr>
            <p:cNvPr id="13" name="Picture 12" descr="A picture containing doll&#10;&#10;Description automatically generated">
              <a:extLst>
                <a:ext uri="{FF2B5EF4-FFF2-40B4-BE49-F238E27FC236}">
                  <a16:creationId xmlns:a16="http://schemas.microsoft.com/office/drawing/2014/main" id="{8EEDA46C-A22C-4CE4-8FED-599E66D2B6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441" y="2800349"/>
              <a:ext cx="2114351" cy="3976835"/>
            </a:xfrm>
            <a:prstGeom prst="rect">
              <a:avLst/>
            </a:prstGeom>
          </p:spPr>
        </p:pic>
      </p:grpSp>
      <p:grpSp>
        <p:nvGrpSpPr>
          <p:cNvPr id="14" name="组合 12">
            <a:extLst>
              <a:ext uri="{FF2B5EF4-FFF2-40B4-BE49-F238E27FC236}">
                <a16:creationId xmlns:a16="http://schemas.microsoft.com/office/drawing/2014/main" id="{D705C540-33D5-49E7-9BE3-80E67A1BA22E}"/>
              </a:ext>
            </a:extLst>
          </p:cNvPr>
          <p:cNvGrpSpPr/>
          <p:nvPr/>
        </p:nvGrpSpPr>
        <p:grpSpPr>
          <a:xfrm>
            <a:off x="3843183" y="2650876"/>
            <a:ext cx="4758107" cy="2613200"/>
            <a:chOff x="2604152" y="873043"/>
            <a:chExt cx="4758107" cy="2613200"/>
          </a:xfrm>
        </p:grpSpPr>
        <p:grpSp>
          <p:nvGrpSpPr>
            <p:cNvPr id="15" name="组合 6">
              <a:extLst>
                <a:ext uri="{FF2B5EF4-FFF2-40B4-BE49-F238E27FC236}">
                  <a16:creationId xmlns:a16="http://schemas.microsoft.com/office/drawing/2014/main" id="{86D991B9-5FA2-4D3E-8739-DDAAB8B6CC9E}"/>
                </a:ext>
              </a:extLst>
            </p:cNvPr>
            <p:cNvGrpSpPr/>
            <p:nvPr/>
          </p:nvGrpSpPr>
          <p:grpSpPr>
            <a:xfrm>
              <a:off x="2604152" y="931697"/>
              <a:ext cx="4758107" cy="2554546"/>
              <a:chOff x="3771007" y="1083235"/>
              <a:chExt cx="4758107" cy="2554546"/>
            </a:xfrm>
          </p:grpSpPr>
          <p:sp>
            <p:nvSpPr>
              <p:cNvPr id="19" name="矩形 7">
                <a:extLst>
                  <a:ext uri="{FF2B5EF4-FFF2-40B4-BE49-F238E27FC236}">
                    <a16:creationId xmlns:a16="http://schemas.microsoft.com/office/drawing/2014/main" id="{13781EB6-220B-4B19-B9A3-9359099B59CB}"/>
                  </a:ext>
                </a:extLst>
              </p:cNvPr>
              <p:cNvSpPr/>
              <p:nvPr/>
            </p:nvSpPr>
            <p:spPr>
              <a:xfrm>
                <a:off x="3771007" y="1083236"/>
                <a:ext cx="4751622"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Chúc em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học tốt</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20" name="矩形 8">
                <a:extLst>
                  <a:ext uri="{FF2B5EF4-FFF2-40B4-BE49-F238E27FC236}">
                    <a16:creationId xmlns:a16="http://schemas.microsoft.com/office/drawing/2014/main" id="{AB42B1FF-AC8E-443A-BDD8-81877165471B}"/>
                  </a:ext>
                </a:extLst>
              </p:cNvPr>
              <p:cNvSpPr/>
              <p:nvPr/>
            </p:nvSpPr>
            <p:spPr>
              <a:xfrm>
                <a:off x="3777492" y="1083235"/>
                <a:ext cx="4751622" cy="2554545"/>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Chúc em </a:t>
                </a:r>
              </a:p>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học tốt</a:t>
                </a:r>
              </a:p>
            </p:txBody>
          </p:sp>
        </p:grpSp>
        <p:grpSp>
          <p:nvGrpSpPr>
            <p:cNvPr id="16" name="组合 9">
              <a:extLst>
                <a:ext uri="{FF2B5EF4-FFF2-40B4-BE49-F238E27FC236}">
                  <a16:creationId xmlns:a16="http://schemas.microsoft.com/office/drawing/2014/main" id="{5556D512-4463-4F74-802E-0AB7D0D96401}"/>
                </a:ext>
              </a:extLst>
            </p:cNvPr>
            <p:cNvGrpSpPr/>
            <p:nvPr/>
          </p:nvGrpSpPr>
          <p:grpSpPr>
            <a:xfrm>
              <a:off x="3583560" y="873043"/>
              <a:ext cx="184731" cy="1337040"/>
              <a:chOff x="3771007" y="1083236"/>
              <a:chExt cx="184731" cy="1337040"/>
            </a:xfrm>
          </p:grpSpPr>
          <p:sp>
            <p:nvSpPr>
              <p:cNvPr id="17" name="矩形 10">
                <a:extLst>
                  <a:ext uri="{FF2B5EF4-FFF2-40B4-BE49-F238E27FC236}">
                    <a16:creationId xmlns:a16="http://schemas.microsoft.com/office/drawing/2014/main" id="{59F6E817-C7B7-4656-9F9F-9C21F8CF92CF}"/>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8" name="矩形 11">
                <a:extLst>
                  <a:ext uri="{FF2B5EF4-FFF2-40B4-BE49-F238E27FC236}">
                    <a16:creationId xmlns:a16="http://schemas.microsoft.com/office/drawing/2014/main" id="{954C01E0-8EEA-4C11-B1F8-3F629012888A}"/>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417915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
                                        </p:tgtEl>
                                        <p:attrNameLst>
                                          <p:attrName>ppt_x</p:attrName>
                                          <p:attrName>ppt_y</p:attrName>
                                        </p:attrNameLst>
                                      </p:cBhvr>
                                    </p:animMotion>
                                    <p:animEffect transition="in" filter="fade">
                                      <p:cBhvr>
                                        <p:cTn id="9" dur="1000"/>
                                        <p:tgtEl>
                                          <p:spTgt spid="14"/>
                                        </p:tgtEl>
                                      </p:cBhvr>
                                    </p:animEffect>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decel="50000" fill="hold">
                                          <p:stCondLst>
                                            <p:cond delay="0"/>
                                          </p:stCondLst>
                                        </p:cTn>
                                        <p:tgtEl>
                                          <p:spTgt spid="29"/>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29"/>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29"/>
                                        </p:tgtEl>
                                        <p:attrNameLst>
                                          <p:attrName>ppt_w</p:attrName>
                                        </p:attrNameLst>
                                      </p:cBhvr>
                                      <p:tavLst>
                                        <p:tav tm="0">
                                          <p:val>
                                            <p:strVal val="#ppt_w*.05"/>
                                          </p:val>
                                        </p:tav>
                                        <p:tav tm="100000">
                                          <p:val>
                                            <p:strVal val="#ppt_w"/>
                                          </p:val>
                                        </p:tav>
                                      </p:tavLst>
                                    </p:anim>
                                    <p:anim calcmode="lin" valueType="num">
                                      <p:cBhvr>
                                        <p:cTn id="16" dur="1000" fill="hold"/>
                                        <p:tgtEl>
                                          <p:spTgt spid="29"/>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29"/>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29"/>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29"/>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BA33D-16A4-41BB-8338-CB1087F3CCF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968828" y="1068352"/>
            <a:ext cx="10254343" cy="5410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F048A496-A7BC-4031-9B03-3761A15CAF5E}"/>
              </a:ext>
            </a:extLst>
          </p:cNvPr>
          <p:cNvGrpSpPr/>
          <p:nvPr/>
        </p:nvGrpSpPr>
        <p:grpSpPr>
          <a:xfrm>
            <a:off x="2080168" y="124765"/>
            <a:ext cx="8031662" cy="924564"/>
            <a:chOff x="4440308" y="1862990"/>
            <a:chExt cx="3171264" cy="924564"/>
          </a:xfrm>
        </p:grpSpPr>
        <p:sp>
          <p:nvSpPr>
            <p:cNvPr id="4" name="TextBox 3">
              <a:extLst>
                <a:ext uri="{FF2B5EF4-FFF2-40B4-BE49-F238E27FC236}">
                  <a16:creationId xmlns:a16="http://schemas.microsoft.com/office/drawing/2014/main" id="{C2082CF8-1807-4A3F-A243-4CB545A6B6DC}"/>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6" name="TextBox 5">
              <a:extLst>
                <a:ext uri="{FF2B5EF4-FFF2-40B4-BE49-F238E27FC236}">
                  <a16:creationId xmlns:a16="http://schemas.microsoft.com/office/drawing/2014/main" id="{043AA1E4-559F-456F-8DDC-6088D7908749}"/>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
        <p:nvSpPr>
          <p:cNvPr id="7" name="TextBox 6">
            <a:extLst>
              <a:ext uri="{FF2B5EF4-FFF2-40B4-BE49-F238E27FC236}">
                <a16:creationId xmlns:a16="http://schemas.microsoft.com/office/drawing/2014/main" id="{5E566C1C-2121-4C32-A86C-C4A53513B0E1}"/>
              </a:ext>
            </a:extLst>
          </p:cNvPr>
          <p:cNvSpPr txBox="1"/>
          <p:nvPr/>
        </p:nvSpPr>
        <p:spPr>
          <a:xfrm>
            <a:off x="9478297" y="6451132"/>
            <a:ext cx="2713703" cy="477054"/>
          </a:xfrm>
          <a:prstGeom prst="rect">
            <a:avLst/>
          </a:prstGeom>
          <a:noFill/>
        </p:spPr>
        <p:txBody>
          <a:bodyPr wrap="square">
            <a:spAutoFit/>
          </a:bodyPr>
          <a:lstStyle/>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12931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0" r="-20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363636"/>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rgbClr val="363636"/>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rgbClr val="363636"/>
                </a:solidFill>
                <a:latin typeface="+mj-lt"/>
              </a:rPr>
              <a:t>Nhà vua buồn lắm, than phiền với chú hề của ngài. Chú hề nghĩ một lát, rồi bảo:</a:t>
            </a:r>
          </a:p>
          <a:p>
            <a:pPr algn="just"/>
            <a:r>
              <a:rPr lang="en-US" sz="2800" b="1">
                <a:solidFill>
                  <a:srgbClr val="363636"/>
                </a:solidFill>
                <a:latin typeface="+mj-lt"/>
              </a:rPr>
              <a:t> </a:t>
            </a:r>
            <a:r>
              <a:rPr lang="vi-VN" sz="2800" b="1">
                <a:solidFill>
                  <a:srgbClr val="363636"/>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3216280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500"/>
                                        <p:tgtEl>
                                          <p:spTgt spid="4"/>
                                        </p:tgtEl>
                                      </p:cBhvr>
                                    </p:animEffect>
                                  </p:childTnLst>
                                </p:cTn>
                              </p:par>
                            </p:childTnLst>
                          </p:cTn>
                        </p:par>
                        <p:par>
                          <p:cTn id="8" fill="hold">
                            <p:stCondLst>
                              <p:cond delay="1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8FE9B-9F75-496F-8EAC-2CBBFA94A399}"/>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32920" cy="6247864"/>
          </a:xfrm>
          <a:prstGeom prst="rect">
            <a:avLst/>
          </a:prstGeom>
          <a:noFill/>
        </p:spPr>
        <p:txBody>
          <a:bodyPr wrap="square" rtlCol="0">
            <a:spAutoFit/>
          </a:bodyPr>
          <a:lstStyle/>
          <a:p>
            <a:pPr indent="457200" algn="just"/>
            <a:r>
              <a:rPr lang="vi-VN" sz="2500" b="1">
                <a:solidFill>
                  <a:srgbClr val="363636"/>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rgbClr val="363636"/>
                </a:solidFill>
                <a:latin typeface="+mj-lt"/>
              </a:rPr>
              <a:t>     </a:t>
            </a:r>
            <a:r>
              <a:rPr lang="vi-VN" sz="2500" b="1">
                <a:solidFill>
                  <a:srgbClr val="363636"/>
                </a:solidFill>
                <a:latin typeface="+mj-lt"/>
              </a:rPr>
              <a:t>- Chỉ to hơn móng tay ta, vì khi ta đặt ngón tay lên trước mặt trăng thì móng tay che gần khuất mặt trăng.</a:t>
            </a:r>
          </a:p>
          <a:p>
            <a:pPr indent="457200" algn="just"/>
            <a:r>
              <a:rPr lang="vi-VN" sz="2500" b="1">
                <a:solidFill>
                  <a:srgbClr val="363636"/>
                </a:solidFill>
                <a:latin typeface="+mj-lt"/>
              </a:rPr>
              <a:t>Chú hề hỏi lại:</a:t>
            </a:r>
          </a:p>
          <a:p>
            <a:pPr algn="just"/>
            <a:r>
              <a:rPr lang="en-US" sz="2500" b="1">
                <a:solidFill>
                  <a:srgbClr val="363636"/>
                </a:solidFill>
                <a:latin typeface="+mj-lt"/>
              </a:rPr>
              <a:t>     </a:t>
            </a:r>
            <a:r>
              <a:rPr lang="vi-VN" sz="2500" b="1">
                <a:solidFill>
                  <a:srgbClr val="363636"/>
                </a:solidFill>
                <a:latin typeface="+mj-lt"/>
              </a:rPr>
              <a:t>- Công chúa có biết mặt trăng treo ở đâu không?</a:t>
            </a:r>
          </a:p>
          <a:p>
            <a:pPr indent="457200" algn="just"/>
            <a:r>
              <a:rPr lang="vi-VN" sz="2500" b="1">
                <a:solidFill>
                  <a:srgbClr val="363636"/>
                </a:solidFill>
                <a:latin typeface="+mj-lt"/>
              </a:rPr>
              <a:t>Công chúa đáp:</a:t>
            </a:r>
          </a:p>
          <a:p>
            <a:pPr algn="just"/>
            <a:r>
              <a:rPr lang="en-US" sz="2500" b="1">
                <a:solidFill>
                  <a:srgbClr val="363636"/>
                </a:solidFill>
                <a:latin typeface="+mj-lt"/>
              </a:rPr>
              <a:t>     </a:t>
            </a:r>
            <a:r>
              <a:rPr lang="vi-VN" sz="2500" b="1">
                <a:solidFill>
                  <a:srgbClr val="363636"/>
                </a:solidFill>
                <a:latin typeface="+mj-lt"/>
              </a:rPr>
              <a:t>- Ta thấy đôi khi nó đi ngang qua ngọn cây trước cửa sổ.</a:t>
            </a:r>
          </a:p>
          <a:p>
            <a:pPr indent="511175" algn="just"/>
            <a:r>
              <a:rPr lang="vi-VN" sz="2500" b="1">
                <a:solidFill>
                  <a:srgbClr val="363636"/>
                </a:solidFill>
                <a:latin typeface="+mj-lt"/>
              </a:rPr>
              <a:t>Chú hề gặng hỏi thêm:</a:t>
            </a:r>
          </a:p>
          <a:p>
            <a:pPr algn="just"/>
            <a:r>
              <a:rPr lang="en-US" sz="2500" b="1">
                <a:solidFill>
                  <a:srgbClr val="363636"/>
                </a:solidFill>
                <a:latin typeface="+mj-lt"/>
              </a:rPr>
              <a:t>     </a:t>
            </a:r>
            <a:r>
              <a:rPr lang="vi-VN" sz="2500" b="1">
                <a:solidFill>
                  <a:srgbClr val="363636"/>
                </a:solidFill>
                <a:latin typeface="+mj-lt"/>
              </a:rPr>
              <a:t>- Vậy theo công chúa, mặt trăng làm bằng gì?</a:t>
            </a:r>
          </a:p>
          <a:p>
            <a:pPr algn="just"/>
            <a:r>
              <a:rPr lang="en-US" sz="2500" b="1">
                <a:solidFill>
                  <a:srgbClr val="363636"/>
                </a:solidFill>
                <a:latin typeface="+mj-lt"/>
              </a:rPr>
              <a:t>     </a:t>
            </a:r>
            <a:r>
              <a:rPr lang="vi-VN" sz="2500" b="1">
                <a:solidFill>
                  <a:srgbClr val="363636"/>
                </a:solidFill>
                <a:latin typeface="+mj-lt"/>
              </a:rPr>
              <a:t>- Tất nhiên là bằng vàng rồi.</a:t>
            </a:r>
          </a:p>
          <a:p>
            <a:pPr indent="457200" algn="just"/>
            <a:r>
              <a:rPr lang="vi-VN" sz="2500" b="1">
                <a:solidFill>
                  <a:srgbClr val="363636"/>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363636"/>
                </a:solidFill>
                <a:latin typeface="+mj-lt"/>
              </a:rPr>
              <a:t>Thấy mặt trăng, công chúa vui sướng ra khỏi giường bệnh, chạy tung tăng khắp vườn.</a:t>
            </a:r>
            <a:endParaRPr lang="en-US" sz="2500" b="1" dirty="0">
              <a:solidFill>
                <a:srgbClr val="002060"/>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752713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8BCD6"/>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BDEE59-B38F-4990-A4CC-E4A45DEB3B02}"/>
              </a:ext>
            </a:extLst>
          </p:cNvPr>
          <p:cNvPicPr>
            <a:picLocks noChangeAspect="1"/>
          </p:cNvPicPr>
          <p:nvPr/>
        </p:nvPicPr>
        <p:blipFill>
          <a:blip r:embed="rId2"/>
          <a:stretch>
            <a:fillRect/>
          </a:stretch>
        </p:blipFill>
        <p:spPr>
          <a:xfrm>
            <a:off x="0" y="0"/>
            <a:ext cx="12192000" cy="6858000"/>
          </a:xfrm>
          <a:prstGeom prst="rect">
            <a:avLst/>
          </a:prstGeom>
        </p:spPr>
      </p:pic>
      <p:grpSp>
        <p:nvGrpSpPr>
          <p:cNvPr id="2" name="组合 12">
            <a:extLst>
              <a:ext uri="{FF2B5EF4-FFF2-40B4-BE49-F238E27FC236}">
                <a16:creationId xmlns:a16="http://schemas.microsoft.com/office/drawing/2014/main" id="{8B071E9C-8593-4D79-989B-CAC675DF94BE}"/>
              </a:ext>
            </a:extLst>
          </p:cNvPr>
          <p:cNvGrpSpPr/>
          <p:nvPr/>
        </p:nvGrpSpPr>
        <p:grpSpPr>
          <a:xfrm>
            <a:off x="4820623" y="397551"/>
            <a:ext cx="6644982" cy="1920703"/>
            <a:chOff x="2604152" y="873043"/>
            <a:chExt cx="6644982" cy="1920703"/>
          </a:xfrm>
        </p:grpSpPr>
        <p:grpSp>
          <p:nvGrpSpPr>
            <p:cNvPr id="3" name="组合 6">
              <a:extLst>
                <a:ext uri="{FF2B5EF4-FFF2-40B4-BE49-F238E27FC236}">
                  <a16:creationId xmlns:a16="http://schemas.microsoft.com/office/drawing/2014/main" id="{A15EFCBF-DD53-465A-9246-64018A26735F}"/>
                </a:ext>
              </a:extLst>
            </p:cNvPr>
            <p:cNvGrpSpPr/>
            <p:nvPr/>
          </p:nvGrpSpPr>
          <p:grpSpPr>
            <a:xfrm>
              <a:off x="2604152" y="931698"/>
              <a:ext cx="6644982" cy="1862048"/>
              <a:chOff x="3771007" y="1083236"/>
              <a:chExt cx="6644982" cy="1862048"/>
            </a:xfrm>
          </p:grpSpPr>
          <p:sp>
            <p:nvSpPr>
              <p:cNvPr id="7" name="矩形 7">
                <a:extLst>
                  <a:ext uri="{FF2B5EF4-FFF2-40B4-BE49-F238E27FC236}">
                    <a16:creationId xmlns:a16="http://schemas.microsoft.com/office/drawing/2014/main" id="{3AB29981-EBFF-4203-B388-08BA0C23AE25}"/>
                  </a:ext>
                </a:extLst>
              </p:cNvPr>
              <p:cNvSpPr/>
              <p:nvPr/>
            </p:nvSpPr>
            <p:spPr>
              <a:xfrm>
                <a:off x="3771007" y="1083236"/>
                <a:ext cx="6635150" cy="1862048"/>
              </a:xfrm>
              <a:prstGeom prst="rect">
                <a:avLst/>
              </a:prstGeom>
            </p:spPr>
            <p:txBody>
              <a:bodyPr wrap="none">
                <a:spAutoFit/>
              </a:bodyPr>
              <a:lstStyle/>
              <a:p>
                <a:pPr lvl="0"/>
                <a:r>
                  <a:rPr lang="en-US" altLang="zh-CN" sz="11500" b="1">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rPr>
                  <a:t>Chia đoạn</a:t>
                </a:r>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D678B331-0894-4648-8CF6-81B3F0833D96}"/>
                  </a:ext>
                </a:extLst>
              </p:cNvPr>
              <p:cNvSpPr/>
              <p:nvPr/>
            </p:nvSpPr>
            <p:spPr>
              <a:xfrm>
                <a:off x="3780839" y="1083236"/>
                <a:ext cx="6635150" cy="1862048"/>
              </a:xfrm>
              <a:prstGeom prst="rect">
                <a:avLst/>
              </a:prstGeom>
            </p:spPr>
            <p:txBody>
              <a:bodyPr wrap="none">
                <a:spAutoFit/>
              </a:bodyPr>
              <a:lstStyle/>
              <a:p>
                <a:pPr lvl="0"/>
                <a:r>
                  <a:rPr lang="en-US" altLang="zh-CN" sz="11500" b="1">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rPr>
                  <a:t>Chia đoạn</a:t>
                </a:r>
                <a:endParaRPr lang="zh-CN" altLang="en-US" sz="11500" b="1" dirty="0">
                  <a:gradFill flip="none" rotWithShape="1">
                    <a:gsLst>
                      <a:gs pos="53000">
                        <a:srgbClr val="A744CD"/>
                      </a:gs>
                      <a:gs pos="25000">
                        <a:srgbClr val="E75FA9"/>
                      </a:gs>
                      <a:gs pos="88000">
                        <a:srgbClr val="BE95F1"/>
                      </a:gs>
                    </a:gsLst>
                    <a:lin ang="5400000" scaled="1"/>
                    <a:tileRect/>
                  </a:gradFill>
                  <a:latin typeface="UTM Gradoo"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B142DEC7-F343-41D3-A3E1-149E7B1A52C6}"/>
                </a:ext>
              </a:extLst>
            </p:cNvPr>
            <p:cNvGrpSpPr/>
            <p:nvPr/>
          </p:nvGrpSpPr>
          <p:grpSpPr>
            <a:xfrm>
              <a:off x="3583560" y="873043"/>
              <a:ext cx="184731" cy="1875649"/>
              <a:chOff x="3771007" y="1083236"/>
              <a:chExt cx="184731" cy="1875649"/>
            </a:xfrm>
          </p:grpSpPr>
          <p:sp>
            <p:nvSpPr>
              <p:cNvPr id="5" name="矩形 10">
                <a:extLst>
                  <a:ext uri="{FF2B5EF4-FFF2-40B4-BE49-F238E27FC236}">
                    <a16:creationId xmlns:a16="http://schemas.microsoft.com/office/drawing/2014/main" id="{FA2CC4ED-874A-457B-B997-7A427DEC1E53}"/>
                  </a:ext>
                </a:extLst>
              </p:cNvPr>
              <p:cNvSpPr/>
              <p:nvPr/>
            </p:nvSpPr>
            <p:spPr>
              <a:xfrm>
                <a:off x="3771007" y="1083236"/>
                <a:ext cx="184731" cy="1862048"/>
              </a:xfrm>
              <a:prstGeom prst="rect">
                <a:avLst/>
              </a:prstGeom>
            </p:spPr>
            <p:txBody>
              <a:bodyPr wrap="none">
                <a:spAutoFit/>
              </a:bodyPr>
              <a:lstStyle/>
              <a:p>
                <a:pPr lvl="0"/>
                <a:endParaRPr lang="zh-CN" altLang="en-US" sz="11500" b="1" dirty="0">
                  <a:ln w="152400">
                    <a:solidFill>
                      <a:schemeClr val="bg1"/>
                    </a:solidFill>
                  </a:ln>
                  <a:solidFill>
                    <a:schemeClr val="bg1"/>
                  </a:solidFill>
                  <a:effectLst>
                    <a:innerShdw blurRad="63500" dist="50800" dir="13500000">
                      <a:prstClr val="black">
                        <a:alpha val="50000"/>
                      </a:prstClr>
                    </a:innerShdw>
                  </a:effectLst>
                  <a:latin typeface="UTM Gradoo"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D5B16CD9-7B87-4AD0-83C3-9FA804012CC1}"/>
                  </a:ext>
                </a:extLst>
              </p:cNvPr>
              <p:cNvSpPr/>
              <p:nvPr/>
            </p:nvSpPr>
            <p:spPr>
              <a:xfrm>
                <a:off x="3771007" y="1096837"/>
                <a:ext cx="184731" cy="1862048"/>
              </a:xfrm>
              <a:prstGeom prst="rect">
                <a:avLst/>
              </a:prstGeom>
            </p:spPr>
            <p:txBody>
              <a:bodyPr wrap="none">
                <a:spAutoFit/>
              </a:bodyPr>
              <a:lstStyle/>
              <a:p>
                <a:pPr lvl="0"/>
                <a:endParaRPr lang="zh-CN" altLang="en-US" sz="11500" b="1" dirty="0">
                  <a:gradFill flip="none" rotWithShape="1">
                    <a:gsLst>
                      <a:gs pos="67000">
                        <a:srgbClr val="5997D0"/>
                      </a:gs>
                      <a:gs pos="0">
                        <a:srgbClr val="FF99CC"/>
                      </a:gs>
                      <a:gs pos="100000">
                        <a:srgbClr val="8DC9ED"/>
                      </a:gs>
                    </a:gsLst>
                    <a:lin ang="5400000" scaled="1"/>
                    <a:tileRect/>
                  </a:gradFill>
                  <a:latin typeface="UTM Gradoo" panose="02040603050506020204" pitchFamily="18" charset="0"/>
                  <a:ea typeface="字魂27号-布丁体" panose="00000505000000000000" pitchFamily="2" charset="-122"/>
                </a:endParaRPr>
              </a:p>
            </p:txBody>
          </p:sp>
        </p:grpSp>
      </p:grpSp>
      <p:grpSp>
        <p:nvGrpSpPr>
          <p:cNvPr id="24" name="Group 23">
            <a:extLst>
              <a:ext uri="{FF2B5EF4-FFF2-40B4-BE49-F238E27FC236}">
                <a16:creationId xmlns:a16="http://schemas.microsoft.com/office/drawing/2014/main" id="{2E6DB8BB-19B4-40FB-A2CD-3D90F01D166D}"/>
              </a:ext>
            </a:extLst>
          </p:cNvPr>
          <p:cNvGrpSpPr/>
          <p:nvPr/>
        </p:nvGrpSpPr>
        <p:grpSpPr>
          <a:xfrm>
            <a:off x="4904808" y="2647248"/>
            <a:ext cx="1316420" cy="1058371"/>
            <a:chOff x="4779580" y="2460871"/>
            <a:chExt cx="1316420" cy="1058371"/>
          </a:xfrm>
        </p:grpSpPr>
        <p:sp>
          <p:nvSpPr>
            <p:cNvPr id="12" name="Text Placeholder 5">
              <a:extLst>
                <a:ext uri="{FF2B5EF4-FFF2-40B4-BE49-F238E27FC236}">
                  <a16:creationId xmlns:a16="http://schemas.microsoft.com/office/drawing/2014/main" id="{D75DA40D-63F4-46A5-86F9-09C63A6A301F}"/>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01</a:t>
              </a:r>
              <a:endParaRPr lang="en-US" sz="5400" b="1" dirty="0">
                <a:solidFill>
                  <a:srgbClr val="CF2665"/>
                </a:solidFill>
                <a:latin typeface="Mali" panose="00000500000000000000" pitchFamily="2" charset="-34"/>
                <a:cs typeface="Mali" panose="00000500000000000000" pitchFamily="2" charset="-34"/>
              </a:endParaRPr>
            </a:p>
          </p:txBody>
        </p:sp>
        <p:pic>
          <p:nvPicPr>
            <p:cNvPr id="23" name="Picture 22" descr="Shape&#10;&#10;Description automatically generated">
              <a:extLst>
                <a:ext uri="{FF2B5EF4-FFF2-40B4-BE49-F238E27FC236}">
                  <a16:creationId xmlns:a16="http://schemas.microsoft.com/office/drawing/2014/main" id="{D209935C-F95D-49C9-9EDC-D58512B1B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89629" y="2460871"/>
              <a:ext cx="580962" cy="403076"/>
            </a:xfrm>
            <a:prstGeom prst="rect">
              <a:avLst/>
            </a:prstGeom>
          </p:spPr>
        </p:pic>
      </p:grpSp>
      <p:pic>
        <p:nvPicPr>
          <p:cNvPr id="25" name="Graphic 24">
            <a:extLst>
              <a:ext uri="{FF2B5EF4-FFF2-40B4-BE49-F238E27FC236}">
                <a16:creationId xmlns:a16="http://schemas.microsoft.com/office/drawing/2014/main" id="{342106D2-1678-4928-9079-F324BCE955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7506" y="1420397"/>
            <a:ext cx="512353" cy="512353"/>
          </a:xfrm>
          <a:prstGeom prst="rect">
            <a:avLst/>
          </a:prstGeom>
        </p:spPr>
      </p:pic>
      <p:grpSp>
        <p:nvGrpSpPr>
          <p:cNvPr id="26" name="Group 25">
            <a:extLst>
              <a:ext uri="{FF2B5EF4-FFF2-40B4-BE49-F238E27FC236}">
                <a16:creationId xmlns:a16="http://schemas.microsoft.com/office/drawing/2014/main" id="{A30075C2-13A8-4109-A18B-06AAB618DA96}"/>
              </a:ext>
            </a:extLst>
          </p:cNvPr>
          <p:cNvGrpSpPr/>
          <p:nvPr/>
        </p:nvGrpSpPr>
        <p:grpSpPr>
          <a:xfrm>
            <a:off x="4882199" y="3811846"/>
            <a:ext cx="1339029" cy="1080143"/>
            <a:chOff x="4756971" y="2439099"/>
            <a:chExt cx="1339029" cy="1080143"/>
          </a:xfrm>
        </p:grpSpPr>
        <p:sp>
          <p:nvSpPr>
            <p:cNvPr id="27" name="Text Placeholder 5">
              <a:extLst>
                <a:ext uri="{FF2B5EF4-FFF2-40B4-BE49-F238E27FC236}">
                  <a16:creationId xmlns:a16="http://schemas.microsoft.com/office/drawing/2014/main" id="{7FCB7477-A0E4-4656-A438-029B29E57A40}"/>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02</a:t>
              </a:r>
              <a:endParaRPr lang="en-US" sz="5400" b="1" dirty="0">
                <a:solidFill>
                  <a:srgbClr val="CF2665"/>
                </a:solidFill>
                <a:latin typeface="Mali" panose="00000500000000000000" pitchFamily="2" charset="-34"/>
                <a:cs typeface="Mali" panose="00000500000000000000" pitchFamily="2" charset="-34"/>
              </a:endParaRPr>
            </a:p>
          </p:txBody>
        </p:sp>
        <p:pic>
          <p:nvPicPr>
            <p:cNvPr id="28" name="Picture 27" descr="Shape&#10;&#10;Description automatically generated">
              <a:extLst>
                <a:ext uri="{FF2B5EF4-FFF2-40B4-BE49-F238E27FC236}">
                  <a16:creationId xmlns:a16="http://schemas.microsoft.com/office/drawing/2014/main" id="{64B460E1-6F76-4CB9-824E-9329C1C5C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grpSp>
        <p:nvGrpSpPr>
          <p:cNvPr id="29" name="Group 28">
            <a:extLst>
              <a:ext uri="{FF2B5EF4-FFF2-40B4-BE49-F238E27FC236}">
                <a16:creationId xmlns:a16="http://schemas.microsoft.com/office/drawing/2014/main" id="{2DD1AF0E-0923-4B1C-A72C-8A22B3DF6B6A}"/>
              </a:ext>
            </a:extLst>
          </p:cNvPr>
          <p:cNvGrpSpPr/>
          <p:nvPr/>
        </p:nvGrpSpPr>
        <p:grpSpPr>
          <a:xfrm>
            <a:off x="4904808" y="5114798"/>
            <a:ext cx="1339029" cy="1080143"/>
            <a:chOff x="4756971" y="2439099"/>
            <a:chExt cx="1339029" cy="1080143"/>
          </a:xfrm>
        </p:grpSpPr>
        <p:sp>
          <p:nvSpPr>
            <p:cNvPr id="30" name="Text Placeholder 5">
              <a:extLst>
                <a:ext uri="{FF2B5EF4-FFF2-40B4-BE49-F238E27FC236}">
                  <a16:creationId xmlns:a16="http://schemas.microsoft.com/office/drawing/2014/main" id="{11F18370-C4D0-45CE-8C76-C779B6B5425B}"/>
                </a:ext>
              </a:extLst>
            </p:cNvPr>
            <p:cNvSpPr txBox="1">
              <a:spLocks/>
            </p:cNvSpPr>
            <p:nvPr/>
          </p:nvSpPr>
          <p:spPr>
            <a:xfrm>
              <a:off x="4779580" y="2555681"/>
              <a:ext cx="1316420" cy="9635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CF2665"/>
                  </a:solidFill>
                  <a:latin typeface="Mali" panose="00000500000000000000" pitchFamily="2" charset="-34"/>
                  <a:cs typeface="Mali" panose="00000500000000000000" pitchFamily="2" charset="-34"/>
                </a:rPr>
                <a:t>03</a:t>
              </a:r>
              <a:endParaRPr lang="en-US" sz="5400" b="1" dirty="0">
                <a:solidFill>
                  <a:srgbClr val="CF2665"/>
                </a:solidFill>
                <a:latin typeface="Mali" panose="00000500000000000000" pitchFamily="2" charset="-34"/>
                <a:cs typeface="Mali" panose="00000500000000000000" pitchFamily="2" charset="-34"/>
              </a:endParaRPr>
            </a:p>
          </p:txBody>
        </p:sp>
        <p:pic>
          <p:nvPicPr>
            <p:cNvPr id="31" name="Picture 30" descr="Shape&#10;&#10;Description automatically generated">
              <a:extLst>
                <a:ext uri="{FF2B5EF4-FFF2-40B4-BE49-F238E27FC236}">
                  <a16:creationId xmlns:a16="http://schemas.microsoft.com/office/drawing/2014/main" id="{1989E994-0A29-4380-A6A7-2AEB8556A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830786">
              <a:off x="4756971" y="2439099"/>
              <a:ext cx="580962" cy="403076"/>
            </a:xfrm>
            <a:prstGeom prst="rect">
              <a:avLst/>
            </a:prstGeom>
          </p:spPr>
        </p:pic>
      </p:grpSp>
      <p:sp>
        <p:nvSpPr>
          <p:cNvPr id="33" name="TextBox 32">
            <a:extLst>
              <a:ext uri="{FF2B5EF4-FFF2-40B4-BE49-F238E27FC236}">
                <a16:creationId xmlns:a16="http://schemas.microsoft.com/office/drawing/2014/main" id="{937B8766-6DEA-4927-A981-CA1C8F2221DE}"/>
              </a:ext>
            </a:extLst>
          </p:cNvPr>
          <p:cNvSpPr txBox="1"/>
          <p:nvPr/>
        </p:nvSpPr>
        <p:spPr>
          <a:xfrm>
            <a:off x="6221228" y="2762098"/>
            <a:ext cx="5779197"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Từ đầu … của nhà vua.</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4" name="TextBox 33">
            <a:extLst>
              <a:ext uri="{FF2B5EF4-FFF2-40B4-BE49-F238E27FC236}">
                <a16:creationId xmlns:a16="http://schemas.microsoft.com/office/drawing/2014/main" id="{8F884079-C71F-40E0-B27B-9A95F55DEF4F}"/>
              </a:ext>
            </a:extLst>
          </p:cNvPr>
          <p:cNvSpPr txBox="1"/>
          <p:nvPr/>
        </p:nvSpPr>
        <p:spPr>
          <a:xfrm>
            <a:off x="6221227" y="399459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Nhà vua … bằng vàng rồi.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sp>
        <p:nvSpPr>
          <p:cNvPr id="35" name="TextBox 34">
            <a:extLst>
              <a:ext uri="{FF2B5EF4-FFF2-40B4-BE49-F238E27FC236}">
                <a16:creationId xmlns:a16="http://schemas.microsoft.com/office/drawing/2014/main" id="{13987530-B137-48C3-84CB-B8ACF186A680}"/>
              </a:ext>
            </a:extLst>
          </p:cNvPr>
          <p:cNvSpPr txBox="1"/>
          <p:nvPr/>
        </p:nvSpPr>
        <p:spPr>
          <a:xfrm>
            <a:off x="6221226" y="5180961"/>
            <a:ext cx="5970773" cy="638380"/>
          </a:xfrm>
          <a:prstGeom prst="rect">
            <a:avLst/>
          </a:prstGeom>
          <a:noFill/>
        </p:spPr>
        <p:txBody>
          <a:bodyPr wrap="square">
            <a:spAutoFit/>
          </a:bodyPr>
          <a:lstStyle/>
          <a:p>
            <a:pPr lvl="0">
              <a:lnSpc>
                <a:spcPct val="130000"/>
              </a:lnSpc>
              <a:defRPr/>
            </a:pPr>
            <a:r>
              <a:rPr lang="en-US" altLang="zh-CN" sz="3000" b="1" kern="0">
                <a:solidFill>
                  <a:srgbClr val="002060"/>
                </a:solidFill>
                <a:latin typeface="UTM Banque" panose="02040603050506020204" pitchFamily="18" charset="0"/>
                <a:ea typeface="Aachen" panose="02020500000000000000" pitchFamily="18" charset="0"/>
                <a:cs typeface="Aachen" panose="02020500000000000000" pitchFamily="18" charset="0"/>
              </a:rPr>
              <a:t>Phần còn lại.</a:t>
            </a:r>
            <a:endParaRPr lang="zh-CN" altLang="en-US" sz="3000" b="1" kern="0">
              <a:solidFill>
                <a:srgbClr val="002060"/>
              </a:solidFill>
              <a:latin typeface="UTM Banque" panose="02040603050506020204" pitchFamily="18" charset="0"/>
              <a:ea typeface="Aachen" panose="02020500000000000000" pitchFamily="18" charset="0"/>
              <a:cs typeface="Aachen" panose="02020500000000000000" pitchFamily="18" charset="0"/>
            </a:endParaRPr>
          </a:p>
        </p:txBody>
      </p:sp>
      <p:pic>
        <p:nvPicPr>
          <p:cNvPr id="37" name="Graphic 36">
            <a:extLst>
              <a:ext uri="{FF2B5EF4-FFF2-40B4-BE49-F238E27FC236}">
                <a16:creationId xmlns:a16="http://schemas.microsoft.com/office/drawing/2014/main" id="{5D1085E7-67AA-4A0B-811D-5484F42D15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8815" y="3145219"/>
            <a:ext cx="512353" cy="512353"/>
          </a:xfrm>
          <a:prstGeom prst="rect">
            <a:avLst/>
          </a:prstGeom>
        </p:spPr>
      </p:pic>
      <p:sp>
        <p:nvSpPr>
          <p:cNvPr id="32" name="TextBox 31">
            <a:extLst>
              <a:ext uri="{FF2B5EF4-FFF2-40B4-BE49-F238E27FC236}">
                <a16:creationId xmlns:a16="http://schemas.microsoft.com/office/drawing/2014/main" id="{C24376D4-DE3B-492F-A639-400BD6EE4770}"/>
              </a:ext>
            </a:extLst>
          </p:cNvPr>
          <p:cNvSpPr txBox="1"/>
          <p:nvPr/>
        </p:nvSpPr>
        <p:spPr>
          <a:xfrm>
            <a:off x="3600674" y="6540986"/>
            <a:ext cx="621452" cy="369332"/>
          </a:xfrm>
          <a:prstGeom prst="rect">
            <a:avLst/>
          </a:prstGeom>
          <a:noFill/>
        </p:spPr>
        <p:txBody>
          <a:bodyPr wrap="none" rtlCol="0">
            <a:spAutoFit/>
          </a:bodyPr>
          <a:lstStyle/>
          <a:p>
            <a:r>
              <a:rPr lang="en-US">
                <a:solidFill>
                  <a:srgbClr val="F8BCD6"/>
                </a:solidFill>
                <a:latin typeface="UTM Mabella" panose="02040603050506020204" pitchFamily="18" charset="0"/>
              </a:rPr>
              <a:t>KTUTS</a:t>
            </a:r>
          </a:p>
        </p:txBody>
      </p:sp>
      <p:sp>
        <p:nvSpPr>
          <p:cNvPr id="36" name="TextBox 35">
            <a:extLst>
              <a:ext uri="{FF2B5EF4-FFF2-40B4-BE49-F238E27FC236}">
                <a16:creationId xmlns:a16="http://schemas.microsoft.com/office/drawing/2014/main" id="{9F1ECEDB-CF46-4D22-984B-D8DE3314E5B1}"/>
              </a:ext>
            </a:extLst>
          </p:cNvPr>
          <p:cNvSpPr txBox="1"/>
          <p:nvPr/>
        </p:nvSpPr>
        <p:spPr>
          <a:xfrm>
            <a:off x="10460784" y="6108313"/>
            <a:ext cx="621452" cy="369332"/>
          </a:xfrm>
          <a:prstGeom prst="rect">
            <a:avLst/>
          </a:prstGeom>
          <a:noFill/>
        </p:spPr>
        <p:txBody>
          <a:bodyPr wrap="none" rtlCol="0">
            <a:spAutoFit/>
          </a:bodyPr>
          <a:lstStyle/>
          <a:p>
            <a:r>
              <a:rPr lang="en-US">
                <a:solidFill>
                  <a:srgbClr val="E75FA9"/>
                </a:solidFill>
                <a:latin typeface="UTM Mabella" panose="02040603050506020204" pitchFamily="18" charset="0"/>
              </a:rPr>
              <a:t>KTUTS</a:t>
            </a:r>
          </a:p>
        </p:txBody>
      </p:sp>
    </p:spTree>
    <p:extLst>
      <p:ext uri="{BB962C8B-B14F-4D97-AF65-F5344CB8AC3E}">
        <p14:creationId xmlns:p14="http://schemas.microsoft.com/office/powerpoint/2010/main" val="4184598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 calcmode="lin" valueType="num">
                                      <p:cBhvr>
                                        <p:cTn id="16" dur="500" fill="hold"/>
                                        <p:tgtEl>
                                          <p:spTgt spid="24"/>
                                        </p:tgtEl>
                                        <p:attrNameLst>
                                          <p:attrName>style.rotation</p:attrName>
                                        </p:attrNameLst>
                                      </p:cBhvr>
                                      <p:tavLst>
                                        <p:tav tm="0">
                                          <p:val>
                                            <p:fltVal val="360"/>
                                          </p:val>
                                        </p:tav>
                                        <p:tav tm="100000">
                                          <p:val>
                                            <p:fltVal val="0"/>
                                          </p:val>
                                        </p:tav>
                                      </p:tavLst>
                                    </p:anim>
                                    <p:animEffect transition="in" filter="fade">
                                      <p:cBhvr>
                                        <p:cTn id="17" dur="500"/>
                                        <p:tgtEl>
                                          <p:spTgt spid="24"/>
                                        </p:tgtEl>
                                      </p:cBhvr>
                                    </p:animEffect>
                                  </p:childTnLst>
                                </p:cTn>
                              </p:par>
                            </p:childTnLst>
                          </p:cTn>
                        </p:par>
                        <p:par>
                          <p:cTn id="18" fill="hold">
                            <p:stCondLst>
                              <p:cond delay="500"/>
                            </p:stCondLst>
                            <p:childTnLst>
                              <p:par>
                                <p:cTn id="19" presetID="37"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900" decel="100000" fill="hold"/>
                                        <p:tgtEl>
                                          <p:spTgt spid="3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 calcmode="lin" valueType="num">
                                      <p:cBhvr>
                                        <p:cTn id="31" dur="500" fill="hold"/>
                                        <p:tgtEl>
                                          <p:spTgt spid="26"/>
                                        </p:tgtEl>
                                        <p:attrNameLst>
                                          <p:attrName>style.rotation</p:attrName>
                                        </p:attrNameLst>
                                      </p:cBhvr>
                                      <p:tavLst>
                                        <p:tav tm="0">
                                          <p:val>
                                            <p:fltVal val="360"/>
                                          </p:val>
                                        </p:tav>
                                        <p:tav tm="100000">
                                          <p:val>
                                            <p:fltVal val="0"/>
                                          </p:val>
                                        </p:tav>
                                      </p:tavLst>
                                    </p:anim>
                                    <p:animEffect transition="in" filter="fade">
                                      <p:cBhvr>
                                        <p:cTn id="32" dur="500"/>
                                        <p:tgtEl>
                                          <p:spTgt spid="26"/>
                                        </p:tgtEl>
                                      </p:cBhvr>
                                    </p:animEffect>
                                  </p:childTnLst>
                                </p:cTn>
                              </p:par>
                            </p:childTnLst>
                          </p:cTn>
                        </p:par>
                        <p:par>
                          <p:cTn id="33" fill="hold">
                            <p:stCondLst>
                              <p:cond delay="500"/>
                            </p:stCondLst>
                            <p:childTnLst>
                              <p:par>
                                <p:cTn id="34" presetID="37" presetClass="entr" presetSubtype="0"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900" decel="100000" fill="hold"/>
                                        <p:tgtEl>
                                          <p:spTgt spid="3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par>
                          <p:cTn id="48" fill="hold">
                            <p:stCondLst>
                              <p:cond delay="500"/>
                            </p:stCondLst>
                            <p:childTnLst>
                              <p:par>
                                <p:cTn id="49" presetID="37" presetClass="entr" presetSubtype="0"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900" decel="100000" fill="hold"/>
                                        <p:tgtEl>
                                          <p:spTgt spid="35"/>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C0B1AB-ACFC-4D61-B8F4-F3D289B00120}"/>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363097" y="1270365"/>
            <a:ext cx="11465806" cy="4832092"/>
          </a:xfrm>
          <a:prstGeom prst="rect">
            <a:avLst/>
          </a:prstGeom>
          <a:noFill/>
        </p:spPr>
        <p:txBody>
          <a:bodyPr wrap="square" rtlCol="0">
            <a:spAutoFit/>
          </a:bodyPr>
          <a:lstStyle/>
          <a:p>
            <a:pPr indent="457200" algn="just"/>
            <a:r>
              <a:rPr lang="vi-VN" sz="2800" b="1">
                <a:solidFill>
                  <a:srgbClr val="CF2665"/>
                </a:solidFill>
                <a:latin typeface="+mj-lt"/>
              </a:rPr>
              <a:t>Ở vương quốc nọ có một cô bé xinh xinh chừng năm, sáu tuổi. Bé xíu như vậy, nhưng cô lại là công chúa. Một lần, công chúa ốm nặng. Nhà vua rất lo lắng. Ngài hứa tặng cô con gái bé nhỏ bất kì thứ gì cô muốn, miễn là cô khỏi bệnh. Công chúa nói rằng cô sẽ khỏi ngay nếu có được mặt trăng.</a:t>
            </a:r>
          </a:p>
          <a:p>
            <a:pPr indent="457200" algn="just"/>
            <a:r>
              <a:rPr lang="vi-VN" sz="2800" b="1">
                <a:solidFill>
                  <a:schemeClr val="accent4">
                    <a:lumMod val="75000"/>
                  </a:schemeClr>
                </a:solidFill>
                <a:latin typeface="+mj-lt"/>
              </a:rPr>
              <a:t>Vua cho vời tất cả các vị đại thần, các nhà khoa học tới để bàn cách lấy mặt trăng cho cô bé. Nhưng ai nấy đều nói là đòi hỏi của công chúa không thể thực hiện được vì mặt trăng ở rất xa và to gấp hàng nghìn lần đất nước của nhà vua.</a:t>
            </a:r>
          </a:p>
          <a:p>
            <a:pPr indent="457200" algn="just"/>
            <a:r>
              <a:rPr lang="vi-VN" sz="2800" b="1">
                <a:solidFill>
                  <a:schemeClr val="accent4">
                    <a:lumMod val="75000"/>
                  </a:schemeClr>
                </a:solidFill>
                <a:latin typeface="+mj-lt"/>
              </a:rPr>
              <a:t>Nhà vua buồn lắm, than phiền với chú hề của ngài. Chú hề nghĩ một lát, rồi bảo:</a:t>
            </a:r>
          </a:p>
          <a:p>
            <a:pPr algn="just"/>
            <a:r>
              <a:rPr lang="en-US" sz="2800" b="1">
                <a:solidFill>
                  <a:schemeClr val="accent4">
                    <a:lumMod val="75000"/>
                  </a:schemeClr>
                </a:solidFill>
                <a:latin typeface="+mj-lt"/>
              </a:rPr>
              <a:t> </a:t>
            </a:r>
            <a:r>
              <a:rPr lang="vi-VN" sz="2800" b="1">
                <a:solidFill>
                  <a:schemeClr val="accent4">
                    <a:lumMod val="75000"/>
                  </a:schemeClr>
                </a:solidFill>
                <a:latin typeface="+mj-lt"/>
              </a:rPr>
              <a:t>- Trước hết, phải hỏi xem công chúa nghĩ về mặt trăng như thế nào đã.</a:t>
            </a:r>
          </a:p>
        </p:txBody>
      </p:sp>
      <p:grpSp>
        <p:nvGrpSpPr>
          <p:cNvPr id="6" name="Group 5">
            <a:extLst>
              <a:ext uri="{FF2B5EF4-FFF2-40B4-BE49-F238E27FC236}">
                <a16:creationId xmlns:a16="http://schemas.microsoft.com/office/drawing/2014/main" id="{3167DD9F-B862-4108-84FC-0941F5155839}"/>
              </a:ext>
            </a:extLst>
          </p:cNvPr>
          <p:cNvGrpSpPr/>
          <p:nvPr/>
        </p:nvGrpSpPr>
        <p:grpSpPr>
          <a:xfrm>
            <a:off x="2228923" y="330313"/>
            <a:ext cx="8031662" cy="924564"/>
            <a:chOff x="4440308" y="1862990"/>
            <a:chExt cx="3171264" cy="924564"/>
          </a:xfrm>
        </p:grpSpPr>
        <p:sp>
          <p:nvSpPr>
            <p:cNvPr id="7" name="TextBox 6">
              <a:extLst>
                <a:ext uri="{FF2B5EF4-FFF2-40B4-BE49-F238E27FC236}">
                  <a16:creationId xmlns:a16="http://schemas.microsoft.com/office/drawing/2014/main" id="{A653DFFD-9EFA-41C2-9AD1-944A7A00AE4E}"/>
                </a:ext>
              </a:extLst>
            </p:cNvPr>
            <p:cNvSpPr txBox="1"/>
            <p:nvPr/>
          </p:nvSpPr>
          <p:spPr>
            <a:xfrm>
              <a:off x="4459779" y="1862990"/>
              <a:ext cx="3151793" cy="923330"/>
            </a:xfrm>
            <a:prstGeom prst="rect">
              <a:avLst/>
            </a:prstGeom>
            <a:noFill/>
          </p:spPr>
          <p:txBody>
            <a:bodyPr wrap="square" rtlCol="0">
              <a:spAutoFit/>
            </a:bodyPr>
            <a:lstStyle/>
            <a:p>
              <a:pPr algn="ct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RẤT NHIỀU</a:t>
              </a: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 </a:t>
              </a:r>
              <a:r>
                <a:rPr lang="en-US" sz="540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endParaRPr>
            </a:p>
          </p:txBody>
        </p:sp>
        <p:sp>
          <p:nvSpPr>
            <p:cNvPr id="8" name="TextBox 7">
              <a:extLst>
                <a:ext uri="{FF2B5EF4-FFF2-40B4-BE49-F238E27FC236}">
                  <a16:creationId xmlns:a16="http://schemas.microsoft.com/office/drawing/2014/main" id="{FF41BD2F-E0AC-40EB-ACD7-8032BC63E310}"/>
                </a:ext>
              </a:extLst>
            </p:cNvPr>
            <p:cNvSpPr txBox="1"/>
            <p:nvPr/>
          </p:nvSpPr>
          <p:spPr>
            <a:xfrm>
              <a:off x="4440308" y="1864224"/>
              <a:ext cx="3151793" cy="923330"/>
            </a:xfrm>
            <a:prstGeom prst="rect">
              <a:avLst/>
            </a:prstGeom>
            <a:noFill/>
          </p:spPr>
          <p:txBody>
            <a:bodyPr wrap="square" rtlCol="0">
              <a:spAutoFit/>
            </a:bodyPr>
            <a:lstStyle/>
            <a:p>
              <a:pPr algn="ctr"/>
              <a:r>
                <a:rPr lang="en-US" sz="5400">
                  <a:solidFill>
                    <a:srgbClr val="F6A9A9"/>
                  </a:solidFill>
                  <a:effectLst>
                    <a:outerShdw blurRad="38100" dist="38100" dir="2700000" algn="tl">
                      <a:srgbClr val="000000">
                        <a:alpha val="43137"/>
                      </a:srgbClr>
                    </a:outerShdw>
                  </a:effectLst>
                  <a:latin typeface="UTM Showcard" panose="02040603050506020204" pitchFamily="18" charset="0"/>
                </a:rPr>
                <a:t>RẤT NHIỀU </a:t>
              </a:r>
              <a:r>
                <a:rPr lang="en-US" sz="5400">
                  <a:solidFill>
                    <a:srgbClr val="FFF47D"/>
                  </a:solidFill>
                  <a:effectLst>
                    <a:outerShdw blurRad="38100" dist="38100" dir="2700000" algn="tl">
                      <a:srgbClr val="000000">
                        <a:alpha val="43137"/>
                      </a:srgbClr>
                    </a:outerShdw>
                  </a:effectLst>
                  <a:latin typeface="UTM Showcard" panose="02040603050506020204" pitchFamily="18" charset="0"/>
                </a:rPr>
                <a:t>MẶT TRĂNG</a:t>
              </a:r>
              <a:endParaRPr lang="en-US" sz="5400" dirty="0">
                <a:solidFill>
                  <a:srgbClr val="FFF47D"/>
                </a:solidFill>
                <a:effectLst>
                  <a:outerShdw blurRad="38100" dist="38100" dir="2700000" algn="tl">
                    <a:srgbClr val="000000">
                      <a:alpha val="43137"/>
                    </a:srgbClr>
                  </a:outerShdw>
                </a:effectLst>
                <a:latin typeface="UTM Showcard" panose="02040603050506020204" pitchFamily="18" charset="0"/>
              </a:endParaRPr>
            </a:p>
          </p:txBody>
        </p:sp>
      </p:grpSp>
    </p:spTree>
    <p:extLst>
      <p:ext uri="{BB962C8B-B14F-4D97-AF65-F5344CB8AC3E}">
        <p14:creationId xmlns:p14="http://schemas.microsoft.com/office/powerpoint/2010/main" val="154474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54DDB4-F5FF-4AF5-8F71-500966F6E5DC}"/>
              </a:ext>
            </a:extLst>
          </p:cNvPr>
          <p:cNvSpPr/>
          <p:nvPr/>
        </p:nvSpPr>
        <p:spPr>
          <a:xfrm>
            <a:off x="129540" y="147880"/>
            <a:ext cx="11932920" cy="6601968"/>
          </a:xfrm>
          <a:custGeom>
            <a:avLst/>
            <a:gdLst>
              <a:gd name="connsiteX0" fmla="*/ 0 w 11932920"/>
              <a:gd name="connsiteY0" fmla="*/ 0 h 6601968"/>
              <a:gd name="connsiteX1" fmla="*/ 11932920 w 11932920"/>
              <a:gd name="connsiteY1" fmla="*/ 0 h 6601968"/>
              <a:gd name="connsiteX2" fmla="*/ 11932920 w 11932920"/>
              <a:gd name="connsiteY2" fmla="*/ 6601968 h 6601968"/>
              <a:gd name="connsiteX3" fmla="*/ 0 w 11932920"/>
              <a:gd name="connsiteY3" fmla="*/ 6601968 h 6601968"/>
              <a:gd name="connsiteX4" fmla="*/ 0 w 11932920"/>
              <a:gd name="connsiteY4" fmla="*/ 0 h 6601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6601968" fill="none" extrusionOk="0">
                <a:moveTo>
                  <a:pt x="0" y="0"/>
                </a:moveTo>
                <a:cubicBezTo>
                  <a:pt x="3894799" y="-133017"/>
                  <a:pt x="6957242" y="-123057"/>
                  <a:pt x="11932920" y="0"/>
                </a:cubicBezTo>
                <a:cubicBezTo>
                  <a:pt x="11860239" y="3182614"/>
                  <a:pt x="11902143" y="4689689"/>
                  <a:pt x="11932920" y="6601968"/>
                </a:cubicBezTo>
                <a:cubicBezTo>
                  <a:pt x="6069223" y="6599767"/>
                  <a:pt x="2854444" y="6472197"/>
                  <a:pt x="0" y="6601968"/>
                </a:cubicBezTo>
                <a:cubicBezTo>
                  <a:pt x="62819" y="4252548"/>
                  <a:pt x="-160207" y="2125757"/>
                  <a:pt x="0" y="0"/>
                </a:cubicBezTo>
                <a:close/>
              </a:path>
              <a:path w="11932920" h="6601968" stroke="0" extrusionOk="0">
                <a:moveTo>
                  <a:pt x="0" y="0"/>
                </a:moveTo>
                <a:cubicBezTo>
                  <a:pt x="5260551" y="-157587"/>
                  <a:pt x="8849332" y="-63908"/>
                  <a:pt x="11932920" y="0"/>
                </a:cubicBezTo>
                <a:cubicBezTo>
                  <a:pt x="11763511" y="3153658"/>
                  <a:pt x="11764778" y="4600379"/>
                  <a:pt x="11932920" y="6601968"/>
                </a:cubicBezTo>
                <a:cubicBezTo>
                  <a:pt x="7499845" y="6500970"/>
                  <a:pt x="2568714" y="6723024"/>
                  <a:pt x="0" y="6601968"/>
                </a:cubicBezTo>
                <a:cubicBezTo>
                  <a:pt x="-124967" y="5076666"/>
                  <a:pt x="-10970" y="1251696"/>
                  <a:pt x="0" y="0"/>
                </a:cubicBezTo>
                <a:close/>
              </a:path>
            </a:pathLst>
          </a:custGeom>
          <a:solidFill>
            <a:schemeClr val="bg1">
              <a:alpha val="80000"/>
            </a:schemeClr>
          </a:solidFill>
          <a:ln w="28575">
            <a:solidFill>
              <a:srgbClr val="FEE25C"/>
            </a:solidFill>
            <a:extLst>
              <a:ext uri="{C807C97D-BFC1-408E-A445-0C87EB9F89A2}">
                <ask:lineSketchStyleProps xmlns:ask="http://schemas.microsoft.com/office/drawing/2018/sketchyshapes" sd="101832881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DC0B1AB-ACFC-4D61-B8F4-F3D289B00120}"/>
              </a:ext>
            </a:extLst>
          </p:cNvPr>
          <p:cNvSpPr/>
          <p:nvPr/>
        </p:nvSpPr>
        <p:spPr>
          <a:xfrm>
            <a:off x="137160" y="128016"/>
            <a:ext cx="11932920" cy="6601968"/>
          </a:xfrm>
          <a:solidFill>
            <a:schemeClr val="bg1">
              <a:alpha val="80000"/>
            </a:schemeClr>
          </a:solidFill>
          <a:ln w="28575">
            <a:solidFill>
              <a:srgbClr val="FEE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A7A25A-D5CC-4A1E-8FE1-0727A694AA0B}"/>
              </a:ext>
            </a:extLst>
          </p:cNvPr>
          <p:cNvSpPr txBox="1"/>
          <p:nvPr/>
        </p:nvSpPr>
        <p:spPr>
          <a:xfrm>
            <a:off x="137160" y="147680"/>
            <a:ext cx="11917680" cy="6247864"/>
          </a:xfrm>
          <a:prstGeom prst="rect">
            <a:avLst/>
          </a:prstGeom>
          <a:noFill/>
        </p:spPr>
        <p:txBody>
          <a:bodyPr wrap="square" rtlCol="0">
            <a:spAutoFit/>
          </a:bodyPr>
          <a:lstStyle/>
          <a:p>
            <a:pPr indent="457200" algn="just"/>
            <a:r>
              <a:rPr lang="vi-VN" sz="2500" b="1">
                <a:solidFill>
                  <a:schemeClr val="accent4">
                    <a:lumMod val="75000"/>
                  </a:schemeClr>
                </a:solidFill>
                <a:latin typeface="+mj-lt"/>
              </a:rPr>
              <a:t>Nhà vua đồng ý. Thế là chú hề đến gặp cô chủ nhỏ của mình. Chú hứa sẽ mang mặt trăng về cho cô nhưng cô phải cho biết mặt trăng to bằng chừng nào. Công chúa bảo:</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Chỉ to hơn móng tay ta, vì khi ta đặt ngón tay lên trước mặt trăng thì móng tay che gần khuất mặt trăng.</a:t>
            </a:r>
          </a:p>
          <a:p>
            <a:pPr indent="457200" algn="just"/>
            <a:r>
              <a:rPr lang="vi-VN" sz="2500" b="1">
                <a:solidFill>
                  <a:schemeClr val="accent4">
                    <a:lumMod val="75000"/>
                  </a:schemeClr>
                </a:solidFill>
                <a:latin typeface="+mj-lt"/>
              </a:rPr>
              <a:t>Chú hề hỏi lại:</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Công chúa có biết mặt trăng treo ở đâu không?</a:t>
            </a:r>
          </a:p>
          <a:p>
            <a:pPr indent="457200" algn="just"/>
            <a:r>
              <a:rPr lang="vi-VN" sz="2500" b="1">
                <a:solidFill>
                  <a:schemeClr val="accent4">
                    <a:lumMod val="75000"/>
                  </a:schemeClr>
                </a:solidFill>
                <a:latin typeface="+mj-lt"/>
              </a:rPr>
              <a:t>Công chúa đáp:</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Ta thấy đôi khi nó đi ngang qua ngọn cây trước cửa sổ.</a:t>
            </a:r>
          </a:p>
          <a:p>
            <a:pPr indent="511175" algn="just"/>
            <a:r>
              <a:rPr lang="vi-VN" sz="2500" b="1">
                <a:solidFill>
                  <a:schemeClr val="accent4">
                    <a:lumMod val="75000"/>
                  </a:schemeClr>
                </a:solidFill>
                <a:latin typeface="+mj-lt"/>
              </a:rPr>
              <a:t>Chú hề gặng hỏi thêm:</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Vậy theo công chúa, mặt trăng làm bằng gì?</a:t>
            </a:r>
          </a:p>
          <a:p>
            <a:pPr algn="just"/>
            <a:r>
              <a:rPr lang="en-US" sz="2500" b="1">
                <a:solidFill>
                  <a:schemeClr val="accent4">
                    <a:lumMod val="75000"/>
                  </a:schemeClr>
                </a:solidFill>
                <a:latin typeface="+mj-lt"/>
              </a:rPr>
              <a:t>     </a:t>
            </a:r>
            <a:r>
              <a:rPr lang="vi-VN" sz="2500" b="1">
                <a:solidFill>
                  <a:schemeClr val="accent4">
                    <a:lumMod val="75000"/>
                  </a:schemeClr>
                </a:solidFill>
                <a:latin typeface="+mj-lt"/>
              </a:rPr>
              <a:t>- Tất nhiên là bằng vàng rồi.</a:t>
            </a:r>
          </a:p>
          <a:p>
            <a:pPr indent="457200" algn="just"/>
            <a:r>
              <a:rPr lang="vi-VN" sz="2500" b="1">
                <a:solidFill>
                  <a:srgbClr val="A744CD"/>
                </a:solidFill>
                <a:latin typeface="+mj-lt"/>
              </a:rPr>
              <a:t>Chú hề tức tốc đến gặp thợ kim hoàn, đặt làm ngay một mặt trăng bằng vàng, lớn hơn móng tay của công chúa, rồi cho mặt trăng vào một sợi dây chuyền vàng để cô bé có thể đeo vào cổ.</a:t>
            </a:r>
          </a:p>
          <a:p>
            <a:pPr indent="457200" algn="just"/>
            <a:r>
              <a:rPr lang="vi-VN" sz="2500" b="1">
                <a:solidFill>
                  <a:srgbClr val="A744CD"/>
                </a:solidFill>
                <a:latin typeface="+mj-lt"/>
              </a:rPr>
              <a:t>Thấy mặt trăng, công chúa vui sướng ra khỏi giường bệnh, chạy tung tăng khắp vườn.</a:t>
            </a:r>
            <a:endParaRPr lang="en-US" sz="2500" b="1" dirty="0">
              <a:solidFill>
                <a:srgbClr val="A744CD"/>
              </a:solidFill>
              <a:latin typeface="+mj-lt"/>
            </a:endParaRPr>
          </a:p>
        </p:txBody>
      </p:sp>
      <p:sp>
        <p:nvSpPr>
          <p:cNvPr id="6" name="TextBox 5">
            <a:extLst>
              <a:ext uri="{FF2B5EF4-FFF2-40B4-BE49-F238E27FC236}">
                <a16:creationId xmlns:a16="http://schemas.microsoft.com/office/drawing/2014/main" id="{3E3BFA85-D73F-45CC-89D1-1A535A5596E5}"/>
              </a:ext>
            </a:extLst>
          </p:cNvPr>
          <p:cNvSpPr txBox="1"/>
          <p:nvPr/>
        </p:nvSpPr>
        <p:spPr>
          <a:xfrm>
            <a:off x="9065341" y="5887874"/>
            <a:ext cx="2713703" cy="861774"/>
          </a:xfrm>
          <a:prstGeom prst="rect">
            <a:avLst/>
          </a:prstGeom>
          <a:noFill/>
        </p:spPr>
        <p:txBody>
          <a:bodyPr wrap="square">
            <a:spAutoFit/>
          </a:bodyPr>
          <a:lstStyle/>
          <a:p>
            <a:pPr algn="r"/>
            <a:r>
              <a:rPr lang="vi-VN" sz="2500" b="1">
                <a:solidFill>
                  <a:srgbClr val="363636"/>
                </a:solidFill>
                <a:latin typeface="+mj-lt"/>
              </a:rPr>
              <a:t>(còn nữa)</a:t>
            </a:r>
          </a:p>
          <a:p>
            <a:pPr algn="r"/>
            <a:r>
              <a:rPr lang="vi-VN" sz="2500" b="1">
                <a:solidFill>
                  <a:srgbClr val="363636"/>
                </a:solidFill>
                <a:latin typeface="+mj-lt"/>
              </a:rPr>
              <a:t>Theo </a:t>
            </a:r>
            <a:r>
              <a:rPr lang="vi-VN" sz="2500" b="1">
                <a:solidFill>
                  <a:srgbClr val="C00000"/>
                </a:solidFill>
                <a:latin typeface="+mj-lt"/>
              </a:rPr>
              <a:t>PHƠ-BƠ</a:t>
            </a:r>
            <a:endParaRPr lang="vi-VN" sz="2500" b="1" i="0" dirty="0">
              <a:solidFill>
                <a:srgbClr val="C00000"/>
              </a:solidFill>
              <a:effectLst/>
              <a:latin typeface="+mj-lt"/>
            </a:endParaRPr>
          </a:p>
        </p:txBody>
      </p:sp>
    </p:spTree>
    <p:extLst>
      <p:ext uri="{BB962C8B-B14F-4D97-AF65-F5344CB8AC3E}">
        <p14:creationId xmlns:p14="http://schemas.microsoft.com/office/powerpoint/2010/main" val="2505233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รูปแบบอิสระ 70">
            <a:extLst>
              <a:ext uri="{FF2B5EF4-FFF2-40B4-BE49-F238E27FC236}">
                <a16:creationId xmlns:a16="http://schemas.microsoft.com/office/drawing/2014/main" id="{3D7C3D0C-4AC3-4FBC-A8EB-B04B942DF48F}"/>
              </a:ext>
            </a:extLst>
          </p:cNvPr>
          <p:cNvSpPr/>
          <p:nvPr/>
        </p:nvSpPr>
        <p:spPr>
          <a:xfrm>
            <a:off x="586701" y="4605929"/>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6">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6" name="รูปแบบอิสระ 71">
            <a:extLst>
              <a:ext uri="{FF2B5EF4-FFF2-40B4-BE49-F238E27FC236}">
                <a16:creationId xmlns:a16="http://schemas.microsoft.com/office/drawing/2014/main" id="{194AF68A-C0DD-4682-86A7-D68CF29A0AEE}"/>
              </a:ext>
            </a:extLst>
          </p:cNvPr>
          <p:cNvSpPr/>
          <p:nvPr/>
        </p:nvSpPr>
        <p:spPr>
          <a:xfrm>
            <a:off x="3683201" y="4616179"/>
            <a:ext cx="2284532"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4">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5" name="รูปแบบอิสระ 70">
            <a:extLst>
              <a:ext uri="{FF2B5EF4-FFF2-40B4-BE49-F238E27FC236}">
                <a16:creationId xmlns:a16="http://schemas.microsoft.com/office/drawing/2014/main" id="{80AEE7B2-A5F7-4FE5-B9E6-894FDDD363F7}"/>
              </a:ext>
            </a:extLst>
          </p:cNvPr>
          <p:cNvSpPr/>
          <p:nvPr/>
        </p:nvSpPr>
        <p:spPr>
          <a:xfrm>
            <a:off x="3889547" y="2920436"/>
            <a:ext cx="2078186"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5">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can_NongAor" panose="02000000000000000000" pitchFamily="2" charset="0"/>
              <a:cs typeface="can_NongAor" panose="02000000000000000000" pitchFamily="2" charset="0"/>
            </a:endParaRPr>
          </a:p>
        </p:txBody>
      </p:sp>
      <p:sp>
        <p:nvSpPr>
          <p:cNvPr id="11" name="文本框 72">
            <a:extLst>
              <a:ext uri="{FF2B5EF4-FFF2-40B4-BE49-F238E27FC236}">
                <a16:creationId xmlns:a16="http://schemas.microsoft.com/office/drawing/2014/main" id="{1B2141BB-8022-4A7D-A8D0-B134999C914A}"/>
              </a:ext>
            </a:extLst>
          </p:cNvPr>
          <p:cNvSpPr txBox="1"/>
          <p:nvPr/>
        </p:nvSpPr>
        <p:spPr>
          <a:xfrm>
            <a:off x="3499325"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tức</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tốc</a:t>
            </a:r>
            <a:endParaRPr lang="zh-CN" altLang="en-US" sz="4400" b="1" dirty="0">
              <a:latin typeface="Times New Roman" panose="02020603050405020304" pitchFamily="18" charset="0"/>
              <a:cs typeface="Times New Roman" panose="02020603050405020304" pitchFamily="18" charset="0"/>
            </a:endParaRPr>
          </a:p>
        </p:txBody>
      </p:sp>
      <p:sp>
        <p:nvSpPr>
          <p:cNvPr id="12" name="文本框 72">
            <a:extLst>
              <a:ext uri="{FF2B5EF4-FFF2-40B4-BE49-F238E27FC236}">
                <a16:creationId xmlns:a16="http://schemas.microsoft.com/office/drawing/2014/main" id="{5C868E35-BE3C-455D-BECF-9693A0ACE8B6}"/>
              </a:ext>
            </a:extLst>
          </p:cNvPr>
          <p:cNvSpPr txBox="1"/>
          <p:nvPr/>
        </p:nvSpPr>
        <p:spPr>
          <a:xfrm>
            <a:off x="3521415" y="2762604"/>
            <a:ext cx="2814449" cy="746358"/>
          </a:xfrm>
          <a:prstGeom prst="rect">
            <a:avLst/>
          </a:prstGeom>
          <a:noFill/>
        </p:spPr>
        <p:txBody>
          <a:bodyPr wrap="square" lIns="68580" tIns="34290" rIns="68580" bIns="34290" rtlCol="0">
            <a:spAutoFit/>
          </a:bodyPr>
          <a:lstStyle/>
          <a:p>
            <a:pPr algn="ct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than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phiền</a:t>
            </a:r>
            <a:endParaRPr lang="zh-CN" altLang="en-US" sz="4400" b="1" dirty="0">
              <a:latin typeface="Times New Roman" panose="02020603050405020304" pitchFamily="18" charset="0"/>
              <a:cs typeface="Times New Roman" panose="02020603050405020304" pitchFamily="18" charset="0"/>
            </a:endParaRPr>
          </a:p>
        </p:txBody>
      </p:sp>
      <p:sp>
        <p:nvSpPr>
          <p:cNvPr id="13" name="文本框 72">
            <a:extLst>
              <a:ext uri="{FF2B5EF4-FFF2-40B4-BE49-F238E27FC236}">
                <a16:creationId xmlns:a16="http://schemas.microsoft.com/office/drawing/2014/main" id="{F1913E38-AB8B-46E6-9697-3F97763A81F0}"/>
              </a:ext>
            </a:extLst>
          </p:cNvPr>
          <p:cNvSpPr txBox="1"/>
          <p:nvPr/>
        </p:nvSpPr>
        <p:spPr>
          <a:xfrm>
            <a:off x="208596" y="4474300"/>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gặng</a:t>
            </a:r>
            <a:r>
              <a:rPr lang="en-US" altLang="zh-CN" sz="4400" b="1" dirty="0">
                <a:latin typeface="Times New Roman" panose="02020603050405020304" pitchFamily="18" charset="0"/>
                <a:ea typeface="Tahoma" panose="020B0604030504040204" pitchFamily="34" charset="0"/>
                <a:cs typeface="Times New Roman" panose="02020603050405020304" pitchFamily="18" charset="0"/>
              </a:rPr>
              <a:t> </a:t>
            </a:r>
            <a:r>
              <a:rPr lang="en-US" altLang="zh-CN" sz="4400" b="1" dirty="0" err="1">
                <a:latin typeface="Times New Roman" panose="02020603050405020304" pitchFamily="18" charset="0"/>
                <a:ea typeface="Tahoma" panose="020B0604030504040204" pitchFamily="34" charset="0"/>
                <a:cs typeface="Times New Roman" panose="02020603050405020304" pitchFamily="18" charset="0"/>
              </a:rPr>
              <a:t>hỏi</a:t>
            </a:r>
            <a:endParaRPr lang="zh-CN" altLang="en-US" sz="4400" b="1" dirty="0">
              <a:latin typeface="Times New Roman" panose="02020603050405020304" pitchFamily="18" charset="0"/>
              <a:cs typeface="Times New Roman" panose="02020603050405020304" pitchFamily="18" charset="0"/>
            </a:endParaRPr>
          </a:p>
        </p:txBody>
      </p:sp>
      <p:sp>
        <p:nvSpPr>
          <p:cNvPr id="14" name="รูปแบบอิสระ 1">
            <a:extLst>
              <a:ext uri="{FF2B5EF4-FFF2-40B4-BE49-F238E27FC236}">
                <a16:creationId xmlns:a16="http://schemas.microsoft.com/office/drawing/2014/main" id="{493A25BD-0D6D-42DD-8324-16ACCDFAEEE9}"/>
              </a:ext>
            </a:extLst>
          </p:cNvPr>
          <p:cNvSpPr/>
          <p:nvPr/>
        </p:nvSpPr>
        <p:spPr>
          <a:xfrm>
            <a:off x="586702" y="2886076"/>
            <a:ext cx="2036759" cy="542924"/>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chemeClr val="accent2">
                <a:lumMod val="20000"/>
                <a:lumOff val="80000"/>
                <a:alpha val="70000"/>
              </a:schemeClr>
            </a:solidFill>
          </a:ln>
          <a:effectLst>
            <a:outerShdw blurRad="50800" dist="38100" dir="2700000" algn="tl" rotWithShape="0">
              <a:srgbClr val="FFD85B">
                <a:alpha val="4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th-TH">
                <a:solidFill>
                  <a:schemeClr val="tx1"/>
                </a:solidFill>
              </a:defRPr>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pPr algn="ctr"/>
            <a:endParaRPr lang="th-TH">
              <a:solidFill>
                <a:srgbClr val="E8C6D2"/>
              </a:solidFill>
              <a:latin typeface="Times New Roman" panose="02020603050405020304" pitchFamily="18" charset="0"/>
              <a:ea typeface="Tahoma" panose="020B0604030504040204" pitchFamily="34" charset="0"/>
              <a:cs typeface="Tahoma" panose="020B0604030504040204" pitchFamily="34" charset="0"/>
            </a:endParaRPr>
          </a:p>
        </p:txBody>
      </p:sp>
      <p:grpSp>
        <p:nvGrpSpPr>
          <p:cNvPr id="2" name="组合 12">
            <a:extLst>
              <a:ext uri="{FF2B5EF4-FFF2-40B4-BE49-F238E27FC236}">
                <a16:creationId xmlns:a16="http://schemas.microsoft.com/office/drawing/2014/main" id="{97D81853-6FE7-4C0C-B378-8209A7ECADAD}"/>
              </a:ext>
            </a:extLst>
          </p:cNvPr>
          <p:cNvGrpSpPr/>
          <p:nvPr/>
        </p:nvGrpSpPr>
        <p:grpSpPr>
          <a:xfrm>
            <a:off x="4928639" y="221313"/>
            <a:ext cx="6777817" cy="2620207"/>
            <a:chOff x="2604152" y="873043"/>
            <a:chExt cx="6777817" cy="2620207"/>
          </a:xfrm>
        </p:grpSpPr>
        <p:grpSp>
          <p:nvGrpSpPr>
            <p:cNvPr id="3" name="组合 6">
              <a:extLst>
                <a:ext uri="{FF2B5EF4-FFF2-40B4-BE49-F238E27FC236}">
                  <a16:creationId xmlns:a16="http://schemas.microsoft.com/office/drawing/2014/main" id="{FC787EE7-A429-4AC6-BD72-C807AA277255}"/>
                </a:ext>
              </a:extLst>
            </p:cNvPr>
            <p:cNvGrpSpPr/>
            <p:nvPr/>
          </p:nvGrpSpPr>
          <p:grpSpPr>
            <a:xfrm>
              <a:off x="2604152" y="931698"/>
              <a:ext cx="6777817" cy="2561552"/>
              <a:chOff x="3771007" y="1083236"/>
              <a:chExt cx="6777817" cy="2561552"/>
            </a:xfrm>
          </p:grpSpPr>
          <p:sp>
            <p:nvSpPr>
              <p:cNvPr id="7" name="矩形 7">
                <a:extLst>
                  <a:ext uri="{FF2B5EF4-FFF2-40B4-BE49-F238E27FC236}">
                    <a16:creationId xmlns:a16="http://schemas.microsoft.com/office/drawing/2014/main" id="{78EBB853-E4FD-4BD5-A505-1AD8F3B53633}"/>
                  </a:ext>
                </a:extLst>
              </p:cNvPr>
              <p:cNvSpPr/>
              <p:nvPr/>
            </p:nvSpPr>
            <p:spPr>
              <a:xfrm>
                <a:off x="3771007" y="1083236"/>
                <a:ext cx="6777817" cy="2554545"/>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a:t>
                </a:r>
              </a:p>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			TỪ KHÓ</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50E67BB3-C17D-4F2E-BF91-D35BD1176A96}"/>
                  </a:ext>
                </a:extLst>
              </p:cNvPr>
              <p:cNvSpPr/>
              <p:nvPr/>
            </p:nvSpPr>
            <p:spPr>
              <a:xfrm>
                <a:off x="3771007" y="1090243"/>
                <a:ext cx="6777817" cy="2554545"/>
              </a:xfrm>
              <a:prstGeom prst="rect">
                <a:avLst/>
              </a:prstGeom>
            </p:spPr>
            <p:txBody>
              <a:bodyPr wrap="none">
                <a:spAutoFit/>
              </a:bodyPr>
              <a:lstStyle/>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LUYỆN ĐỌC </a:t>
                </a:r>
              </a:p>
              <a:p>
                <a:pPr lvl="0"/>
                <a:r>
                  <a:rPr lang="en-US" altLang="zh-CN" sz="800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rPr>
                  <a:t>			TỪ KHÓ</a:t>
                </a:r>
                <a:endParaRPr lang="zh-CN" altLang="en-US" sz="8000" dirty="0">
                  <a:gradFill flip="none" rotWithShape="1">
                    <a:gsLst>
                      <a:gs pos="53000">
                        <a:srgbClr val="A744CD"/>
                      </a:gs>
                      <a:gs pos="25000">
                        <a:srgbClr val="E75FA9"/>
                      </a:gs>
                      <a:gs pos="88000">
                        <a:srgbClr val="BE95F1"/>
                      </a:gs>
                    </a:gsLst>
                    <a:lin ang="5400000" scaled="1"/>
                    <a:tileRect/>
                  </a:gradFill>
                  <a:latin typeface="UTM Showcard" panose="02040603050506020204" pitchFamily="18" charset="0"/>
                  <a:ea typeface="字魂27号-布丁体" panose="00000505000000000000" pitchFamily="2" charset="-122"/>
                </a:endParaRPr>
              </a:p>
            </p:txBody>
          </p:sp>
        </p:grpSp>
        <p:grpSp>
          <p:nvGrpSpPr>
            <p:cNvPr id="4" name="组合 9">
              <a:extLst>
                <a:ext uri="{FF2B5EF4-FFF2-40B4-BE49-F238E27FC236}">
                  <a16:creationId xmlns:a16="http://schemas.microsoft.com/office/drawing/2014/main" id="{CB4E93B9-5C63-463B-938E-66454A0ED377}"/>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16EFFC89-694C-43AD-805B-27118105D0D0}"/>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2C258930-7580-4BEF-8D34-C89735C8D20B}"/>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0" name="文本框 72">
            <a:extLst>
              <a:ext uri="{FF2B5EF4-FFF2-40B4-BE49-F238E27FC236}">
                <a16:creationId xmlns:a16="http://schemas.microsoft.com/office/drawing/2014/main" id="{E9913D63-735C-4F85-9576-24804549C315}"/>
              </a:ext>
            </a:extLst>
          </p:cNvPr>
          <p:cNvSpPr txBox="1"/>
          <p:nvPr/>
        </p:nvSpPr>
        <p:spPr>
          <a:xfrm>
            <a:off x="208596" y="2762604"/>
            <a:ext cx="2652284" cy="746358"/>
          </a:xfrm>
          <a:prstGeom prst="rect">
            <a:avLst/>
          </a:prstGeom>
          <a:noFill/>
        </p:spPr>
        <p:txBody>
          <a:bodyPr wrap="square" lIns="68580" tIns="34290" rIns="68580" bIns="34290" rtlCol="0">
            <a:spAutoFit/>
          </a:bodyPr>
          <a:lstStyle/>
          <a:p>
            <a:pPr algn="ctr"/>
            <a:r>
              <a:rPr lang="en-US" altLang="zh-CN" sz="4400" b="1" dirty="0" err="1">
                <a:latin typeface="Times New Roman" panose="02020603050405020304" pitchFamily="18" charset="0"/>
                <a:cs typeface="Times New Roman" panose="02020603050405020304" pitchFamily="18" charset="0"/>
              </a:rPr>
              <a:t>mặt</a:t>
            </a:r>
            <a:r>
              <a:rPr lang="en-US" altLang="zh-CN" sz="4400" b="1" dirty="0">
                <a:latin typeface="Times New Roman" panose="02020603050405020304" pitchFamily="18" charset="0"/>
                <a:cs typeface="Times New Roman" panose="02020603050405020304" pitchFamily="18" charset="0"/>
              </a:rPr>
              <a:t> </a:t>
            </a:r>
            <a:r>
              <a:rPr lang="en-US" altLang="zh-CN" sz="4400" b="1" dirty="0" err="1">
                <a:latin typeface="Times New Roman" panose="02020603050405020304" pitchFamily="18" charset="0"/>
                <a:cs typeface="Times New Roman" panose="02020603050405020304" pitchFamily="18" charset="0"/>
              </a:rPr>
              <a:t>trăng</a:t>
            </a:r>
            <a:endParaRPr lang="zh-CN" alt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8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000"/>
                                        <p:tgtEl>
                                          <p:spTgt spid="14"/>
                                        </p:tgtEl>
                                      </p:cBhvr>
                                    </p:animEffect>
                                  </p:childTnLst>
                                </p:cTn>
                              </p:par>
                            </p:childTnLst>
                          </p:cTn>
                        </p:par>
                        <p:par>
                          <p:cTn id="15" fill="hold">
                            <p:stCondLst>
                              <p:cond delay="1000"/>
                            </p:stCondLst>
                            <p:childTnLst>
                              <p:par>
                                <p:cTn id="16" presetID="50" presetClass="entr" presetSubtype="0" decel="10000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3"/>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childTnLst>
                          </p:cTn>
                        </p:par>
                        <p:par>
                          <p:cTn id="26" fill="hold">
                            <p:stCondLst>
                              <p:cond delay="1000"/>
                            </p:stCondLst>
                            <p:childTnLst>
                              <p:par>
                                <p:cTn id="27" presetID="50" presetClass="entr" presetSubtype="0" decel="10000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3"/>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1000"/>
                                        <p:tgtEl>
                                          <p:spTgt spid="17"/>
                                        </p:tgtEl>
                                      </p:cBhvr>
                                    </p:animEffect>
                                  </p:childTnLst>
                                </p:cTn>
                              </p:par>
                            </p:childTnLst>
                          </p:cTn>
                        </p:par>
                        <p:par>
                          <p:cTn id="37" fill="hold">
                            <p:stCondLst>
                              <p:cond delay="1000"/>
                            </p:stCondLst>
                            <p:childTnLst>
                              <p:par>
                                <p:cTn id="38" presetID="50" presetClass="entr" presetSubtype="0" decel="10000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3"/>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1000"/>
                                        <p:tgtEl>
                                          <p:spTgt spid="16"/>
                                        </p:tgtEl>
                                      </p:cBhvr>
                                    </p:animEffect>
                                  </p:childTnLst>
                                </p:cTn>
                              </p:par>
                            </p:childTnLst>
                          </p:cTn>
                        </p:par>
                        <p:par>
                          <p:cTn id="48" fill="hold">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strVal val="#ppt_w+.3"/>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Effect transition="in" filter="fade">
                                      <p:cBhvr>
                                        <p:cTn id="5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1" grpId="0"/>
      <p:bldP spid="12" grpId="0"/>
      <p:bldP spid="13" grpId="0"/>
      <p:bldP spid="14" grpId="0" animBg="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FAAA5-59D6-4264-AF10-7E89AF5FC068}"/>
              </a:ext>
            </a:extLst>
          </p:cNvPr>
          <p:cNvSpPr/>
          <p:nvPr/>
        </p:nvSpPr>
        <p:spPr>
          <a:xfrm>
            <a:off x="137160" y="1828800"/>
            <a:ext cx="11932920" cy="4713514"/>
          </a:xfrm>
          <a:custGeom>
            <a:avLst/>
            <a:gdLst>
              <a:gd name="connsiteX0" fmla="*/ 0 w 11932920"/>
              <a:gd name="connsiteY0" fmla="*/ 0 h 4713514"/>
              <a:gd name="connsiteX1" fmla="*/ 11932920 w 11932920"/>
              <a:gd name="connsiteY1" fmla="*/ 0 h 4713514"/>
              <a:gd name="connsiteX2" fmla="*/ 11932920 w 11932920"/>
              <a:gd name="connsiteY2" fmla="*/ 4713514 h 4713514"/>
              <a:gd name="connsiteX3" fmla="*/ 0 w 11932920"/>
              <a:gd name="connsiteY3" fmla="*/ 4713514 h 4713514"/>
              <a:gd name="connsiteX4" fmla="*/ 0 w 11932920"/>
              <a:gd name="connsiteY4" fmla="*/ 0 h 471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4713514" fill="none" extrusionOk="0">
                <a:moveTo>
                  <a:pt x="0" y="0"/>
                </a:moveTo>
                <a:cubicBezTo>
                  <a:pt x="3883222" y="-28469"/>
                  <a:pt x="8488472" y="-80448"/>
                  <a:pt x="11932920" y="0"/>
                </a:cubicBezTo>
                <a:cubicBezTo>
                  <a:pt x="12051875" y="637034"/>
                  <a:pt x="12017803" y="2752811"/>
                  <a:pt x="11932920" y="4713514"/>
                </a:cubicBezTo>
                <a:cubicBezTo>
                  <a:pt x="6688336" y="4609698"/>
                  <a:pt x="1591490" y="4706540"/>
                  <a:pt x="0" y="4713514"/>
                </a:cubicBezTo>
                <a:cubicBezTo>
                  <a:pt x="143074" y="3025769"/>
                  <a:pt x="-141169" y="953999"/>
                  <a:pt x="0" y="0"/>
                </a:cubicBezTo>
                <a:close/>
              </a:path>
              <a:path w="11932920" h="4713514" stroke="0" extrusionOk="0">
                <a:moveTo>
                  <a:pt x="0" y="0"/>
                </a:moveTo>
                <a:cubicBezTo>
                  <a:pt x="5952473" y="149590"/>
                  <a:pt x="9813191" y="167012"/>
                  <a:pt x="11932920" y="0"/>
                </a:cubicBezTo>
                <a:cubicBezTo>
                  <a:pt x="11789977" y="2311725"/>
                  <a:pt x="11824931" y="4071856"/>
                  <a:pt x="11932920" y="4713514"/>
                </a:cubicBezTo>
                <a:cubicBezTo>
                  <a:pt x="6593921" y="4718156"/>
                  <a:pt x="2550639" y="4570286"/>
                  <a:pt x="0" y="4713514"/>
                </a:cubicBezTo>
                <a:cubicBezTo>
                  <a:pt x="133747" y="4186604"/>
                  <a:pt x="545" y="2036395"/>
                  <a:pt x="0" y="0"/>
                </a:cubicBezTo>
                <a:close/>
              </a:path>
            </a:pathLst>
          </a:custGeom>
          <a:solidFill>
            <a:schemeClr val="bg1">
              <a:alpha val="85000"/>
            </a:schemeClr>
          </a:solidFill>
          <a:ln w="28575">
            <a:solidFill>
              <a:srgbClr val="FEE25C"/>
            </a:solidFill>
            <a:extLst>
              <a:ext uri="{C807C97D-BFC1-408E-A445-0C87EB9F89A2}">
                <ask:lineSketchStyleProps xmlns:ask="http://schemas.microsoft.com/office/drawing/2018/sketchyshapes" sd="2028163424">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2">
            <a:extLst>
              <a:ext uri="{FF2B5EF4-FFF2-40B4-BE49-F238E27FC236}">
                <a16:creationId xmlns:a16="http://schemas.microsoft.com/office/drawing/2014/main" id="{52ABBCFF-19A6-4BA0-AB81-1C7FBCF52B30}"/>
              </a:ext>
            </a:extLst>
          </p:cNvPr>
          <p:cNvGrpSpPr/>
          <p:nvPr/>
        </p:nvGrpSpPr>
        <p:grpSpPr>
          <a:xfrm>
            <a:off x="2174093" y="166885"/>
            <a:ext cx="7843814" cy="1389101"/>
            <a:chOff x="2604152" y="873043"/>
            <a:chExt cx="7843814" cy="1389101"/>
          </a:xfrm>
        </p:grpSpPr>
        <p:grpSp>
          <p:nvGrpSpPr>
            <p:cNvPr id="3" name="组合 6">
              <a:extLst>
                <a:ext uri="{FF2B5EF4-FFF2-40B4-BE49-F238E27FC236}">
                  <a16:creationId xmlns:a16="http://schemas.microsoft.com/office/drawing/2014/main" id="{3A52C5AD-5410-40B1-9E56-E4DA9194AFED}"/>
                </a:ext>
              </a:extLst>
            </p:cNvPr>
            <p:cNvGrpSpPr/>
            <p:nvPr/>
          </p:nvGrpSpPr>
          <p:grpSpPr>
            <a:xfrm>
              <a:off x="2604152" y="931698"/>
              <a:ext cx="7843814" cy="1330446"/>
              <a:chOff x="3771007" y="1083236"/>
              <a:chExt cx="7843814" cy="1330446"/>
            </a:xfrm>
          </p:grpSpPr>
          <p:sp>
            <p:nvSpPr>
              <p:cNvPr id="7" name="矩形 7">
                <a:extLst>
                  <a:ext uri="{FF2B5EF4-FFF2-40B4-BE49-F238E27FC236}">
                    <a16:creationId xmlns:a16="http://schemas.microsoft.com/office/drawing/2014/main" id="{31F30B5F-C7C5-4C93-A92C-F4BBD0FF5318}"/>
                  </a:ext>
                </a:extLst>
              </p:cNvPr>
              <p:cNvSpPr/>
              <p:nvPr/>
            </p:nvSpPr>
            <p:spPr>
              <a:xfrm>
                <a:off x="3771007" y="1083236"/>
                <a:ext cx="7843814" cy="1323439"/>
              </a:xfrm>
              <a:prstGeom prst="rect">
                <a:avLst/>
              </a:prstGeom>
            </p:spPr>
            <p:txBody>
              <a:bodyPr wrap="none">
                <a:spAutoFit/>
              </a:bodyPr>
              <a:lstStyle/>
              <a:p>
                <a:pPr lvl="0"/>
                <a:r>
                  <a:rPr lang="en-US" altLang="zh-CN" sz="800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LUYỆN ĐỌC cÂU</a:t>
                </a:r>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8">
                <a:extLst>
                  <a:ext uri="{FF2B5EF4-FFF2-40B4-BE49-F238E27FC236}">
                    <a16:creationId xmlns:a16="http://schemas.microsoft.com/office/drawing/2014/main" id="{8E0F7BD0-68A2-4FE0-B0FB-A950B5D50A1A}"/>
                  </a:ext>
                </a:extLst>
              </p:cNvPr>
              <p:cNvSpPr/>
              <p:nvPr/>
            </p:nvSpPr>
            <p:spPr>
              <a:xfrm>
                <a:off x="3771007" y="1090243"/>
                <a:ext cx="7843814" cy="1323439"/>
              </a:xfrm>
              <a:prstGeom prst="rect">
                <a:avLst/>
              </a:prstGeom>
            </p:spPr>
            <p:txBody>
              <a:bodyPr wrap="none">
                <a:spAutoFit/>
              </a:bodyPr>
              <a:lstStyle/>
              <a:p>
                <a:pPr lvl="0"/>
                <a:r>
                  <a:rPr lang="en-US" altLang="zh-CN" sz="8000">
                    <a:gradFill>
                      <a:gsLst>
                        <a:gs pos="61000">
                          <a:srgbClr val="FFFF00"/>
                        </a:gs>
                        <a:gs pos="25000">
                          <a:srgbClr val="FFC000"/>
                        </a:gs>
                        <a:gs pos="88000">
                          <a:srgbClr val="FFC000"/>
                        </a:gs>
                      </a:gsLst>
                      <a:lin ang="5400000" scaled="1"/>
                    </a:gradFill>
                    <a:latin typeface="UTM Showcard" panose="02040603050506020204" pitchFamily="18" charset="0"/>
                    <a:ea typeface="字魂27号-布丁体" panose="00000505000000000000" pitchFamily="2" charset="-122"/>
                  </a:rPr>
                  <a:t>LUYỆN ĐỌC cÂU</a:t>
                </a:r>
              </a:p>
            </p:txBody>
          </p:sp>
        </p:grpSp>
        <p:grpSp>
          <p:nvGrpSpPr>
            <p:cNvPr id="4" name="组合 9">
              <a:extLst>
                <a:ext uri="{FF2B5EF4-FFF2-40B4-BE49-F238E27FC236}">
                  <a16:creationId xmlns:a16="http://schemas.microsoft.com/office/drawing/2014/main" id="{899329C9-4243-4D4C-B17D-7B1A23109B39}"/>
                </a:ext>
              </a:extLst>
            </p:cNvPr>
            <p:cNvGrpSpPr/>
            <p:nvPr/>
          </p:nvGrpSpPr>
          <p:grpSpPr>
            <a:xfrm>
              <a:off x="3583560" y="873043"/>
              <a:ext cx="184731" cy="1337040"/>
              <a:chOff x="3771007" y="1083236"/>
              <a:chExt cx="184731" cy="1337040"/>
            </a:xfrm>
          </p:grpSpPr>
          <p:sp>
            <p:nvSpPr>
              <p:cNvPr id="5" name="矩形 10">
                <a:extLst>
                  <a:ext uri="{FF2B5EF4-FFF2-40B4-BE49-F238E27FC236}">
                    <a16:creationId xmlns:a16="http://schemas.microsoft.com/office/drawing/2014/main" id="{5B1DBBAD-3C8C-44D4-9C24-3939F812815B}"/>
                  </a:ext>
                </a:extLst>
              </p:cNvPr>
              <p:cNvSpPr/>
              <p:nvPr/>
            </p:nvSpPr>
            <p:spPr>
              <a:xfrm>
                <a:off x="3771007" y="1083236"/>
                <a:ext cx="184731" cy="1323439"/>
              </a:xfrm>
              <a:prstGeom prst="rect">
                <a:avLst/>
              </a:prstGeom>
            </p:spPr>
            <p:txBody>
              <a:bodyPr wrap="none">
                <a:spAutoFit/>
              </a:bodyPr>
              <a:lstStyle/>
              <a:p>
                <a:pPr lvl="0"/>
                <a:endParaRPr lang="zh-CN" altLang="en-US" sz="80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id="{38D93958-767B-4066-91B6-A9FE3A2F5464}"/>
                  </a:ext>
                </a:extLst>
              </p:cNvPr>
              <p:cNvSpPr/>
              <p:nvPr/>
            </p:nvSpPr>
            <p:spPr>
              <a:xfrm>
                <a:off x="3771007" y="1096837"/>
                <a:ext cx="184731" cy="1323439"/>
              </a:xfrm>
              <a:prstGeom prst="rect">
                <a:avLst/>
              </a:prstGeom>
            </p:spPr>
            <p:txBody>
              <a:bodyPr wrap="none">
                <a:spAutoFit/>
              </a:bodyPr>
              <a:lstStyle/>
              <a:p>
                <a:pPr lvl="0"/>
                <a:endParaRPr lang="zh-CN" altLang="en-US" sz="80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
        <p:nvSpPr>
          <p:cNvPr id="11" name="Rectangle 10">
            <a:extLst>
              <a:ext uri="{FF2B5EF4-FFF2-40B4-BE49-F238E27FC236}">
                <a16:creationId xmlns:a16="http://schemas.microsoft.com/office/drawing/2014/main" id="{D9F4571A-61BC-4B91-9E0F-44FF47A701A2}"/>
              </a:ext>
            </a:extLst>
          </p:cNvPr>
          <p:cNvSpPr/>
          <p:nvPr/>
        </p:nvSpPr>
        <p:spPr>
          <a:xfrm>
            <a:off x="737112" y="2292240"/>
            <a:ext cx="10733011" cy="1938992"/>
          </a:xfrm>
          <a:prstGeom prst="rect">
            <a:avLst/>
          </a:prstGeom>
        </p:spPr>
        <p:txBody>
          <a:bodyPr wrap="square">
            <a:spAutoFit/>
          </a:bodyPr>
          <a:lstStyle/>
          <a:p>
            <a:pPr algn="just"/>
            <a:r>
              <a:rPr lang="vi-VN" sz="4000" dirty="0">
                <a:solidFill>
                  <a:srgbClr val="363636"/>
                </a:solidFill>
                <a:latin typeface="+mj-lt"/>
              </a:rPr>
              <a:t>Nhưng ai nấy đều nói là đòi hỏi của công chúa </a:t>
            </a:r>
            <a:r>
              <a:rPr lang="vi-VN" sz="4000" b="1" dirty="0">
                <a:solidFill>
                  <a:srgbClr val="363636"/>
                </a:solidFill>
                <a:latin typeface="+mj-lt"/>
              </a:rPr>
              <a:t>không thể thực hiện</a:t>
            </a:r>
            <a:r>
              <a:rPr lang="vi-VN" sz="4000" dirty="0">
                <a:solidFill>
                  <a:srgbClr val="363636"/>
                </a:solidFill>
                <a:latin typeface="+mj-lt"/>
              </a:rPr>
              <a:t> được </a:t>
            </a:r>
            <a:r>
              <a:rPr lang="en-US" sz="4000" dirty="0">
                <a:solidFill>
                  <a:srgbClr val="363636"/>
                </a:solidFill>
                <a:latin typeface="+mj-lt"/>
              </a:rPr>
              <a:t>/ </a:t>
            </a:r>
            <a:r>
              <a:rPr lang="vi-VN" sz="4000" dirty="0">
                <a:solidFill>
                  <a:srgbClr val="363636"/>
                </a:solidFill>
                <a:latin typeface="+mj-lt"/>
              </a:rPr>
              <a:t>vì mặt trăng ở </a:t>
            </a:r>
            <a:r>
              <a:rPr lang="vi-VN" sz="4000" b="1" dirty="0">
                <a:solidFill>
                  <a:srgbClr val="363636"/>
                </a:solidFill>
                <a:latin typeface="+mj-lt"/>
              </a:rPr>
              <a:t>rất xa</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và to gấp </a:t>
            </a:r>
            <a:r>
              <a:rPr lang="vi-VN" sz="4000" b="1" dirty="0">
                <a:solidFill>
                  <a:srgbClr val="363636"/>
                </a:solidFill>
                <a:latin typeface="+mj-lt"/>
              </a:rPr>
              <a:t>hàng nghìn lần</a:t>
            </a:r>
            <a:r>
              <a:rPr lang="vi-VN" sz="4000" dirty="0">
                <a:solidFill>
                  <a:srgbClr val="363636"/>
                </a:solidFill>
                <a:latin typeface="+mj-lt"/>
              </a:rPr>
              <a:t> đất nước của nhà vua.</a:t>
            </a:r>
          </a:p>
        </p:txBody>
      </p:sp>
      <p:sp>
        <p:nvSpPr>
          <p:cNvPr id="12" name="Rectangle 11">
            <a:extLst>
              <a:ext uri="{FF2B5EF4-FFF2-40B4-BE49-F238E27FC236}">
                <a16:creationId xmlns:a16="http://schemas.microsoft.com/office/drawing/2014/main" id="{B4888DC8-78E0-440D-A3B2-46B966CB8A39}"/>
              </a:ext>
            </a:extLst>
          </p:cNvPr>
          <p:cNvSpPr/>
          <p:nvPr/>
        </p:nvSpPr>
        <p:spPr>
          <a:xfrm>
            <a:off x="656450" y="4738215"/>
            <a:ext cx="11274293" cy="1323439"/>
          </a:xfrm>
          <a:prstGeom prst="rect">
            <a:avLst/>
          </a:prstGeom>
        </p:spPr>
        <p:txBody>
          <a:bodyPr wrap="square">
            <a:spAutoFit/>
          </a:bodyPr>
          <a:lstStyle/>
          <a:p>
            <a:r>
              <a:rPr lang="vi-VN" sz="4000" dirty="0">
                <a:solidFill>
                  <a:srgbClr val="363636"/>
                </a:solidFill>
                <a:latin typeface="+mj-lt"/>
              </a:rPr>
              <a:t>Chú hứa sẽ mang mặt trăng về cho cô </a:t>
            </a:r>
            <a:r>
              <a:rPr lang="en-US" sz="4000" dirty="0">
                <a:solidFill>
                  <a:srgbClr val="363636"/>
                </a:solidFill>
                <a:latin typeface="+mj-lt"/>
              </a:rPr>
              <a:t>/ </a:t>
            </a:r>
            <a:r>
              <a:rPr lang="vi-VN" sz="4000" dirty="0">
                <a:solidFill>
                  <a:srgbClr val="363636"/>
                </a:solidFill>
                <a:latin typeface="+mj-lt"/>
              </a:rPr>
              <a:t>nhưng cô phải </a:t>
            </a:r>
            <a:r>
              <a:rPr lang="vi-VN" sz="4000" b="1" dirty="0">
                <a:solidFill>
                  <a:srgbClr val="363636"/>
                </a:solidFill>
                <a:latin typeface="+mj-lt"/>
              </a:rPr>
              <a:t>cho biết</a:t>
            </a:r>
            <a:r>
              <a:rPr lang="vi-VN" sz="4000" dirty="0">
                <a:solidFill>
                  <a:srgbClr val="363636"/>
                </a:solidFill>
                <a:latin typeface="+mj-lt"/>
              </a:rPr>
              <a:t> </a:t>
            </a:r>
            <a:r>
              <a:rPr lang="en-US" sz="4000" dirty="0">
                <a:solidFill>
                  <a:srgbClr val="363636"/>
                </a:solidFill>
                <a:latin typeface="+mj-lt"/>
              </a:rPr>
              <a:t>/ </a:t>
            </a:r>
            <a:r>
              <a:rPr lang="vi-VN" sz="4000" dirty="0">
                <a:solidFill>
                  <a:srgbClr val="363636"/>
                </a:solidFill>
                <a:latin typeface="+mj-lt"/>
              </a:rPr>
              <a:t>mặt trăng </a:t>
            </a:r>
            <a:r>
              <a:rPr lang="vi-VN" sz="4000" b="1" dirty="0">
                <a:solidFill>
                  <a:srgbClr val="363636"/>
                </a:solidFill>
                <a:latin typeface="+mj-lt"/>
              </a:rPr>
              <a:t>to bằng chừng nào.</a:t>
            </a:r>
            <a:endParaRPr lang="en-US" sz="4000" b="1" dirty="0">
              <a:latin typeface="+mj-lt"/>
            </a:endParaRPr>
          </a:p>
        </p:txBody>
      </p:sp>
      <p:pic>
        <p:nvPicPr>
          <p:cNvPr id="14" name="Picture 13" descr="A picture containing text&#10;&#10;Description automatically generated">
            <a:extLst>
              <a:ext uri="{FF2B5EF4-FFF2-40B4-BE49-F238E27FC236}">
                <a16:creationId xmlns:a16="http://schemas.microsoft.com/office/drawing/2014/main" id="{17DCD700-D6E1-41BE-8B4D-BE64BA29A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06182">
            <a:off x="14878" y="727372"/>
            <a:ext cx="1150654" cy="3223119"/>
          </a:xfrm>
          <a:prstGeom prst="rect">
            <a:avLst/>
          </a:prstGeom>
        </p:spPr>
      </p:pic>
      <p:pic>
        <p:nvPicPr>
          <p:cNvPr id="16" name="Picture 15">
            <a:extLst>
              <a:ext uri="{FF2B5EF4-FFF2-40B4-BE49-F238E27FC236}">
                <a16:creationId xmlns:a16="http://schemas.microsoft.com/office/drawing/2014/main" id="{CD43BCF2-B6D5-48DF-AC73-7BCEE51BE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1" y="5111854"/>
            <a:ext cx="2505892" cy="2004714"/>
          </a:xfrm>
          <a:prstGeom prst="rect">
            <a:avLst/>
          </a:prstGeom>
        </p:spPr>
      </p:pic>
    </p:spTree>
    <p:extLst>
      <p:ext uri="{BB962C8B-B14F-4D97-AF65-F5344CB8AC3E}">
        <p14:creationId xmlns:p14="http://schemas.microsoft.com/office/powerpoint/2010/main" val="724220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750" fill="hold"/>
                                        <p:tgtEl>
                                          <p:spTgt spid="14"/>
                                        </p:tgtEl>
                                        <p:attrNameLst>
                                          <p:attrName>ppt_w</p:attrName>
                                        </p:attrNameLst>
                                      </p:cBhvr>
                                      <p:tavLst>
                                        <p:tav tm="0">
                                          <p:val>
                                            <p:fltVal val="0"/>
                                          </p:val>
                                        </p:tav>
                                        <p:tav tm="100000">
                                          <p:val>
                                            <p:strVal val="#ppt_w"/>
                                          </p:val>
                                        </p:tav>
                                      </p:tavLst>
                                    </p:anim>
                                    <p:anim calcmode="lin" valueType="num">
                                      <p:cBhvr>
                                        <p:cTn id="15" dur="750" fill="hold"/>
                                        <p:tgtEl>
                                          <p:spTgt spid="14"/>
                                        </p:tgtEl>
                                        <p:attrNameLst>
                                          <p:attrName>ppt_h</p:attrName>
                                        </p:attrNameLst>
                                      </p:cBhvr>
                                      <p:tavLst>
                                        <p:tav tm="0">
                                          <p:val>
                                            <p:strVal val="#ppt_h"/>
                                          </p:val>
                                        </p:tav>
                                        <p:tav tm="100000">
                                          <p:val>
                                            <p:strVal val="#ppt_h"/>
                                          </p:val>
                                        </p:tav>
                                      </p:tavLst>
                                    </p:anim>
                                  </p:childTnLst>
                                </p:cTn>
                              </p:par>
                            </p:childTnLst>
                          </p:cTn>
                        </p:par>
                        <p:par>
                          <p:cTn id="16" fill="hold">
                            <p:stCondLst>
                              <p:cond delay="750"/>
                            </p:stCondLst>
                            <p:childTnLst>
                              <p:par>
                                <p:cTn id="17" presetID="37"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50" presetClass="entr" presetSubtype="0"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strVal val="#ppt_w+.3"/>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Effect transition="in" filter="fade">
                                      <p:cBhvr>
                                        <p:cTn id="28" dur="1000"/>
                                        <p:tgtEl>
                                          <p:spTgt spid="11"/>
                                        </p:tgtEl>
                                      </p:cBhvr>
                                    </p:animEffect>
                                  </p:childTnLst>
                                </p:cTn>
                              </p:par>
                            </p:childTnLst>
                          </p:cTn>
                        </p:par>
                        <p:par>
                          <p:cTn id="29" fill="hold">
                            <p:stCondLst>
                              <p:cond delay="2750"/>
                            </p:stCondLst>
                            <p:childTnLst>
                              <p:par>
                                <p:cTn id="30" presetID="50" presetClass="entr" presetSubtype="0" decel="10000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3"/>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1311</Words>
  <Application>Microsoft Office PowerPoint</Application>
  <PresentationFormat>Widescreen</PresentationFormat>
  <Paragraphs>102</Paragraphs>
  <Slides>18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Mali</vt:lpstr>
      <vt:lpstr>Times New Roman</vt:lpstr>
      <vt:lpstr>Arial</vt:lpstr>
      <vt:lpstr>UTM Mabella</vt:lpstr>
      <vt:lpstr>UTM Flamenco</vt:lpstr>
      <vt:lpstr>Calibri</vt:lpstr>
      <vt:lpstr>Calibri Light</vt:lpstr>
      <vt:lpstr>UTM Gradoo</vt:lpstr>
      <vt:lpstr>UTM Guanine</vt:lpstr>
      <vt:lpstr>UTM Showcard</vt:lpstr>
      <vt:lpstr>can_NongAor</vt:lpstr>
      <vt:lpstr>UTM Banque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Rat nhieu mat trang</dc:title>
  <dc:subject>Tap doc 4</dc:subject>
  <dc:creator>KTUTS</dc:creator>
  <cp:keywords>YenVu</cp:keywords>
  <cp:lastModifiedBy>Nguyen Huu Hieu</cp:lastModifiedBy>
  <cp:revision>17</cp:revision>
  <dcterms:created xsi:type="dcterms:W3CDTF">2021-12-15T17:27:48Z</dcterms:created>
  <dcterms:modified xsi:type="dcterms:W3CDTF">2021-12-25T13:10:13Z</dcterms:modified>
  <cp:version>T030</cp:version>
</cp:coreProperties>
</file>