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34" r:id="rId3"/>
    <p:sldId id="291" r:id="rId4"/>
    <p:sldId id="301" r:id="rId5"/>
    <p:sldId id="260" r:id="rId6"/>
    <p:sldId id="326" r:id="rId8"/>
    <p:sldId id="297" r:id="rId9"/>
    <p:sldId id="327" r:id="rId10"/>
    <p:sldId id="261" r:id="rId11"/>
    <p:sldId id="265" r:id="rId12"/>
    <p:sldId id="264" r:id="rId13"/>
    <p:sldId id="320" r:id="rId14"/>
    <p:sldId id="365" r:id="rId15"/>
    <p:sldId id="292" r:id="rId16"/>
    <p:sldId id="305" r:id="rId17"/>
    <p:sldId id="282" r:id="rId18"/>
    <p:sldId id="331" r:id="rId19"/>
    <p:sldId id="332" r:id="rId20"/>
    <p:sldId id="333" r:id="rId21"/>
    <p:sldId id="273" r:id="rId22"/>
    <p:sldId id="307" r:id="rId23"/>
    <p:sldId id="322" r:id="rId24"/>
    <p:sldId id="310" r:id="rId25"/>
    <p:sldId id="309" r:id="rId26"/>
    <p:sldId id="308" r:id="rId27"/>
    <p:sldId id="311" r:id="rId28"/>
    <p:sldId id="312" r:id="rId29"/>
    <p:sldId id="324" r:id="rId30"/>
    <p:sldId id="314" r:id="rId31"/>
    <p:sldId id="289" r:id="rId32"/>
    <p:sldId id="329" r:id="rId33"/>
  </p:sldIdLst>
  <p:sldSz cx="12344400" cy="6950075"/>
  <p:notesSz cx="6858000" cy="9144000"/>
  <p:defaultTextStyle>
    <a:defPPr>
      <a:defRPr lang="en-US"/>
    </a:defPPr>
    <a:lvl1pPr marL="0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1180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2360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3540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4720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6535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7715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8895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10075" algn="l" defTabSz="1102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32" y="-258"/>
      </p:cViewPr>
      <p:guideLst>
        <p:guide orient="horz" pos="2189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4DD4-5DA2-4CC3-962C-B5395497F1B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6A2E7-8557-4960-948B-553F96042B5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1180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2360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3540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4720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6535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7715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8895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10075" algn="l" defTabSz="11023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6A2E7-8557-4960-948B-553F96042B5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59029"/>
            <a:ext cx="104927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938376"/>
            <a:ext cx="8641080" cy="17761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3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6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1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8326"/>
            <a:ext cx="277749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8326"/>
            <a:ext cx="812673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66067"/>
            <a:ext cx="10492740" cy="138036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45739"/>
            <a:ext cx="10492740" cy="152032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11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23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35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47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6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77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88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100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21685"/>
            <a:ext cx="5452110" cy="4586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21685"/>
            <a:ext cx="5452110" cy="4586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55724"/>
            <a:ext cx="5454254" cy="64835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180" indent="0">
              <a:buNone/>
              <a:defRPr sz="2400" b="1"/>
            </a:lvl2pPr>
            <a:lvl3pPr marL="1102360" indent="0">
              <a:buNone/>
              <a:defRPr sz="2200" b="1"/>
            </a:lvl3pPr>
            <a:lvl4pPr marL="1653540" indent="0">
              <a:buNone/>
              <a:defRPr sz="1900" b="1"/>
            </a:lvl4pPr>
            <a:lvl5pPr marL="2204720" indent="0">
              <a:buNone/>
              <a:defRPr sz="1900" b="1"/>
            </a:lvl5pPr>
            <a:lvl6pPr marL="2756535" indent="0">
              <a:buNone/>
              <a:defRPr sz="1900" b="1"/>
            </a:lvl6pPr>
            <a:lvl7pPr marL="3307715" indent="0">
              <a:buNone/>
              <a:defRPr sz="1900" b="1"/>
            </a:lvl7pPr>
            <a:lvl8pPr marL="3858895" indent="0">
              <a:buNone/>
              <a:defRPr sz="1900" b="1"/>
            </a:lvl8pPr>
            <a:lvl9pPr marL="441007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204075"/>
            <a:ext cx="5454254" cy="40043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55724"/>
            <a:ext cx="5456396" cy="64835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180" indent="0">
              <a:buNone/>
              <a:defRPr sz="2400" b="1"/>
            </a:lvl2pPr>
            <a:lvl3pPr marL="1102360" indent="0">
              <a:buNone/>
              <a:defRPr sz="2200" b="1"/>
            </a:lvl3pPr>
            <a:lvl4pPr marL="1653540" indent="0">
              <a:buNone/>
              <a:defRPr sz="1900" b="1"/>
            </a:lvl4pPr>
            <a:lvl5pPr marL="2204720" indent="0">
              <a:buNone/>
              <a:defRPr sz="1900" b="1"/>
            </a:lvl5pPr>
            <a:lvl6pPr marL="2756535" indent="0">
              <a:buNone/>
              <a:defRPr sz="1900" b="1"/>
            </a:lvl6pPr>
            <a:lvl7pPr marL="3307715" indent="0">
              <a:buNone/>
              <a:defRPr sz="1900" b="1"/>
            </a:lvl7pPr>
            <a:lvl8pPr marL="3858895" indent="0">
              <a:buNone/>
              <a:defRPr sz="1900" b="1"/>
            </a:lvl8pPr>
            <a:lvl9pPr marL="441007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204075"/>
            <a:ext cx="5456396" cy="40043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6716"/>
            <a:ext cx="4061223" cy="117765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6717"/>
            <a:ext cx="6900863" cy="593169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54368"/>
            <a:ext cx="4061223" cy="4754045"/>
          </a:xfrm>
        </p:spPr>
        <p:txBody>
          <a:bodyPr/>
          <a:lstStyle>
            <a:lvl1pPr marL="0" indent="0">
              <a:buNone/>
              <a:defRPr sz="1700"/>
            </a:lvl1pPr>
            <a:lvl2pPr marL="551180" indent="0">
              <a:buNone/>
              <a:defRPr sz="1400"/>
            </a:lvl2pPr>
            <a:lvl3pPr marL="1102360" indent="0">
              <a:buNone/>
              <a:defRPr sz="1200"/>
            </a:lvl3pPr>
            <a:lvl4pPr marL="1653540" indent="0">
              <a:buNone/>
              <a:defRPr sz="1100"/>
            </a:lvl4pPr>
            <a:lvl5pPr marL="2204720" indent="0">
              <a:buNone/>
              <a:defRPr sz="1100"/>
            </a:lvl5pPr>
            <a:lvl6pPr marL="2756535" indent="0">
              <a:buNone/>
              <a:defRPr sz="1100"/>
            </a:lvl6pPr>
            <a:lvl7pPr marL="3307715" indent="0">
              <a:buNone/>
              <a:defRPr sz="1100"/>
            </a:lvl7pPr>
            <a:lvl8pPr marL="3858895" indent="0">
              <a:buNone/>
              <a:defRPr sz="1100"/>
            </a:lvl8pPr>
            <a:lvl9pPr marL="441007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65052"/>
            <a:ext cx="7406640" cy="57434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21002"/>
            <a:ext cx="7406640" cy="4170045"/>
          </a:xfrm>
        </p:spPr>
        <p:txBody>
          <a:bodyPr/>
          <a:lstStyle>
            <a:lvl1pPr marL="0" indent="0">
              <a:buNone/>
              <a:defRPr sz="3900"/>
            </a:lvl1pPr>
            <a:lvl2pPr marL="551180" indent="0">
              <a:buNone/>
              <a:defRPr sz="3400"/>
            </a:lvl2pPr>
            <a:lvl3pPr marL="1102360" indent="0">
              <a:buNone/>
              <a:defRPr sz="2900"/>
            </a:lvl3pPr>
            <a:lvl4pPr marL="1653540" indent="0">
              <a:buNone/>
              <a:defRPr sz="2400"/>
            </a:lvl4pPr>
            <a:lvl5pPr marL="2204720" indent="0">
              <a:buNone/>
              <a:defRPr sz="2400"/>
            </a:lvl5pPr>
            <a:lvl6pPr marL="2756535" indent="0">
              <a:buNone/>
              <a:defRPr sz="2400"/>
            </a:lvl6pPr>
            <a:lvl7pPr marL="3307715" indent="0">
              <a:buNone/>
              <a:defRPr sz="2400"/>
            </a:lvl7pPr>
            <a:lvl8pPr marL="3858895" indent="0">
              <a:buNone/>
              <a:defRPr sz="2400"/>
            </a:lvl8pPr>
            <a:lvl9pPr marL="441007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439399"/>
            <a:ext cx="7406640" cy="815668"/>
          </a:xfrm>
        </p:spPr>
        <p:txBody>
          <a:bodyPr/>
          <a:lstStyle>
            <a:lvl1pPr marL="0" indent="0">
              <a:buNone/>
              <a:defRPr sz="1700"/>
            </a:lvl1pPr>
            <a:lvl2pPr marL="551180" indent="0">
              <a:buNone/>
              <a:defRPr sz="1400"/>
            </a:lvl2pPr>
            <a:lvl3pPr marL="1102360" indent="0">
              <a:buNone/>
              <a:defRPr sz="1200"/>
            </a:lvl3pPr>
            <a:lvl4pPr marL="1653540" indent="0">
              <a:buNone/>
              <a:defRPr sz="1100"/>
            </a:lvl4pPr>
            <a:lvl5pPr marL="2204720" indent="0">
              <a:buNone/>
              <a:defRPr sz="1100"/>
            </a:lvl5pPr>
            <a:lvl6pPr marL="2756535" indent="0">
              <a:buNone/>
              <a:defRPr sz="1100"/>
            </a:lvl6pPr>
            <a:lvl7pPr marL="3307715" indent="0">
              <a:buNone/>
              <a:defRPr sz="1100"/>
            </a:lvl7pPr>
            <a:lvl8pPr marL="3858895" indent="0">
              <a:buNone/>
              <a:defRPr sz="1100"/>
            </a:lvl8pPr>
            <a:lvl9pPr marL="441007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8325"/>
            <a:ext cx="11109960" cy="1158346"/>
          </a:xfrm>
          <a:prstGeom prst="rect">
            <a:avLst/>
          </a:prstGeom>
        </p:spPr>
        <p:txBody>
          <a:bodyPr vert="horz" lIns="110249" tIns="55125" rIns="110249" bIns="551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21685"/>
            <a:ext cx="11109960" cy="4586728"/>
          </a:xfrm>
          <a:prstGeom prst="rect">
            <a:avLst/>
          </a:prstGeom>
        </p:spPr>
        <p:txBody>
          <a:bodyPr vert="horz" lIns="110249" tIns="55125" rIns="110249" bIns="551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441690"/>
            <a:ext cx="28803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5385-5803-4CF6-8130-5DE4A01862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441690"/>
            <a:ext cx="39090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441690"/>
            <a:ext cx="28803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DE52A-05D5-46A3-B992-BDC99A164D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10236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3385" indent="-413385" algn="l" defTabSz="1102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5985" indent="-344805" algn="l" defTabSz="1102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275590" algn="l" defTabSz="1102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130" indent="-275590" algn="l" defTabSz="1102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310" indent="-275590" algn="l" defTabSz="11023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125" indent="-275590" algn="l" defTabSz="1102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3305" indent="-275590" algn="l" defTabSz="1102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4485" indent="-275590" algn="l" defTabSz="1102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665" indent="-275590" algn="l" defTabSz="1102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180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360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540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720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535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715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895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0075" algn="l" defTabSz="1102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20"/>
          <p:cNvSpPr>
            <a:spLocks noChangeArrowheads="1" noChangeShapeType="1" noTextEdit="1"/>
          </p:cNvSpPr>
          <p:nvPr/>
        </p:nvSpPr>
        <p:spPr bwMode="auto">
          <a:xfrm>
            <a:off x="3448124" y="1158346"/>
            <a:ext cx="5448153" cy="772231"/>
          </a:xfrm>
          <a:prstGeom prst="rect">
            <a:avLst/>
          </a:prstGeom>
        </p:spPr>
        <p:txBody>
          <a:bodyPr wrap="none" lIns="92610" tIns="46305" rIns="92610" bIns="4630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TẬP ĐỌC</a:t>
            </a:r>
            <a:endParaRPr 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00" name="WordArt 21"/>
          <p:cNvSpPr>
            <a:spLocks noChangeArrowheads="1" noChangeShapeType="1" noTextEdit="1"/>
          </p:cNvSpPr>
          <p:nvPr/>
        </p:nvSpPr>
        <p:spPr bwMode="auto">
          <a:xfrm>
            <a:off x="1543050" y="2316692"/>
            <a:ext cx="9733085" cy="3154884"/>
          </a:xfrm>
          <a:prstGeom prst="rect">
            <a:avLst/>
          </a:prstGeom>
        </p:spPr>
        <p:txBody>
          <a:bodyPr wrap="none" lIns="92610" tIns="46305" rIns="92610" bIns="46305" fromWordArt="1">
            <a:prstTxWarp prst="textPlain">
              <a:avLst>
                <a:gd name="adj" fmla="val 50718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TRỐNG VÀ CÁO</a:t>
            </a:r>
            <a:endParaRPr lang="en-US" altLang="en-US" sz="3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834890" y="2393915"/>
            <a:ext cx="1337310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3861153"/>
            <a:ext cx="1851660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411480" y="386115"/>
            <a:ext cx="11624310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 được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411480" y="1235569"/>
            <a:ext cx="11418570" cy="55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(Mười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2:Tiếp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loan tin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 Đoạn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3:Phần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Hình Chữ nhật 11"/>
          <p:cNvSpPr>
            <a:spLocks noChangeArrowheads="1"/>
          </p:cNvSpPr>
          <p:nvPr/>
        </p:nvSpPr>
        <p:spPr bwMode="auto">
          <a:xfrm>
            <a:off x="1066800" y="2007800"/>
            <a:ext cx="10660380" cy="2604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0249" tIns="55125" rIns="110249" bIns="55125">
            <a:spAutoFit/>
          </a:bodyPr>
          <a:lstStyle/>
          <a:p>
            <a:pPr algn="l"/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5400" b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 nối tiếp </a:t>
            </a:r>
            <a:r>
              <a:rPr lang="vi-VN" sz="5400" b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oạn, cả lớp </a:t>
            </a:r>
            <a:r>
              <a:rPr lang="vi-VN" sz="5400" b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 thầm và tìm tiếng, từ khó </a:t>
            </a:r>
            <a:r>
              <a:rPr lang="vi-VN" sz="5400" b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 có trong bài.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Hình Chữ nhật 12"/>
          <p:cNvSpPr>
            <a:spLocks noChangeArrowheads="1"/>
          </p:cNvSpPr>
          <p:nvPr/>
        </p:nvSpPr>
        <p:spPr bwMode="auto">
          <a:xfrm>
            <a:off x="1645920" y="1003900"/>
            <a:ext cx="7301512" cy="942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10249" tIns="55125" rIns="110249" bIns="55125">
            <a:spAutoFit/>
          </a:bodyPr>
          <a:lstStyle/>
          <a:p>
            <a:r>
              <a:rPr lang="en-US" sz="5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vi-VN" sz="5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5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oạn lần 1</a:t>
            </a:r>
            <a:endParaRPr lang="en-US" sz="54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0"/>
            <a:ext cx="10806213" cy="9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tiếng, từ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1570" y="1265237"/>
            <a:ext cx="9155430" cy="4372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marL="344805" indent="-344805">
              <a:buFontTx/>
              <a:buChar char="-"/>
            </a:pPr>
            <a:r>
              <a:rPr lang="vi-V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 vẻo</a:t>
            </a:r>
            <a:endParaRPr lang="vi-VN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805" indent="-344805">
              <a:buFontTx/>
              <a:buChar char="-"/>
            </a:pPr>
            <a:r>
              <a:rPr lang="vi-VN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Lõi đời</a:t>
            </a:r>
            <a:endParaRPr lang="vi-VN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805" indent="-344805">
              <a:buFontTx/>
              <a:buChar char="-"/>
            </a:pPr>
            <a:r>
              <a:rPr lang="vi-VN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Quắp đuôi</a:t>
            </a:r>
            <a:endParaRPr lang="vi-VN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805" indent="-344805">
              <a:buFontTx/>
              <a:buChar char="-"/>
            </a:pPr>
            <a:r>
              <a:rPr lang="vi-VN" sz="5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5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5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vi-VN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805" indent="-344805">
              <a:buFontTx/>
              <a:buChar char="-"/>
            </a:pPr>
            <a:r>
              <a:rPr lang="vi-VN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Khoái chí</a:t>
            </a:r>
            <a:endParaRPr lang="vi-VN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805" indent="-344805">
              <a:buFontTx/>
              <a:buChar char="-"/>
            </a:pPr>
            <a:r>
              <a:rPr lang="vi-VN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 dối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33400" y="274637"/>
            <a:ext cx="5657850" cy="7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4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4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0959" y="1158346"/>
            <a:ext cx="12333441" cy="37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Nhác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vắt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vẻo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smtClean="0">
                <a:latin typeface="Arial" panose="020B0604020202020204" pitchFamily="34" charset="0"/>
                <a:cs typeface="Arial" panose="020B0604020202020204" pitchFamily="34" charset="0"/>
              </a:rPr>
              <a:t>nhanh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lõi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đon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đả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ngỏ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Kìa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0" y="3664645"/>
            <a:ext cx="11921961" cy="34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H="1">
            <a:off x="5863590" y="1312792"/>
            <a:ext cx="246888" cy="46333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6480810" y="1930577"/>
            <a:ext cx="102870" cy="38611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H="1">
            <a:off x="5105400" y="2560637"/>
            <a:ext cx="246888" cy="38611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 flipH="1">
            <a:off x="2133600" y="3246437"/>
            <a:ext cx="102870" cy="38611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V="1">
            <a:off x="6553200" y="2484437"/>
            <a:ext cx="2743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flipV="1">
            <a:off x="5410200" y="3170237"/>
            <a:ext cx="1975104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V="1">
            <a:off x="2133600" y="3779837"/>
            <a:ext cx="370332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H="1">
            <a:off x="3810000" y="4389437"/>
            <a:ext cx="205740" cy="540561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 flipH="1">
            <a:off x="2971800" y="5608637"/>
            <a:ext cx="205740" cy="540561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1371600" y="5075237"/>
            <a:ext cx="246888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5029200" y="6370637"/>
            <a:ext cx="438912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ine 36"/>
          <p:cNvSpPr>
            <a:spLocks noChangeShapeType="1"/>
          </p:cNvSpPr>
          <p:nvPr/>
        </p:nvSpPr>
        <p:spPr bwMode="auto">
          <a:xfrm flipV="1">
            <a:off x="6248400" y="1798637"/>
            <a:ext cx="2098548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600450" y="1235569"/>
            <a:ext cx="3703320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solidFill>
                  <a:srgbClr val="0000FF"/>
                </a:solidFill>
              </a:rPr>
              <a:t>     </a:t>
            </a:r>
            <a:endParaRPr lang="en-US" sz="3900" b="1">
              <a:solidFill>
                <a:srgbClr val="0000FF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834890" y="2780030"/>
            <a:ext cx="1337310" cy="44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 </a:t>
            </a:r>
            <a:endParaRPr lang="en-US" b="1">
              <a:latin typeface=".VnTimeH" pitchFamily="34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0" y="4247268"/>
            <a:ext cx="1851660" cy="7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900" b="1"/>
              <a:t>   </a:t>
            </a:r>
            <a:endParaRPr lang="en-US" sz="3900" b="1"/>
          </a:p>
        </p:txBody>
      </p:sp>
      <p:sp>
        <p:nvSpPr>
          <p:cNvPr id="120845" name="WordArt 13"/>
          <p:cNvSpPr>
            <a:spLocks noChangeArrowheads="1" noChangeShapeType="1" noTextEdit="1"/>
          </p:cNvSpPr>
          <p:nvPr/>
        </p:nvSpPr>
        <p:spPr bwMode="auto">
          <a:xfrm>
            <a:off x="1337310" y="2085023"/>
            <a:ext cx="8846820" cy="293447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300" b="1" kern="10" dirty="0" err="1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300" b="1" kern="10" dirty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300" b="1" kern="10" dirty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300" b="1" kern="10" dirty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kern="10" dirty="0" err="1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300" b="1" kern="10" dirty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kern="10" dirty="0" err="1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43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8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143500" y="1467238"/>
            <a:ext cx="1337310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08610" y="2934476"/>
            <a:ext cx="1851660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308610" y="350837"/>
            <a:ext cx="12035790" cy="7497964"/>
          </a:xfrm>
          <a:prstGeom prst="rect">
            <a:avLst/>
          </a:prstGeom>
          <a:noFill/>
          <a:ln w="38100" algn="ctr">
            <a:solidFill>
              <a:srgbClr val="CC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 flipH="1">
            <a:off x="4648200" y="655637"/>
            <a:ext cx="308610" cy="46333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 flipH="1">
            <a:off x="5867400" y="1798637"/>
            <a:ext cx="205740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 flipH="1">
            <a:off x="3733800" y="2865437"/>
            <a:ext cx="205740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 flipH="1">
            <a:off x="5791200" y="6065837"/>
            <a:ext cx="205740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4953000" y="1036637"/>
            <a:ext cx="160477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6400800" y="2179637"/>
            <a:ext cx="123444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83" name="Line 27"/>
          <p:cNvSpPr>
            <a:spLocks noChangeShapeType="1"/>
          </p:cNvSpPr>
          <p:nvPr/>
        </p:nvSpPr>
        <p:spPr bwMode="auto">
          <a:xfrm>
            <a:off x="5638800" y="4465637"/>
            <a:ext cx="271576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>
            <a:off x="4191000" y="3322637"/>
            <a:ext cx="222199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V="1">
            <a:off x="5867400" y="6675437"/>
            <a:ext cx="164592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5334000" y="3932237"/>
            <a:ext cx="205740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3" grpId="0" animBg="1"/>
      <p:bldP spid="147474" grpId="0" animBg="1"/>
      <p:bldP spid="147475" grpId="0" animBg="1"/>
      <p:bldP spid="147480" grpId="0" animBg="1"/>
      <p:bldP spid="147482" grpId="0" animBg="1"/>
      <p:bldP spid="147483" grpId="0" animBg="1"/>
      <p:bldP spid="147484" grpId="0" animBg="1"/>
      <p:bldP spid="14748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143500" y="1467238"/>
            <a:ext cx="1337310" cy="6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08610" y="2934476"/>
            <a:ext cx="1851660" cy="6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308610" y="0"/>
            <a:ext cx="12035790" cy="7497964"/>
          </a:xfrm>
          <a:prstGeom prst="rect">
            <a:avLst/>
          </a:prstGeom>
          <a:noFill/>
          <a:ln w="38100" algn="ctr">
            <a:solidFill>
              <a:srgbClr val="CC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Lòng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hôn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       Nghe lời Cáo dụ thiệt hơn</a:t>
            </a:r>
            <a:endParaRPr lang="en-US" sz="4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Gà rằng: “ Xin được ghi ơn trong lòng</a:t>
            </a:r>
            <a:endParaRPr lang="en-US" sz="4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 flipH="1">
            <a:off x="3962400" y="350837"/>
            <a:ext cx="308610" cy="46333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 flipH="1">
            <a:off x="5486400" y="1265237"/>
            <a:ext cx="205740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 flipH="1">
            <a:off x="6400800" y="2560637"/>
            <a:ext cx="205740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4267200" y="808037"/>
            <a:ext cx="160477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>
            <a:off x="6858000" y="3017837"/>
            <a:ext cx="160477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5791200" y="1874837"/>
            <a:ext cx="123444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83" name="Line 27"/>
          <p:cNvSpPr>
            <a:spLocks noChangeShapeType="1"/>
          </p:cNvSpPr>
          <p:nvPr/>
        </p:nvSpPr>
        <p:spPr bwMode="auto">
          <a:xfrm>
            <a:off x="5410200" y="4084637"/>
            <a:ext cx="271576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5257800" y="3551237"/>
            <a:ext cx="205740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3" grpId="0" animBg="1"/>
      <p:bldP spid="147474" grpId="0" animBg="1"/>
      <p:bldP spid="147480" grpId="0" animBg="1"/>
      <p:bldP spid="147481" grpId="0" animBg="1"/>
      <p:bldP spid="147482" grpId="0" animBg="1"/>
      <p:bldP spid="147483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228600" y="0"/>
            <a:ext cx="11734800" cy="7390242"/>
          </a:xfrm>
          <a:prstGeom prst="rect">
            <a:avLst/>
          </a:prstGeom>
          <a:noFill/>
          <a:ln w="38100" algn="ctr">
            <a:solidFill>
              <a:srgbClr val="CC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390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Kìa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loan tin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Cáo nghe, hồn lạc phách bay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Quắp đuôi, co cẳng chạy ngay tức thì.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Gà ta  khoái chí cười phì: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 Rõ phường gian dối, làm gì được ai.»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 flipH="1">
            <a:off x="4267200" y="274637"/>
            <a:ext cx="213503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H="1">
            <a:off x="4800600" y="3475037"/>
            <a:ext cx="213503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H="1">
            <a:off x="3581400" y="4237037"/>
            <a:ext cx="213503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 flipV="1">
            <a:off x="6781800" y="731837"/>
            <a:ext cx="2135039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 flipV="1">
            <a:off x="4038600" y="1646237"/>
            <a:ext cx="530809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 flipV="1">
            <a:off x="8001000" y="3170237"/>
            <a:ext cx="138777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92" name="Line 36"/>
          <p:cNvSpPr>
            <a:spLocks noChangeShapeType="1"/>
          </p:cNvSpPr>
          <p:nvPr/>
        </p:nvSpPr>
        <p:spPr bwMode="auto">
          <a:xfrm flipV="1">
            <a:off x="7162800" y="5532437"/>
            <a:ext cx="210312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93" name="Line 37"/>
          <p:cNvSpPr>
            <a:spLocks noChangeShapeType="1"/>
          </p:cNvSpPr>
          <p:nvPr/>
        </p:nvSpPr>
        <p:spPr bwMode="auto">
          <a:xfrm flipH="1">
            <a:off x="3505200" y="960437"/>
            <a:ext cx="213503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94" name="Line 38"/>
          <p:cNvSpPr>
            <a:spLocks noChangeShapeType="1"/>
          </p:cNvSpPr>
          <p:nvPr/>
        </p:nvSpPr>
        <p:spPr bwMode="auto">
          <a:xfrm flipV="1">
            <a:off x="5181600" y="4008437"/>
            <a:ext cx="484632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95" name="Line 39"/>
          <p:cNvSpPr>
            <a:spLocks noChangeShapeType="1"/>
          </p:cNvSpPr>
          <p:nvPr/>
        </p:nvSpPr>
        <p:spPr bwMode="auto">
          <a:xfrm flipV="1">
            <a:off x="3886200" y="4694237"/>
            <a:ext cx="173736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6934200" y="6446837"/>
            <a:ext cx="338328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3886200" y="5151437"/>
            <a:ext cx="213503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H="1">
            <a:off x="6781800" y="5913437"/>
            <a:ext cx="213503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6069330" y="6950075"/>
            <a:ext cx="30861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H="1">
            <a:off x="4572000" y="2713037"/>
            <a:ext cx="213503" cy="54056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249" tIns="55125" rIns="110249" bIns="55125"/>
          <a:lstStyle/>
          <a:p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7" grpId="0" animBg="1"/>
      <p:bldP spid="147478" grpId="0" animBg="1"/>
      <p:bldP spid="147479" grpId="0" animBg="1"/>
      <p:bldP spid="147489" grpId="0" animBg="1"/>
      <p:bldP spid="147490" grpId="0" animBg="1"/>
      <p:bldP spid="147491" grpId="0" animBg="1"/>
      <p:bldP spid="147492" grpId="0" animBg="1"/>
      <p:bldP spid="147493" grpId="0" animBg="1"/>
      <p:bldP spid="147494" grpId="0" animBg="1"/>
      <p:bldP spid="147495" grpId="0" animBg="1"/>
      <p:bldP spid="36" grpId="0" animBg="1"/>
      <p:bldP spid="37" grpId="0" animBg="1"/>
      <p:bldP spid="38" grpId="0" animBg="1"/>
      <p:bldP spid="39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600450" y="1235569"/>
            <a:ext cx="3703320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53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4247269"/>
            <a:ext cx="1851660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5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22960" y="695008"/>
            <a:ext cx="10287000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38200" y="2027237"/>
            <a:ext cx="11212830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TLCH:</a:t>
            </a:r>
            <a:endParaRPr lang="en-US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483750" y="1081123"/>
            <a:ext cx="8507850" cy="695008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12678" y="2088517"/>
            <a:ext cx="11719045" cy="26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đoạn 1 bài Những hạt thóc giống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 lựa chọn câu trả lời </a:t>
            </a: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  với</a:t>
            </a: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sau:</a:t>
            </a:r>
            <a:endParaRPr lang="vi-VN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/>
          <p:cNvSpPr/>
          <p:nvPr/>
        </p:nvSpPr>
        <p:spPr>
          <a:xfrm>
            <a:off x="617220" y="231669"/>
            <a:ext cx="11109960" cy="1773320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Gà Trống đứng ở đâu, Cáo đứng ở đâu ?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609600" y="2408237"/>
            <a:ext cx="11494770" cy="2604317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Gà Trống đậu vắt vẻo trên một cành cây cao, Cáo đứng dưới gốc cây.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720090" y="884237"/>
            <a:ext cx="11624310" cy="1773320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 đã làm gì dụ Gà Trống xuống đất?</a:t>
            </a:r>
            <a:endParaRPr lang="vi-VN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762000" y="2941637"/>
            <a:ext cx="10492740" cy="2604317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 Cáo đon đả mời Gà xuống đất để báo cho Gà biết tin tức mới: từ nay muôn loài...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822960" y="617785"/>
            <a:ext cx="11109960" cy="1773320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vi-VN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 các tin tức mà Cáo nói là đúng sự thật hay bịa đặt?</a:t>
            </a:r>
            <a:endParaRPr lang="vi-VN" sz="5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838200" y="2636837"/>
            <a:ext cx="10698480" cy="1773320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Đó là tin Cáo bịa ra nhằm dụ Gà Trống xuống đất </a:t>
            </a: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 Cáo ăn thịt.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514350" y="695008"/>
            <a:ext cx="11212830" cy="5558972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ts val="1200"/>
              </a:spcBef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Gà không nghe lời Cáo?</a:t>
            </a:r>
            <a:endParaRPr lang="vi-VN" sz="5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3385" indent="-413385">
              <a:spcBef>
                <a:spcPts val="1200"/>
              </a:spcBef>
              <a:buAutoNum type="alphaLcPeriod"/>
            </a:pP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Vì Gà không cần kết thân.</a:t>
            </a:r>
            <a:endParaRPr lang="vi-VN" sz="5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13385">
              <a:spcBef>
                <a:spcPts val="1200"/>
              </a:spcBef>
              <a:buAutoNum type="alphaLcPeriod"/>
            </a:pP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Vì Gà biết những lời ngon ngọt này là bịa đặt, Cáo muốn dụ Gà xuống để ăn thịt Gà</a:t>
            </a:r>
            <a:endParaRPr lang="vi-VN" sz="5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3385" indent="-413385">
              <a:spcBef>
                <a:spcPts val="1200"/>
              </a:spcBef>
              <a:buAutoNum type="alphaLcPeriod"/>
            </a:pP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Cả 2 ý trên</a:t>
            </a:r>
            <a:endParaRPr lang="vi-VN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ình Bầu dục 5"/>
          <p:cNvSpPr/>
          <p:nvPr/>
        </p:nvSpPr>
        <p:spPr>
          <a:xfrm>
            <a:off x="396240" y="2789236"/>
            <a:ext cx="822960" cy="822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411480" y="308893"/>
            <a:ext cx="11315700" cy="1773320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 tung tin có cặp chó săn đang chạy tới để làm gì? 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09600" y="2103437"/>
            <a:ext cx="11212830" cy="3435314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Cáo rất sợ chó săn. Tung tin có cặp chó săn đang chạy đến loan tin vui, Gà đã làm cho Cáo khiếp sợ, phải bỏ chạy, lộ mưu gian.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304800" y="198437"/>
            <a:ext cx="11830444" cy="67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vi-VN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trả </a:t>
            </a:r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đúng </a:t>
            </a:r>
            <a:r>
              <a:rPr lang="vi-VN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nhất.Theo em, tác giả viết bài thơ này nhằm mục đích gì?</a:t>
            </a:r>
            <a:endParaRPr lang="vi-VN" sz="4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51180" eaLnBrk="1" hangingPunct="1">
              <a:buAutoNum type="alphaLcPeriod"/>
            </a:pP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Kể chuyện Cáo gian ngoan mắc mưu Gà Trống.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1180" indent="-551180" eaLnBrk="1" hangingPunct="1">
              <a:buAutoNum type="alphaLcPeriod"/>
            </a:pP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Kể chuyện Gà Trống đã làm Cáo sợ mất vía.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1180" indent="-551180" eaLnBrk="1" hangingPunct="1">
              <a:buAutoNum type="alphaLcPeriod"/>
            </a:pP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Khuyên người ta đừng </a:t>
            </a:r>
            <a:r>
              <a:rPr lang="vi-VN" sz="4800" b="1" smtClean="0">
                <a:latin typeface="Arial" panose="020B0604020202020204" pitchFamily="34" charset="0"/>
                <a:cs typeface="Arial" panose="020B0604020202020204" pitchFamily="34" charset="0"/>
              </a:rPr>
              <a:t>vội tin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vào những điều ngọt ngào.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Bầu dục 3"/>
          <p:cNvSpPr/>
          <p:nvPr/>
        </p:nvSpPr>
        <p:spPr>
          <a:xfrm>
            <a:off x="91440" y="5395277"/>
            <a:ext cx="822960" cy="822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0" y="1390016"/>
            <a:ext cx="12138660" cy="1219322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 algn="ctr"/>
            <a:r>
              <a:rPr lang="en-US" sz="7200" b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 Trống và Cáo</a:t>
            </a:r>
            <a:endParaRPr lang="en-US" sz="72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7220" y="2702807"/>
            <a:ext cx="11418570" cy="38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/>
          <a:p>
            <a:pPr algn="just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dung:</a:t>
            </a:r>
            <a:endParaRPr lang="en-US" sz="4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ngào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513956" y="731837"/>
            <a:ext cx="11830444" cy="23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Qua bài nội dung bài th</a:t>
            </a:r>
            <a:r>
              <a:rPr lang="vi-VN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có cách xử trí nh</a:t>
            </a:r>
            <a:r>
              <a:rPr lang="vi-VN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 khi có tình huống nguy hiểm xảy ra với bản thân em?</a:t>
            </a:r>
            <a:endParaRPr lang="vi-VN" sz="4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0" y="1417637"/>
            <a:ext cx="12138660" cy="1219322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 Trống và Cáo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2857253"/>
            <a:ext cx="11932920" cy="337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/>
          <a:p>
            <a:pPr algn="just"/>
            <a:r>
              <a:rPr lang="en-US" sz="5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5300" b="1" u="sng" smtClean="0">
                <a:latin typeface="Arial" panose="020B0604020202020204" pitchFamily="34" charset="0"/>
                <a:cs typeface="Arial" panose="020B0604020202020204" pitchFamily="34" charset="0"/>
              </a:rPr>
              <a:t>Nội dung:</a:t>
            </a:r>
            <a:endParaRPr lang="en-US" sz="5300" b="1" u="sn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5300" b="1" smtClean="0">
                <a:latin typeface="Arial" panose="020B0604020202020204" pitchFamily="34" charset="0"/>
                <a:cs typeface="Arial" panose="020B0604020202020204" pitchFamily="34" charset="0"/>
              </a:rPr>
              <a:t>      Khuyên 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53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300" b="1" smtClean="0">
                <a:latin typeface="Arial" panose="020B0604020202020204" pitchFamily="34" charset="0"/>
                <a:cs typeface="Arial" panose="020B0604020202020204" pitchFamily="34" charset="0"/>
              </a:rPr>
              <a:t>xử trí thông minh chớ 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ngào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5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smtClean="0">
                <a:latin typeface="Arial" panose="020B0604020202020204" pitchFamily="34" charset="0"/>
                <a:cs typeface="Arial" panose="020B0604020202020204" pitchFamily="34" charset="0"/>
              </a:rPr>
              <a:t>xấu.</a:t>
            </a:r>
            <a:endParaRPr lang="en-US" sz="5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42929_340656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744"/>
            <a:ext cx="12344400" cy="701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2057401" y="1776130"/>
            <a:ext cx="7856696" cy="2548361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Về</a:t>
            </a:r>
            <a:r>
              <a:rPr lang="en-US" sz="4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nhà</a:t>
            </a:r>
            <a:r>
              <a:rPr lang="en-US" sz="4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HTL </a:t>
            </a:r>
            <a:r>
              <a:rPr lang="en-US" sz="4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4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thơ</a:t>
            </a:r>
            <a:endParaRPr lang="en-US" sz="4300" kern="10" dirty="0">
              <a:ln w="9525">
                <a:solidFill>
                  <a:srgbClr val="FF0000"/>
                </a:solidFill>
                <a:round/>
              </a:ln>
              <a:solidFill>
                <a:schemeClr val="hlink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9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04800" y="198437"/>
            <a:ext cx="11719045" cy="699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4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em, vì sao người trung thực là người đáng quý?</a:t>
            </a:r>
            <a:endParaRPr lang="vi-VN" sz="4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a. Vì người trung thực bao giờ cũng nói thật, dám bảo vệ sự thật, không vì lợi ích của mình mà làm ảnh hưởng tới người khác.</a:t>
            </a:r>
            <a:endParaRPr lang="vi-VN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b. Vì người trung thực là người xấu.</a:t>
            </a:r>
            <a:endParaRPr lang="vi-VN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c. Vì người trung thực hay nói xạo, nói không đúng sự thật.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228600" y="1798637"/>
            <a:ext cx="731520" cy="731520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0249" tIns="55125" rIns="110249" bIns="55125" anchor="ctr"/>
          <a:lstStyle/>
          <a:p>
            <a:endParaRPr lang="en-US" sz="43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42929_340656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559"/>
            <a:ext cx="12344400" cy="701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2057401" y="1776130"/>
            <a:ext cx="7856696" cy="2548361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HỌC TỐT</a:t>
            </a:r>
            <a:endParaRPr lang="en-US" sz="6000" kern="10" dirty="0">
              <a:ln w="9525">
                <a:solidFill>
                  <a:srgbClr val="FF0000"/>
                </a:solidFill>
                <a:round/>
              </a:ln>
              <a:solidFill>
                <a:schemeClr val="hlink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9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645920" y="2471138"/>
            <a:ext cx="8641080" cy="6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/>
          <a:lstStyle/>
          <a:p>
            <a:pPr algn="ctr">
              <a:spcBef>
                <a:spcPct val="20000"/>
              </a:spcBef>
            </a:pPr>
            <a:endParaRPr lang="en-US" sz="3900">
              <a:latin typeface="VNI-Times" pitchFamily="2" charset="0"/>
            </a:endParaRPr>
          </a:p>
        </p:txBody>
      </p:sp>
      <p:pic>
        <p:nvPicPr>
          <p:cNvPr id="6147" name="Picture 4" descr="IMG_100912_01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" y="-231669"/>
            <a:ext cx="11109960" cy="1621684"/>
          </a:xfrm>
        </p:spPr>
        <p:txBody>
          <a:bodyPr/>
          <a:lstStyle/>
          <a:p>
            <a:br>
              <a:rPr lang="en-US" altLang="en-US" sz="3400">
                <a:latin typeface="HP001 4 hàng" pitchFamily="34" charset="0"/>
              </a:rPr>
            </a:br>
            <a:endParaRPr lang="en-US" altLang="en-US" sz="3400">
              <a:latin typeface="HP001 4 hàng" pitchFamily="34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732020" y="695008"/>
            <a:ext cx="257175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110249" tIns="55125" rIns="110249" bIns="55125"/>
          <a:lstStyle/>
          <a:p>
            <a:pPr>
              <a:defRPr/>
            </a:pPr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4629150" y="849454"/>
            <a:ext cx="2571750" cy="4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400">
                <a:solidFill>
                  <a:schemeClr val="tx2"/>
                </a:solidFill>
                <a:latin typeface="HP001 4 hàng" pitchFamily="34" charset="0"/>
              </a:rPr>
              <a:t>Tập đọc</a:t>
            </a:r>
            <a:endParaRPr lang="en-US" altLang="en-US" sz="3400">
              <a:solidFill>
                <a:schemeClr val="tx2"/>
              </a:solidFill>
              <a:latin typeface="HP001 4 hàng" pitchFamily="34" charset="0"/>
            </a:endParaRPr>
          </a:p>
        </p:txBody>
      </p:sp>
      <p:grpSp>
        <p:nvGrpSpPr>
          <p:cNvPr id="5125" name="Group 4"/>
          <p:cNvGrpSpPr/>
          <p:nvPr/>
        </p:nvGrpSpPr>
        <p:grpSpPr bwMode="auto">
          <a:xfrm>
            <a:off x="205740" y="1312792"/>
            <a:ext cx="12138660" cy="5637283"/>
            <a:chOff x="0" y="138"/>
            <a:chExt cx="5328" cy="3610"/>
          </a:xfrm>
        </p:grpSpPr>
        <p:pic>
          <p:nvPicPr>
            <p:cNvPr id="5128" name="Picture 5" descr="c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"/>
              <a:ext cx="3792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6" descr="c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260"/>
              <a:ext cx="3696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61429" y="1081123"/>
            <a:ext cx="2374394" cy="61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249" tIns="55125" rIns="110249" bIns="5512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latin typeface="HP001 4 hàng" pitchFamily="34" charset="0"/>
              </a:rPr>
              <a:t>Gà Trống và Cáo</a:t>
            </a:r>
            <a:endParaRPr lang="en-US" altLang="en-US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229600" y="1930577"/>
            <a:ext cx="4114800" cy="4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  <a:latin typeface="HP001 4 hàng" pitchFamily="34" charset="0"/>
              </a:rPr>
              <a:t>La Phông – ten</a:t>
            </a:r>
            <a:endParaRPr lang="en-US" altLang="en-US" sz="2400">
              <a:solidFill>
                <a:schemeClr val="tx2"/>
              </a:solidFill>
              <a:latin typeface="HP001 4 hàng" pitchFamily="34" charset="0"/>
            </a:endParaRPr>
          </a:p>
          <a:p>
            <a:pPr algn="ctr"/>
            <a:r>
              <a:rPr lang="en-US" altLang="en-US" sz="2400">
                <a:solidFill>
                  <a:schemeClr val="tx2"/>
                </a:solidFill>
                <a:latin typeface="HP001 4 hàng" pitchFamily="34" charset="0"/>
              </a:rPr>
              <a:t>Nguyễn Minh lược dịch</a:t>
            </a:r>
            <a:endParaRPr lang="en-US" altLang="en-US" sz="2400">
              <a:solidFill>
                <a:schemeClr val="tx2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55507"/>
            <a:ext cx="12344400" cy="7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/>
          <a:p>
            <a:pPr algn="ctr"/>
            <a:r>
              <a:rPr lang="en-US" sz="44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0" y="2255837"/>
            <a:ext cx="12138660" cy="1219322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 Trống và Cáo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20438"/>
            <a:ext cx="1150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YÊU CẦU CẦN ĐẠT: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Kiến 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nghĩa môt số từ ngữ trong bài: đon đả, dụ, loa tin, hồn lạc phách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ND: Khuyên con người hãy cảnh giác, thông minh như Gà Trống, chế tin những lời lẽ ngọt ngào của kẻ xấu như Cáo (trả lời được các câu hỏi; thuộc được đoạn thơ khoảng 10 dòng).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rành mạch, trôi chảy: bước đầu biết đọc một đoạn thơ lục bát với giọng vui tươi, dí dỏm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GD HS tinh thần cảnh giác với kẻ xấu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Góp phần phát triển các năng lực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NL giao tiếp và hợp tác, NL giải quyết vấn đề và sáng tạo, NL ngôn ngữ, NL thẩm mĩ.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834890" y="2780030"/>
            <a:ext cx="1337310" cy="44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 </a:t>
            </a:r>
            <a:endParaRPr lang="en-US" b="1">
              <a:latin typeface=".VnTimeH" pitchFamily="34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0" y="4247268"/>
            <a:ext cx="1851660" cy="7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900" b="1"/>
              <a:t>   </a:t>
            </a:r>
            <a:endParaRPr lang="en-US" sz="3900" b="1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344400" cy="6950075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4" descr="White marb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1" y="0"/>
            <a:ext cx="9358859" cy="4922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Text Box 5" descr="White marble"/>
          <p:cNvSpPr txBox="1">
            <a:spLocks noChangeArrowheads="1"/>
          </p:cNvSpPr>
          <p:nvPr/>
        </p:nvSpPr>
        <p:spPr bwMode="auto">
          <a:xfrm>
            <a:off x="5257800" y="5075237"/>
            <a:ext cx="5765010" cy="141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DE LA FONTAIN </a:t>
            </a:r>
            <a:endParaRPr lang="vi-V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1621 – 1695)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11481" y="77223"/>
            <a:ext cx="11417262" cy="682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</a:t>
            </a:r>
            <a:r>
              <a:rPr lang="vi-V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vui, dí dỏm, đúng tâm trạng các nhân vật. Gà: thông minh, ngọt ngào. Cáo : tinh ranh, xảo quyệt. </a:t>
            </a:r>
            <a:r>
              <a:rPr lang="vi-V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hấn mạnh từ gợi tả như</a:t>
            </a:r>
            <a:r>
              <a:rPr lang="vi-V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vắt vẻo, lõi đời, đon đả, hồn lạc phách bay, khoái chí, loan tin, co cẳng, kết thân, muôn phần, thiệt hơn, nào hơn, xuống đây.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4046</Words>
  <Application>WPS Presentation</Application>
  <PresentationFormat>Custom</PresentationFormat>
  <Paragraphs>175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Times New Roman</vt:lpstr>
      <vt:lpstr>VNI-Times</vt:lpstr>
      <vt:lpstr>HP001 4 hàng</vt:lpstr>
      <vt:lpstr>Segoe Print</vt:lpstr>
      <vt:lpstr>.VnTimeH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thang nguyen</cp:lastModifiedBy>
  <cp:revision>109</cp:revision>
  <dcterms:created xsi:type="dcterms:W3CDTF">2017-09-26T12:35:00Z</dcterms:created>
  <dcterms:modified xsi:type="dcterms:W3CDTF">2022-10-04T09:34:06Z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6FD349FC8F874A4BAECB8E4DC81347FF</vt:lpwstr>
  </property>
  <property fmtid="{D5CDD505-2E9C-101B-9397-08002B2CF9AE}" pid="3" name="KSOProductBuildVer">
    <vt:lpwstr>1033-11.2.0.11341</vt:lpwstr>
  </property>
</Properties>
</file>