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87" r:id="rId4"/>
    <p:sldId id="261" r:id="rId5"/>
    <p:sldId id="260" r:id="rId6"/>
    <p:sldId id="290" r:id="rId7"/>
    <p:sldId id="291" r:id="rId8"/>
    <p:sldId id="292" r:id="rId9"/>
    <p:sldId id="293" r:id="rId10"/>
    <p:sldId id="259" r:id="rId11"/>
    <p:sldId id="262" r:id="rId12"/>
    <p:sldId id="295" r:id="rId13"/>
    <p:sldId id="272" r:id="rId14"/>
    <p:sldId id="296" r:id="rId15"/>
    <p:sldId id="297" r:id="rId16"/>
    <p:sldId id="274" r:id="rId17"/>
    <p:sldId id="275" r:id="rId18"/>
    <p:sldId id="298" r:id="rId19"/>
    <p:sldId id="299" r:id="rId20"/>
    <p:sldId id="289" r:id="rId21"/>
    <p:sldId id="284" r:id="rId22"/>
    <p:sldId id="264" r:id="rId23"/>
    <p:sldId id="294" r:id="rId24"/>
    <p:sldId id="300" r:id="rId25"/>
    <p:sldId id="301" r:id="rId26"/>
    <p:sldId id="286" r:id="rId27"/>
  </p:sldIdLst>
  <p:sldSz cx="12192000" cy="6858000"/>
  <p:notesSz cx="6858000" cy="9144000"/>
  <p:embeddedFontLst>
    <p:embeddedFont>
      <p:font typeface="微软雅黑 Light" panose="020B0502040204020203" pitchFamily="34" charset="-122"/>
      <p:regular r:id="rId29"/>
    </p:embeddedFont>
    <p:embeddedFont>
      <p:font typeface="宋体" panose="02010600030101010101" pitchFamily="2" charset="-122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VNI-Times" pitchFamily="2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1012"/>
    <a:srgbClr val="FB5528"/>
    <a:srgbClr val="6F3A7D"/>
    <a:srgbClr val="E55174"/>
    <a:srgbClr val="663300"/>
    <a:srgbClr val="7E430F"/>
    <a:srgbClr val="FBB1C7"/>
    <a:srgbClr val="FFCC00"/>
    <a:srgbClr val="D64B0D"/>
    <a:srgbClr val="FF7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9" autoAdjust="0"/>
    <p:restoredTop sz="89435" autoAdjust="0"/>
  </p:normalViewPr>
  <p:slideViewPr>
    <p:cSldViewPr snapToGrid="0">
      <p:cViewPr varScale="1">
        <p:scale>
          <a:sx n="59" d="100"/>
          <a:sy n="59" d="100"/>
        </p:scale>
        <p:origin x="28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54B0D-DAE4-4F35-B177-1A4C2FB1EC3F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5D281-D23C-4EEB-8748-C58E8FF0C2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01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198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nguyên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trtreencacs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hợp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hoặc</a:t>
            </a:r>
            <a:r>
              <a:rPr lang="en-US" altLang="zh-CN" baseline="0" dirty="0"/>
              <a:t> them </a:t>
            </a:r>
            <a:r>
              <a:rPr lang="en-US" altLang="zh-CN" baseline="0" dirty="0" err="1"/>
              <a:t>một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nguyên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nên</a:t>
            </a:r>
            <a:r>
              <a:rPr lang="en-US" altLang="zh-CN" baseline="0" dirty="0"/>
              <a:t> 1 menu </a:t>
            </a:r>
            <a:r>
              <a:rPr lang="en-US" altLang="zh-CN" baseline="0" dirty="0" err="1"/>
              <a:t>món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ăn</a:t>
            </a:r>
            <a:r>
              <a:rPr lang="en-US" altLang="zh-CN" baseline="0" dirty="0"/>
              <a:t> 3 </a:t>
            </a:r>
            <a:r>
              <a:rPr lang="en-US" altLang="zh-CN" baseline="0" dirty="0" err="1"/>
              <a:t>buổi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ngày</a:t>
            </a:r>
            <a:r>
              <a:rPr lang="en-US" altLang="zh-CN" baseline="0" dirty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08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790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062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172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059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009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642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030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01978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941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1617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462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515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973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471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116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941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9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6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29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5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9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07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84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DAF559B-5088-48B7-9381-0C31E07188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094" y="5603875"/>
            <a:ext cx="1742063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6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15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86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7456B9F-B1AA-4FDA-B980-8AAD47FA5169}"/>
              </a:ext>
            </a:extLst>
          </p:cNvPr>
          <p:cNvSpPr txBox="1"/>
          <p:nvPr userDrawn="1"/>
        </p:nvSpPr>
        <p:spPr>
          <a:xfrm>
            <a:off x="11410568" y="0"/>
            <a:ext cx="715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7686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002365" y="4626059"/>
            <a:ext cx="4245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663300"/>
                </a:solidFill>
                <a:latin typeface="UTM Duepuntozero" panose="02040603050506020204" pitchFamily="18" charset="0"/>
                <a:ea typeface="微软雅黑 Light" panose="020B0502040204020203" pitchFamily="34" charset="-122"/>
              </a:rPr>
              <a:t>KHOA HỌC</a:t>
            </a:r>
            <a:endParaRPr lang="zh-CN" altLang="en-US" sz="3200" dirty="0">
              <a:solidFill>
                <a:srgbClr val="663300"/>
              </a:solidFill>
              <a:latin typeface="UTM Duepuntozero" panose="0204060305050602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76147" y="2834081"/>
            <a:ext cx="7979348" cy="1200329"/>
            <a:chOff x="2176147" y="2834081"/>
            <a:chExt cx="7979348" cy="1200329"/>
          </a:xfrm>
        </p:grpSpPr>
        <p:sp>
          <p:nvSpPr>
            <p:cNvPr id="10" name="文本框 9"/>
            <p:cNvSpPr txBox="1"/>
            <p:nvPr/>
          </p:nvSpPr>
          <p:spPr>
            <a:xfrm>
              <a:off x="2176147" y="2834081"/>
              <a:ext cx="7979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600" dirty="0">
                  <a:solidFill>
                    <a:schemeClr val="accent2">
                      <a:lumMod val="50000"/>
                    </a:schemeClr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  <a:t>TẠI SAO CẦN PHẢI ĂN </a:t>
              </a:r>
              <a:br>
                <a:rPr lang="en-US" altLang="en-US" sz="3600" dirty="0">
                  <a:solidFill>
                    <a:schemeClr val="accent2">
                      <a:lumMod val="50000"/>
                    </a:schemeClr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</a:br>
              <a:r>
                <a:rPr lang="en-US" altLang="en-US" sz="3600" dirty="0">
                  <a:solidFill>
                    <a:schemeClr val="accent2">
                      <a:lumMod val="50000"/>
                    </a:schemeClr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  <a:t>PHỐI HỢP NHIỀU LOẠI THỨC ĂN?</a:t>
              </a:r>
              <a:endParaRPr lang="zh-CN" altLang="en-US" sz="3600" dirty="0">
                <a:solidFill>
                  <a:schemeClr val="accent2">
                    <a:lumMod val="50000"/>
                  </a:schemeClr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4" name="文本框 9"/>
            <p:cNvSpPr txBox="1"/>
            <p:nvPr/>
          </p:nvSpPr>
          <p:spPr>
            <a:xfrm>
              <a:off x="2176147" y="2834081"/>
              <a:ext cx="7979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3600" dirty="0">
                  <a:solidFill>
                    <a:srgbClr val="FF0000"/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  <a:t>TẠI SAO CẦN PHẢI ĂN </a:t>
              </a:r>
              <a:br>
                <a:rPr lang="en-US" altLang="en-US" sz="3600" dirty="0">
                  <a:solidFill>
                    <a:srgbClr val="FF0000"/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</a:br>
              <a:r>
                <a:rPr lang="en-US" altLang="en-US" sz="3600" dirty="0">
                  <a:solidFill>
                    <a:srgbClr val="FF0000"/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  <a:t>PHỐI HỢP NHIỀU LOẠI THỨC ĂN?</a:t>
              </a:r>
              <a:endParaRPr lang="zh-CN" altLang="en-US" sz="3600" dirty="0">
                <a:solidFill>
                  <a:srgbClr val="FF0000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00"/>
                            </p:stCondLst>
                            <p:childTnLst>
                              <p:par>
                                <p:cTn id="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extLst mod="1"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937" y="2442583"/>
            <a:ext cx="5643618" cy="36132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60089" y="1111972"/>
            <a:ext cx="92718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 sao chúng ta nên ăn phối hợp nhiều loại thức ăn và thường xuyên thay đổi món ăn ?</a:t>
            </a: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76654" y="3878663"/>
            <a:ext cx="1787552" cy="2258644"/>
            <a:chOff x="1656283" y="2342932"/>
            <a:chExt cx="2587752" cy="32639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026562" y="894660"/>
            <a:ext cx="10342667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húng ta nên ăn phối hợp nhiều loại thức ăn và thường xuyên thay đổi món ăn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3200" b="1" dirty="0">
              <a:solidFill>
                <a:srgbClr val="002060"/>
              </a:solidFill>
              <a:latin typeface="VNI-Times" pitchFamily="2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sp>
        <p:nvSpPr>
          <p:cNvPr id="21" name="文本框 15"/>
          <p:cNvSpPr txBox="1"/>
          <p:nvPr/>
        </p:nvSpPr>
        <p:spPr>
          <a:xfrm>
            <a:off x="1070143" y="2511945"/>
            <a:ext cx="10592575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D31012"/>
                </a:solidFill>
                <a:cs typeface="Arial" panose="020B0604020202020204" pitchFamily="34" charset="0"/>
              </a:rPr>
              <a:t>Mỗi loại thức ăn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chỉ cung cấp một số </a:t>
            </a:r>
            <a:r>
              <a:rPr lang="vi-VN" sz="3600" b="1" dirty="0">
                <a:solidFill>
                  <a:srgbClr val="D31012"/>
                </a:solidFill>
                <a:cs typeface="Arial" panose="020B0604020202020204" pitchFamily="34" charset="0"/>
              </a:rPr>
              <a:t>chất dinh dưỡng</a:t>
            </a:r>
            <a:r>
              <a:rPr lang="vi-VN" sz="3600" dirty="0">
                <a:solidFill>
                  <a:srgbClr val="D31012"/>
                </a:solidFill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nhất định ở những </a:t>
            </a:r>
            <a:r>
              <a:rPr lang="vi-VN" sz="3600" b="1" dirty="0">
                <a:solidFill>
                  <a:srgbClr val="D31012"/>
                </a:solidFill>
                <a:cs typeface="Arial" panose="020B0604020202020204" pitchFamily="34" charset="0"/>
              </a:rPr>
              <a:t>tỉ lệ khác nhau. </a:t>
            </a:r>
            <a:endParaRPr lang="en-US" sz="3600" b="1" dirty="0">
              <a:solidFill>
                <a:srgbClr val="D3101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28" y="4509768"/>
            <a:ext cx="1581423" cy="15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50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37999" y="4370516"/>
            <a:ext cx="1454080" cy="1786371"/>
            <a:chOff x="1656283" y="2342932"/>
            <a:chExt cx="2587752" cy="32639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026562" y="894660"/>
            <a:ext cx="10342667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húng ta nên ăn phối hợp nhiều loại thức ăn và thường xuyên thay đổi món ăn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3200" b="1" dirty="0">
              <a:solidFill>
                <a:srgbClr val="002060"/>
              </a:solidFill>
              <a:latin typeface="VNI-Times" pitchFamily="2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sp>
        <p:nvSpPr>
          <p:cNvPr id="21" name="文本框 15"/>
          <p:cNvSpPr txBox="1"/>
          <p:nvPr/>
        </p:nvSpPr>
        <p:spPr>
          <a:xfrm>
            <a:off x="928074" y="2117632"/>
            <a:ext cx="10150477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defRPr/>
            </a:pPr>
            <a:r>
              <a:rPr lang="en-US" sz="3600" dirty="0">
                <a:solidFill>
                  <a:srgbClr val="D31012"/>
                </a:solidFill>
                <a:cs typeface="Arial" panose="020B0604020202020204" pitchFamily="34" charset="0"/>
              </a:rPr>
              <a:t>	</a:t>
            </a:r>
            <a:r>
              <a:rPr lang="vi-VN" sz="3600" dirty="0">
                <a:solidFill>
                  <a:srgbClr val="D31012"/>
                </a:solidFill>
                <a:cs typeface="Arial" panose="020B0604020202020204" pitchFamily="34" charset="0"/>
              </a:rPr>
              <a:t>Ăn phối hợp nhiều loại thức ăn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và thường xuyên thay đổi món sẽ </a:t>
            </a:r>
            <a:r>
              <a:rPr lang="vi-VN" sz="3600" b="1" dirty="0">
                <a:solidFill>
                  <a:srgbClr val="D31012"/>
                </a:solidFill>
                <a:cs typeface="Arial" panose="020B0604020202020204" pitchFamily="34" charset="0"/>
              </a:rPr>
              <a:t>cung cấp</a:t>
            </a:r>
            <a:r>
              <a:rPr lang="en-US" sz="3600" b="1" dirty="0">
                <a:solidFill>
                  <a:srgbClr val="D310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D31012"/>
                </a:solidFill>
                <a:cs typeface="Arial" panose="020B0604020202020204" pitchFamily="34" charset="0"/>
              </a:rPr>
              <a:t>đầy đủ chất dinh dưỡng</a:t>
            </a:r>
            <a:r>
              <a:rPr lang="vi-VN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cs typeface="Arial" panose="020B0604020202020204" pitchFamily="34" charset="0"/>
              </a:rPr>
              <a:t>cho cơ thể và giúp chúng ta ăn ngon miệng hơn.</a:t>
            </a:r>
          </a:p>
        </p:txBody>
      </p:sp>
      <p:pic>
        <p:nvPicPr>
          <p:cNvPr id="24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28" y="4509768"/>
            <a:ext cx="1581423" cy="15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54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50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62645" y="651402"/>
            <a:ext cx="4023184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200" b="1" spc="300" dirty="0">
                <a:solidFill>
                  <a:srgbClr val="E55174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  <a:cs typeface="Arial" panose="020B0604020202020204" pitchFamily="34" charset="0"/>
              </a:rPr>
              <a:t>THỰC ĐƠN THÚ VỊ</a:t>
            </a:r>
            <a:endParaRPr lang="zh-CN" altLang="en-US" sz="3200" b="1" spc="300" dirty="0">
              <a:solidFill>
                <a:srgbClr val="E55174"/>
              </a:solidFill>
              <a:latin typeface="UTM American Sans" panose="02040603050506020204" pitchFamily="18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478" y="1681286"/>
            <a:ext cx="1622166" cy="16221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145" y="1681286"/>
            <a:ext cx="1622166" cy="16221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12" y="1681286"/>
            <a:ext cx="1622166" cy="16221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9" y="1681286"/>
            <a:ext cx="1622166" cy="162216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809" y="1681286"/>
            <a:ext cx="1622166" cy="16221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9" y="4132119"/>
            <a:ext cx="1622166" cy="162216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12" y="4132119"/>
            <a:ext cx="1622166" cy="162216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145" y="4132119"/>
            <a:ext cx="1622166" cy="162216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478" y="4132119"/>
            <a:ext cx="1622166" cy="162216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809" y="4132119"/>
            <a:ext cx="1622166" cy="1622166"/>
          </a:xfrm>
          <a:prstGeom prst="rect">
            <a:avLst/>
          </a:prstGeom>
        </p:spPr>
      </p:pic>
      <p:sp>
        <p:nvSpPr>
          <p:cNvPr id="27" name="圆角矩形 26"/>
          <p:cNvSpPr/>
          <p:nvPr/>
        </p:nvSpPr>
        <p:spPr>
          <a:xfrm>
            <a:off x="674539" y="3176045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Trà</a:t>
            </a:r>
            <a:r>
              <a:rPr lang="en-US" altLang="zh-CN" sz="2400" b="1" dirty="0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vải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2964923" y="3176045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Lúa</a:t>
            </a:r>
            <a:r>
              <a:rPr lang="en-US" altLang="zh-CN" sz="2400" b="1" dirty="0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mì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5255307" y="3176045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Sữa</a:t>
            </a:r>
            <a:r>
              <a:rPr lang="en-US" altLang="zh-CN" sz="2400" b="1" dirty="0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tươi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7545691" y="3176045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Nấm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9836075" y="3176045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Cà</a:t>
            </a:r>
            <a:r>
              <a:rPr lang="en-US" altLang="zh-CN" sz="2400" b="1" dirty="0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rốt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674539" y="5514077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Trứng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2964923" y="5514077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Cà</a:t>
            </a:r>
            <a:r>
              <a:rPr lang="en-US" altLang="zh-CN" sz="2400" b="1" dirty="0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chua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5255307" y="5514077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Bắp</a:t>
            </a:r>
            <a:r>
              <a:rPr lang="en-US" altLang="zh-CN" sz="2000" b="1" dirty="0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cải</a:t>
            </a:r>
            <a:r>
              <a:rPr lang="en-US" altLang="zh-CN" sz="2000" b="1" dirty="0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endParaRPr lang="zh-CN" altLang="en-US" sz="20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7545691" y="5514077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Cá</a:t>
            </a:r>
            <a:endParaRPr lang="zh-CN" altLang="en-US" sz="24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9836075" y="5514077"/>
            <a:ext cx="1750046" cy="650631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Đậu</a:t>
            </a:r>
            <a:r>
              <a:rPr lang="en-US" altLang="zh-CN" sz="2400" b="1" dirty="0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66330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phộng</a:t>
            </a:r>
            <a:endParaRPr lang="zh-CN" altLang="en-US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75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500"/>
                            </p:stCondLst>
                            <p:childTnLst>
                              <p:par>
                                <p:cTn id="8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48017" y="1592322"/>
            <a:ext cx="5910151" cy="378565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/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Thế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nhưng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,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phải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chúng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ta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ăn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nhiều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loại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ăn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cùng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nhau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đều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sẽ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tốt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Cần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phải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có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liều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lượng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nhất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định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 </a:t>
            </a:r>
            <a:endParaRPr lang="zh-CN" altLang="en-US" sz="4000" b="1" spc="300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7" y="1090864"/>
            <a:ext cx="3540800" cy="47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07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文本框 5"/>
          <p:cNvSpPr txBox="1"/>
          <p:nvPr/>
        </p:nvSpPr>
        <p:spPr>
          <a:xfrm>
            <a:off x="1396181" y="0"/>
            <a:ext cx="9832258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ÌM HIỂU THÁP DINH DƯỠNG CÂN ĐỐI 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Times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90" y="911981"/>
            <a:ext cx="6781800" cy="5741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24464" y="1767006"/>
            <a:ext cx="4717026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 cứu </a:t>
            </a:r>
            <a:r>
              <a:rPr lang="vi-V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dinh dưỡng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nói tên nhóm thức ăn:</a:t>
            </a:r>
            <a:endParaRPr lang="fr-LU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fr-LU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fr-LU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fr-LU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endParaRPr lang="fr-LU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fr-LU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endParaRPr lang="fr-LU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908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88" y="108155"/>
            <a:ext cx="3490723" cy="378277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8491094" y="1843112"/>
            <a:ext cx="3067710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endParaRPr lang="fr-LU" alt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389881" y="3999085"/>
            <a:ext cx="481780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Lương thực (12 kg)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(10 kg)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LU" alt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4820">
            <a:off x="950937" y="3651886"/>
            <a:ext cx="3432943" cy="1880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91">
            <a:off x="2669083" y="1470939"/>
            <a:ext cx="3044970" cy="2305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88" y="108155"/>
            <a:ext cx="3490723" cy="3782775"/>
          </a:xfrm>
          <a:prstGeom prst="rect">
            <a:avLst/>
          </a:prstGeom>
        </p:spPr>
      </p:pic>
      <p:sp>
        <p:nvSpPr>
          <p:cNvPr id="11" name="文本框 25"/>
          <p:cNvSpPr txBox="1"/>
          <p:nvPr/>
        </p:nvSpPr>
        <p:spPr>
          <a:xfrm>
            <a:off x="8491094" y="1843112"/>
            <a:ext cx="306771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fr-LU" alt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56622" y="3999085"/>
            <a:ext cx="5234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vừng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fr-LU" alt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(600g)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7" y="1843112"/>
            <a:ext cx="5181290" cy="3218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74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88" y="108155"/>
            <a:ext cx="3490723" cy="3782775"/>
          </a:xfrm>
          <a:prstGeom prst="rect">
            <a:avLst/>
          </a:prstGeom>
        </p:spPr>
      </p:pic>
      <p:sp>
        <p:nvSpPr>
          <p:cNvPr id="11" name="文本框 25"/>
          <p:cNvSpPr txBox="1"/>
          <p:nvPr/>
        </p:nvSpPr>
        <p:spPr>
          <a:xfrm>
            <a:off x="8491094" y="1999542"/>
            <a:ext cx="3067710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endParaRPr lang="fr-LU" alt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3771" y="3999085"/>
            <a:ext cx="42049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Đường (dưới 500g)</a:t>
            </a:r>
            <a:endParaRPr lang="fr-LU" alt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96" y="1889339"/>
            <a:ext cx="5240265" cy="3495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60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588" y="108155"/>
            <a:ext cx="3490723" cy="3782775"/>
          </a:xfrm>
          <a:prstGeom prst="rect">
            <a:avLst/>
          </a:prstGeom>
        </p:spPr>
      </p:pic>
      <p:sp>
        <p:nvSpPr>
          <p:cNvPr id="11" name="文本框 25"/>
          <p:cNvSpPr txBox="1"/>
          <p:nvPr/>
        </p:nvSpPr>
        <p:spPr>
          <a:xfrm>
            <a:off x="8491094" y="1724945"/>
            <a:ext cx="306771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fr-LU" altLang="en-US" sz="3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LU" altLang="en-US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endParaRPr lang="fr-LU" altLang="en-US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23771" y="3999085"/>
            <a:ext cx="3775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- Muối (dưới 300g)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8" y="1724945"/>
            <a:ext cx="5237517" cy="3600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141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91" y="926756"/>
            <a:ext cx="3985570" cy="5696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72" y="316778"/>
            <a:ext cx="3431704" cy="12199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806" y="4872810"/>
            <a:ext cx="1732291" cy="17504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12" y="2150075"/>
            <a:ext cx="3265250" cy="348460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 rot="807464">
            <a:off x="90549" y="243104"/>
            <a:ext cx="2580099" cy="2484573"/>
            <a:chOff x="278829" y="1289713"/>
            <a:chExt cx="2178996" cy="19491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1105">
              <a:off x="278829" y="1289713"/>
              <a:ext cx="2178996" cy="194915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179413">
              <a:off x="280290" y="1559698"/>
              <a:ext cx="2130275" cy="123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Con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không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thích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ăn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cá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và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rau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,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mà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mẹ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bắt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con </a:t>
              </a:r>
              <a:r>
                <a:rPr lang="en-US" altLang="zh-CN" sz="24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ăn</a:t>
              </a:r>
              <a:r>
                <a:rPr lang="en-US" altLang="zh-CN" sz="24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.. </a:t>
              </a:r>
              <a:endParaRPr lang="zh-CN" altLang="en-US" sz="2800" b="1" dirty="0"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120304" y="283475"/>
            <a:ext cx="2865041" cy="2422500"/>
            <a:chOff x="9120304" y="283475"/>
            <a:chExt cx="2865041" cy="2422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6987">
              <a:off x="9120304" y="283475"/>
              <a:ext cx="2865041" cy="242250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 rot="1775006">
              <a:off x="9303654" y="769319"/>
              <a:ext cx="265978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Có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chuyện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gì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thế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An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An</a:t>
              </a:r>
              <a:r>
                <a:rPr lang="en-US" altLang="zh-CN" sz="32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? 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734"/>
            <a:ext cx="12169318" cy="6687474"/>
          </a:xfrm>
          <a:prstGeom prst="rect">
            <a:avLst/>
          </a:prstGeom>
        </p:spPr>
      </p:pic>
      <p:sp>
        <p:nvSpPr>
          <p:cNvPr id="13" name="Text Box 109"/>
          <p:cNvSpPr txBox="1">
            <a:spLocks noChangeArrowheads="1"/>
          </p:cNvSpPr>
          <p:nvPr/>
        </p:nvSpPr>
        <p:spPr bwMode="auto">
          <a:xfrm>
            <a:off x="911695" y="1004579"/>
            <a:ext cx="10169261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400" dirty="0">
                <a:solidFill>
                  <a:srgbClr val="7030A0"/>
                </a:solidFill>
                <a:latin typeface="UTM American Sans" panose="02040603050506020204" pitchFamily="18" charset="0"/>
                <a:cs typeface="Arial" panose="020B0604020202020204" pitchFamily="34" charset="0"/>
              </a:rPr>
              <a:t>KẾT LUẬN</a:t>
            </a:r>
          </a:p>
          <a:p>
            <a:pPr marL="457200" indent="-457200" algn="just" eaLnBrk="1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Các thức ăn chứa nhiều </a:t>
            </a:r>
            <a:r>
              <a:rPr lang="vi-VN" sz="3200" b="1" dirty="0">
                <a:solidFill>
                  <a:srgbClr val="C00000"/>
                </a:solidFill>
                <a:latin typeface="+mn-lt"/>
              </a:rPr>
              <a:t>chất bột đường, vi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-t</a:t>
            </a:r>
            <a:r>
              <a:rPr lang="vi-VN" sz="3200" b="1" dirty="0">
                <a:solidFill>
                  <a:srgbClr val="C00000"/>
                </a:solidFill>
                <a:latin typeface="+mn-lt"/>
              </a:rPr>
              <a:t>a-min, chất khoáng và chất xơ 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cần được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ăn đầy đủ. 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457200" indent="-457200" algn="just" eaLnBrk="1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Các thức ăn chứa nhiều </a:t>
            </a:r>
            <a:r>
              <a:rPr lang="vi-VN" sz="3200" b="1" dirty="0">
                <a:solidFill>
                  <a:srgbClr val="C00000"/>
                </a:solidFill>
                <a:latin typeface="+mn-lt"/>
              </a:rPr>
              <a:t>chất đạm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cần được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ăn vừa phải.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Đối với các thức ăn chứa nhiều </a:t>
            </a:r>
            <a:r>
              <a:rPr lang="vi-VN" sz="3200" b="1" dirty="0">
                <a:solidFill>
                  <a:srgbClr val="C00000"/>
                </a:solidFill>
                <a:latin typeface="+mn-lt"/>
              </a:rPr>
              <a:t>chất béo 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nên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ăn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có mức độ. 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457200" indent="-457200" algn="just" eaLnBrk="1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Không nên ăn nhiều </a:t>
            </a:r>
            <a:r>
              <a:rPr lang="vi-VN" sz="3200" b="1" dirty="0">
                <a:solidFill>
                  <a:srgbClr val="C00000"/>
                </a:solidFill>
                <a:latin typeface="+mn-lt"/>
              </a:rPr>
              <a:t>đường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và hạn chế ăn </a:t>
            </a:r>
            <a:r>
              <a:rPr lang="vi-VN" sz="3200" b="1" dirty="0">
                <a:solidFill>
                  <a:srgbClr val="C00000"/>
                </a:solidFill>
                <a:latin typeface="+mn-lt"/>
              </a:rPr>
              <a:t>muối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. </a:t>
            </a:r>
            <a:endParaRPr lang="fr-LU" altLang="en-US" sz="60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3570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178317" y="575661"/>
            <a:ext cx="3835366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rgbClr val="FFC000"/>
                </a:solidFill>
                <a:latin typeface="UTM American Sans" panose="02040603050506020204" pitchFamily="18" charset="0"/>
                <a:cs typeface="Arial" panose="020B0604020202020204" pitchFamily="34" charset="0"/>
              </a:rPr>
              <a:t>GHI NHỚ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353961" y="1722569"/>
            <a:ext cx="11484078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altLang="zh-CN" sz="3600" b="1" spc="300" dirty="0">
                <a:solidFill>
                  <a:srgbClr val="FF0000"/>
                </a:solidFill>
                <a:ea typeface="微软雅黑 Light" panose="020B0502040204020203" pitchFamily="34" charset="-122"/>
                <a:cs typeface="Arial" panose="020B0604020202020204" pitchFamily="34" charset="0"/>
              </a:rPr>
              <a:t>Không có một loại thức ăn nào </a:t>
            </a:r>
            <a:r>
              <a:rPr lang="vi-VN" altLang="zh-CN" sz="3600" b="1" spc="300" dirty="0">
                <a:solidFill>
                  <a:srgbClr val="663300"/>
                </a:solidFill>
                <a:ea typeface="微软雅黑 Light" panose="020B0502040204020203" pitchFamily="34" charset="-122"/>
                <a:cs typeface="Arial" panose="020B0604020202020204" pitchFamily="34" charset="0"/>
              </a:rPr>
              <a:t>có thể cung cấp đủ các chất cần thiết cho hoạt động sống của cơ thể. </a:t>
            </a:r>
            <a:r>
              <a:rPr lang="vi-VN" altLang="zh-CN" sz="3600" b="1" spc="300" dirty="0">
                <a:solidFill>
                  <a:srgbClr val="FF0000"/>
                </a:solidFill>
                <a:ea typeface="微软雅黑 Light" panose="020B0502040204020203" pitchFamily="34" charset="-122"/>
                <a:cs typeface="Arial" panose="020B0604020202020204" pitchFamily="34" charset="0"/>
              </a:rPr>
              <a:t>Tất cả những chất mà cơ thể cần đều phải lấy từ nhiều nguồn thức ăn khác nhau. </a:t>
            </a:r>
            <a:r>
              <a:rPr lang="vi-VN" altLang="zh-CN" sz="3600" b="1" spc="300" dirty="0">
                <a:solidFill>
                  <a:srgbClr val="663300"/>
                </a:solidFill>
                <a:ea typeface="微软雅黑 Light" panose="020B0502040204020203" pitchFamily="34" charset="-122"/>
                <a:cs typeface="Arial" panose="020B0604020202020204" pitchFamily="34" charset="0"/>
              </a:rPr>
              <a:t>Để có sức khoẻ tốt, chúng ta phải ăn phối hợp nhiều loại thức ăn và thường xuyên thay đổi món ăn.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5" y="5486880"/>
            <a:ext cx="1787411" cy="1371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707" y="5486880"/>
            <a:ext cx="1800921" cy="134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27" y="2515473"/>
            <a:ext cx="8742947" cy="21406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59" y="966013"/>
            <a:ext cx="1450082" cy="185791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023419" y="2823931"/>
            <a:ext cx="6145161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6000" spc="300" dirty="0">
                <a:solidFill>
                  <a:srgbClr val="6F3A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微软雅黑 Light" panose="020B0502040204020203" pitchFamily="34" charset="-122"/>
              </a:rPr>
              <a:t>AI ĐÚNG AI SAI</a:t>
            </a:r>
            <a:endParaRPr lang="zh-CN" altLang="en-US" sz="6000" spc="300" dirty="0">
              <a:solidFill>
                <a:srgbClr val="6F3A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32484" y="4734343"/>
            <a:ext cx="955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bạn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đọc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ý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kiến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đưa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ra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nhận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xét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b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</a:b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đúng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hoặc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sai</a:t>
            </a:r>
            <a:r>
              <a:rPr lang="en-US" altLang="zh-CN" sz="36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ý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kiến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đó</a:t>
            </a:r>
            <a:r>
              <a:rPr lang="en-US" altLang="zh-CN" sz="3600" b="1" dirty="0">
                <a:solidFill>
                  <a:srgbClr val="E55174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66330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21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97648" y="1031737"/>
            <a:ext cx="8973987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Nên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ăn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thật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nhiều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món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ăn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mà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chúng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ta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thích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</a:t>
            </a:r>
            <a:endParaRPr lang="zh-CN" altLang="en-US" sz="4000" b="1" spc="300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0" y="3367674"/>
            <a:ext cx="2488737" cy="2720642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 rot="16200000">
            <a:off x="3907862" y="1904481"/>
            <a:ext cx="1470454" cy="2641638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FBB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6000" dirty="0">
                <a:solidFill>
                  <a:srgbClr val="E55174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ĐÚNG</a:t>
            </a:r>
            <a:endParaRPr lang="zh-CN" altLang="en-US" sz="6000" dirty="0">
              <a:solidFill>
                <a:srgbClr val="E55174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 rot="16200000">
            <a:off x="6819654" y="1896821"/>
            <a:ext cx="1470454" cy="2641638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6F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7200" dirty="0">
                <a:solidFill>
                  <a:srgbClr val="6F3A7D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SAI</a:t>
            </a:r>
            <a:endParaRPr lang="zh-CN" altLang="en-US" sz="7200" dirty="0">
              <a:solidFill>
                <a:srgbClr val="6F3A7D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 flipH="1">
            <a:off x="8985372" y="3167140"/>
            <a:ext cx="2411721" cy="3041906"/>
            <a:chOff x="1656283" y="2342932"/>
            <a:chExt cx="2587752" cy="32639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72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1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47068" y="928081"/>
            <a:ext cx="8973987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Hằng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cần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ăn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lượng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tinh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bột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và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rau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xanh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cần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thiết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 </a:t>
            </a:r>
            <a:endParaRPr lang="zh-CN" altLang="en-US" sz="4000" b="1" spc="300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2977" y="3404510"/>
            <a:ext cx="2488737" cy="2720642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 rot="16200000">
            <a:off x="3907862" y="1904481"/>
            <a:ext cx="1470454" cy="2641638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FBB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6000" dirty="0">
                <a:solidFill>
                  <a:srgbClr val="E55174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ĐÚNG</a:t>
            </a:r>
            <a:endParaRPr lang="zh-CN" altLang="en-US" sz="6000" dirty="0">
              <a:solidFill>
                <a:srgbClr val="E55174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 rot="16200000">
            <a:off x="6819654" y="1896821"/>
            <a:ext cx="1470454" cy="2641638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6F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7200" dirty="0">
                <a:solidFill>
                  <a:srgbClr val="6F3A7D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SAI</a:t>
            </a:r>
            <a:endParaRPr lang="zh-CN" altLang="en-US" sz="7200" dirty="0">
              <a:solidFill>
                <a:srgbClr val="6F3A7D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846474" y="3083246"/>
            <a:ext cx="2411721" cy="3041906"/>
            <a:chOff x="1656283" y="2342932"/>
            <a:chExt cx="2587752" cy="32639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5916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9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9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15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9280" y="1082081"/>
            <a:ext cx="11254439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Nước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ngọt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là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thức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uống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bổ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sung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đường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cho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cơ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thể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Nên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cần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uống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nhiều</a:t>
            </a:r>
            <a:r>
              <a:rPr lang="en-US" altLang="zh-CN" sz="36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 </a:t>
            </a:r>
            <a:endParaRPr lang="zh-CN" altLang="en-US" sz="3600" b="1" spc="300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0" y="3367674"/>
            <a:ext cx="2488737" cy="2720642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 rot="16200000">
            <a:off x="3907862" y="1904481"/>
            <a:ext cx="1470454" cy="2641638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FBB1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6000" dirty="0">
                <a:solidFill>
                  <a:srgbClr val="E55174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ĐÚNG</a:t>
            </a:r>
            <a:endParaRPr lang="zh-CN" altLang="en-US" sz="6000" dirty="0">
              <a:solidFill>
                <a:srgbClr val="E55174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 rot="16200000">
            <a:off x="6819654" y="1896821"/>
            <a:ext cx="1470454" cy="2641638"/>
          </a:xfrm>
          <a:prstGeom prst="roundRect">
            <a:avLst/>
          </a:prstGeom>
          <a:solidFill>
            <a:schemeClr val="bg1"/>
          </a:solidFill>
          <a:ln w="88900" cmpd="sng">
            <a:solidFill>
              <a:srgbClr val="6F3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7200" dirty="0">
                <a:solidFill>
                  <a:srgbClr val="6F3A7D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rPr>
              <a:t>SAI</a:t>
            </a:r>
            <a:endParaRPr lang="zh-CN" altLang="en-US" sz="7200" dirty="0">
              <a:solidFill>
                <a:srgbClr val="6F3A7D"/>
              </a:solidFill>
              <a:latin typeface="UTM American Sans" panose="020406030505060202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 flipH="1">
            <a:off x="8985372" y="3167140"/>
            <a:ext cx="2411721" cy="3041906"/>
            <a:chOff x="1656283" y="2342932"/>
            <a:chExt cx="2587752" cy="326393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</p:spPr>
        </p:pic>
        <p:sp>
          <p:nvSpPr>
            <p:cNvPr id="13" name="对"/>
            <p:cNvSpPr/>
            <p:nvPr/>
          </p:nvSpPr>
          <p:spPr bwMode="auto">
            <a:xfrm>
              <a:off x="3400738" y="2609243"/>
              <a:ext cx="553425" cy="545272"/>
            </a:xfrm>
            <a:custGeom>
              <a:avLst/>
              <a:gdLst>
                <a:gd name="T0" fmla="*/ 1765798 w 2862"/>
                <a:gd name="T1" fmla="*/ 183196 h 2571"/>
                <a:gd name="T2" fmla="*/ 1533042 w 2862"/>
                <a:gd name="T3" fmla="*/ 20145 h 2571"/>
                <a:gd name="T4" fmla="*/ 1420439 w 2862"/>
                <a:gd name="T5" fmla="*/ 53511 h 2571"/>
                <a:gd name="T6" fmla="*/ 764949 w 2862"/>
                <a:gd name="T7" fmla="*/ 989636 h 2571"/>
                <a:gd name="T8" fmla="*/ 379958 w 2862"/>
                <a:gd name="T9" fmla="*/ 446973 h 2571"/>
                <a:gd name="T10" fmla="*/ 266725 w 2862"/>
                <a:gd name="T11" fmla="*/ 412978 h 2571"/>
                <a:gd name="T12" fmla="*/ 34599 w 2862"/>
                <a:gd name="T13" fmla="*/ 576029 h 2571"/>
                <a:gd name="T14" fmla="*/ 27679 w 2862"/>
                <a:gd name="T15" fmla="*/ 693753 h 2571"/>
                <a:gd name="T16" fmla="*/ 595100 w 2862"/>
                <a:gd name="T17" fmla="*/ 1494527 h 2571"/>
                <a:gd name="T18" fmla="*/ 934797 w 2862"/>
                <a:gd name="T19" fmla="*/ 1494527 h 2571"/>
                <a:gd name="T20" fmla="*/ 1773347 w 2862"/>
                <a:gd name="T21" fmla="*/ 300290 h 2571"/>
                <a:gd name="T22" fmla="*/ 1765798 w 2862"/>
                <a:gd name="T23" fmla="*/ 183196 h 25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62" h="2571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240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8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  <p:bldP spid="6" grpId="0"/>
      <p:bldP spid="1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060" y="2729567"/>
            <a:ext cx="5550002" cy="18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91" y="926756"/>
            <a:ext cx="3985570" cy="5696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72" y="316778"/>
            <a:ext cx="3431704" cy="12199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806" y="4872810"/>
            <a:ext cx="1732291" cy="17504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12" y="2150075"/>
            <a:ext cx="3265250" cy="348460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 rot="807464">
            <a:off x="82124" y="242110"/>
            <a:ext cx="2588641" cy="2484573"/>
            <a:chOff x="271615" y="1289713"/>
            <a:chExt cx="2186210" cy="194915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1105">
              <a:off x="278829" y="1289713"/>
              <a:ext cx="2178996" cy="194915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179413">
              <a:off x="271615" y="1687616"/>
              <a:ext cx="2130275" cy="845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Tại</a:t>
              </a:r>
              <a:r>
                <a:rPr lang="en-US" altLang="zh-CN" sz="32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sao</a:t>
              </a:r>
              <a:r>
                <a:rPr lang="en-US" altLang="zh-CN" sz="32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zh-CN" sz="32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như</a:t>
              </a:r>
              <a:r>
                <a:rPr lang="en-US" altLang="zh-CN" sz="32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thế</a:t>
              </a:r>
              <a:r>
                <a:rPr lang="en-US" altLang="zh-CN" sz="3200" b="1" dirty="0"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ạ?</a:t>
              </a:r>
              <a:endParaRPr lang="zh-CN" altLang="en-US" sz="3600" b="1" dirty="0"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120304" y="283475"/>
            <a:ext cx="2865041" cy="2422500"/>
            <a:chOff x="9120304" y="283475"/>
            <a:chExt cx="2865041" cy="2422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6987">
              <a:off x="9120304" y="283475"/>
              <a:ext cx="2865041" cy="242250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 rot="1775006">
              <a:off x="9197151" y="709895"/>
              <a:ext cx="26597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Ây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da, An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An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phải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ăn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đầy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đủ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hết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các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loại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thức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ăn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chứ</a:t>
              </a:r>
              <a:r>
                <a:rPr lang="en-US" altLang="zh-CN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?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837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48017" y="1283800"/>
            <a:ext cx="5447543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/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	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Muốn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biết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tại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sao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chúng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ta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cùng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trả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lời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câu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hỏi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sau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trước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nhé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!</a:t>
            </a:r>
            <a:endParaRPr lang="zh-CN" altLang="en-US" sz="4000" b="1" spc="300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7" y="1090864"/>
            <a:ext cx="3540800" cy="47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3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20" name="文本框 12"/>
          <p:cNvSpPr txBox="1"/>
          <p:nvPr/>
        </p:nvSpPr>
        <p:spPr>
          <a:xfrm>
            <a:off x="1792562" y="975063"/>
            <a:ext cx="877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Chất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bột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đường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có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vai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trò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như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thế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đối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cơ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thể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58657" y="2181846"/>
            <a:ext cx="10161663" cy="1133353"/>
            <a:chOff x="930009" y="1994185"/>
            <a:chExt cx="10161663" cy="1133353"/>
          </a:xfrm>
        </p:grpSpPr>
        <p:grpSp>
          <p:nvGrpSpPr>
            <p:cNvPr id="23" name="Group 22"/>
            <p:cNvGrpSpPr/>
            <p:nvPr/>
          </p:nvGrpSpPr>
          <p:grpSpPr>
            <a:xfrm>
              <a:off x="930009" y="1994185"/>
              <a:ext cx="10161663" cy="1133353"/>
              <a:chOff x="930009" y="1994185"/>
              <a:chExt cx="10161663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002536" y="1994185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cấp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mọi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duy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trì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09" y="2072828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1598956" y="2155489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48297" y="3297305"/>
            <a:ext cx="10172023" cy="1133353"/>
            <a:chOff x="919649" y="3148183"/>
            <a:chExt cx="10172023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919649" y="3148183"/>
              <a:ext cx="10172023" cy="1133353"/>
              <a:chOff x="919649" y="3148183"/>
              <a:chExt cx="10172023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55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Giàu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giúp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vi-ta-min: A, D, E, K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49" y="3244536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1598956" y="3309537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37936" y="4409107"/>
            <a:ext cx="10172024" cy="1133353"/>
            <a:chOff x="919648" y="4481247"/>
            <a:chExt cx="10172024" cy="1133353"/>
          </a:xfrm>
        </p:grpSpPr>
        <p:grpSp>
          <p:nvGrpSpPr>
            <p:cNvPr id="25" name="Group 24"/>
            <p:cNvGrpSpPr/>
            <p:nvPr/>
          </p:nvGrpSpPr>
          <p:grpSpPr>
            <a:xfrm>
              <a:off x="919648" y="4481247"/>
              <a:ext cx="10172024" cy="1133353"/>
              <a:chOff x="919648" y="4481247"/>
              <a:chExt cx="10172024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Xây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dựng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tế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bào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tế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bào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già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hủy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hoại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48" y="4577600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1598956" y="4644241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354961" y="2354748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20" name="文本框 12"/>
          <p:cNvSpPr txBox="1"/>
          <p:nvPr/>
        </p:nvSpPr>
        <p:spPr>
          <a:xfrm>
            <a:off x="1922240" y="947158"/>
            <a:ext cx="8778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Dòng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nào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nêu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loại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thức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chứa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nhiều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chất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đạm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48297" y="4362630"/>
            <a:ext cx="10161663" cy="1133353"/>
            <a:chOff x="930009" y="1994185"/>
            <a:chExt cx="10161663" cy="1133353"/>
          </a:xfrm>
        </p:grpSpPr>
        <p:grpSp>
          <p:nvGrpSpPr>
            <p:cNvPr id="23" name="Group 22"/>
            <p:cNvGrpSpPr/>
            <p:nvPr/>
          </p:nvGrpSpPr>
          <p:grpSpPr>
            <a:xfrm>
              <a:off x="930009" y="1994185"/>
              <a:ext cx="10161663" cy="1133353"/>
              <a:chOff x="930009" y="1994185"/>
              <a:chExt cx="10161663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002536" y="1994185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6F3A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Thịt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cá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trứng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sữa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hải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sản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đậu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09" y="2072828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1598956" y="2155489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48297" y="3297305"/>
            <a:ext cx="10172023" cy="1133353"/>
            <a:chOff x="919649" y="3148183"/>
            <a:chExt cx="10172023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919649" y="3148183"/>
              <a:ext cx="10172023" cy="1133353"/>
              <a:chOff x="919649" y="3148183"/>
              <a:chExt cx="10172023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55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Dừa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đậu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phộng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ăn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khoai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lang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cá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49" y="3244536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1598956" y="3309537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48296" y="2218974"/>
            <a:ext cx="10172024" cy="1133353"/>
            <a:chOff x="919648" y="4481247"/>
            <a:chExt cx="10172024" cy="1133353"/>
          </a:xfrm>
        </p:grpSpPr>
        <p:grpSp>
          <p:nvGrpSpPr>
            <p:cNvPr id="25" name="Group 24"/>
            <p:cNvGrpSpPr/>
            <p:nvPr/>
          </p:nvGrpSpPr>
          <p:grpSpPr>
            <a:xfrm>
              <a:off x="919648" y="4481247"/>
              <a:ext cx="10172024" cy="1133353"/>
              <a:chOff x="919648" y="4481247"/>
              <a:chExt cx="10172024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Rau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xà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lách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bưởi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thịt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bò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trứng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sữa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48" y="4577600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1598956" y="4644241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354960" y="4558690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012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20" name="文本框 12"/>
          <p:cNvSpPr txBox="1"/>
          <p:nvPr/>
        </p:nvSpPr>
        <p:spPr>
          <a:xfrm>
            <a:off x="1497663" y="1343330"/>
            <a:ext cx="9548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Chọn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biểu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đáp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án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dưới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958656" y="3339925"/>
            <a:ext cx="10161663" cy="1133353"/>
            <a:chOff x="930009" y="1994185"/>
            <a:chExt cx="10161663" cy="1133353"/>
          </a:xfrm>
        </p:grpSpPr>
        <p:grpSp>
          <p:nvGrpSpPr>
            <p:cNvPr id="23" name="Group 22"/>
            <p:cNvGrpSpPr/>
            <p:nvPr/>
          </p:nvGrpSpPr>
          <p:grpSpPr>
            <a:xfrm>
              <a:off x="930009" y="1994185"/>
              <a:ext cx="10161663" cy="1133353"/>
              <a:chOff x="930009" y="1994185"/>
              <a:chExt cx="10161663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002536" y="1994185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xơ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dinh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dưỡng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nhưng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rất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đảm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bảo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sống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009" y="2072828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1598956" y="2155489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48296" y="4460878"/>
            <a:ext cx="10172023" cy="1133353"/>
            <a:chOff x="919649" y="3148183"/>
            <a:chExt cx="10172023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919649" y="3148183"/>
              <a:ext cx="10172023" cy="1133353"/>
              <a:chOff x="919649" y="3148183"/>
              <a:chExt cx="10172023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B5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khoáng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đẻ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men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thúc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đẩy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49" y="3244536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1598956" y="3309537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48296" y="2218974"/>
            <a:ext cx="10172024" cy="1133353"/>
            <a:chOff x="919648" y="4481247"/>
            <a:chExt cx="10172024" cy="1133353"/>
          </a:xfrm>
        </p:grpSpPr>
        <p:grpSp>
          <p:nvGrpSpPr>
            <p:cNvPr id="25" name="Group 24"/>
            <p:cNvGrpSpPr/>
            <p:nvPr/>
          </p:nvGrpSpPr>
          <p:grpSpPr>
            <a:xfrm>
              <a:off x="919648" y="4481247"/>
              <a:ext cx="10172024" cy="1133353"/>
              <a:chOff x="919648" y="4481247"/>
              <a:chExt cx="10172024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Vi-ta-min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tham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gia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tiếp</a:t>
                </a: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xây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dựng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648" y="4577600"/>
                <a:ext cx="1450787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1598956" y="4644241"/>
              <a:ext cx="6976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354960" y="3512827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208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79191" y="1667258"/>
            <a:ext cx="5910151" cy="378565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/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	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con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thấy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đấy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!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Mỗi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một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chất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có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một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vai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trò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khác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nhau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Cơ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thể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thể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sử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dụng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1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chất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mà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triển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bình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b="1" spc="300" dirty="0" err="1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thường</a:t>
            </a:r>
            <a:r>
              <a:rPr lang="en-US" altLang="zh-CN" sz="4000" b="1" spc="300" dirty="0">
                <a:solidFill>
                  <a:srgbClr val="002060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. </a:t>
            </a:r>
            <a:endParaRPr lang="zh-CN" altLang="en-US" sz="4000" b="1" spc="300" dirty="0">
              <a:solidFill>
                <a:srgbClr val="002060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7" y="1090864"/>
            <a:ext cx="3540800" cy="47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86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002365" y="4626059"/>
            <a:ext cx="4245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663300"/>
                </a:solidFill>
                <a:latin typeface="UTM Duepuntozero" panose="02040603050506020204" pitchFamily="18" charset="0"/>
                <a:ea typeface="微软雅黑 Light" panose="020B0502040204020203" pitchFamily="34" charset="-122"/>
              </a:rPr>
              <a:t>KHOA HỌC</a:t>
            </a:r>
            <a:endParaRPr lang="zh-CN" altLang="en-US" sz="4000" dirty="0">
              <a:solidFill>
                <a:srgbClr val="663300"/>
              </a:solidFill>
              <a:latin typeface="UTM Duepuntozero" panose="02040603050506020204" pitchFamily="18" charset="0"/>
              <a:ea typeface="微软雅黑 Light" panose="020B0502040204020203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94822" y="5044209"/>
            <a:ext cx="609600" cy="609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176147" y="2783679"/>
            <a:ext cx="7999141" cy="1496952"/>
            <a:chOff x="2176147" y="2783679"/>
            <a:chExt cx="7999141" cy="1496952"/>
          </a:xfrm>
        </p:grpSpPr>
        <p:sp>
          <p:nvSpPr>
            <p:cNvPr id="10" name="文本框 9"/>
            <p:cNvSpPr txBox="1"/>
            <p:nvPr/>
          </p:nvSpPr>
          <p:spPr>
            <a:xfrm>
              <a:off x="2176147" y="2834081"/>
              <a:ext cx="79793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dirty="0">
                  <a:solidFill>
                    <a:schemeClr val="accent2">
                      <a:lumMod val="50000"/>
                    </a:schemeClr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  <a:t>TẠI SAO CẦN PHẢI ĂN </a:t>
              </a:r>
              <a:br>
                <a:rPr lang="en-US" altLang="en-US" sz="4400" dirty="0">
                  <a:solidFill>
                    <a:schemeClr val="accent2">
                      <a:lumMod val="50000"/>
                    </a:schemeClr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</a:br>
              <a:r>
                <a:rPr lang="en-US" altLang="en-US" sz="4400" dirty="0">
                  <a:solidFill>
                    <a:schemeClr val="accent2">
                      <a:lumMod val="50000"/>
                    </a:schemeClr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  <a:t>PHỐI HỢP NHIỀU LOẠI THỨC ĂN?</a:t>
              </a:r>
              <a:endParaRPr lang="zh-CN" altLang="en-US" sz="4400" dirty="0">
                <a:solidFill>
                  <a:schemeClr val="accent2">
                    <a:lumMod val="50000"/>
                  </a:schemeClr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4" name="文本框 9"/>
            <p:cNvSpPr txBox="1"/>
            <p:nvPr/>
          </p:nvSpPr>
          <p:spPr>
            <a:xfrm>
              <a:off x="2195940" y="2783679"/>
              <a:ext cx="79793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dirty="0">
                  <a:solidFill>
                    <a:srgbClr val="FFC000"/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  <a:t>TẠI SAO CẦN PHẢI ĂN </a:t>
              </a:r>
              <a:br>
                <a:rPr lang="en-US" altLang="en-US" sz="4400" dirty="0">
                  <a:solidFill>
                    <a:srgbClr val="FFC000"/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</a:br>
              <a:r>
                <a:rPr lang="en-US" altLang="en-US" sz="4400" dirty="0">
                  <a:solidFill>
                    <a:srgbClr val="FFC000"/>
                  </a:solidFill>
                  <a:latin typeface="UTM American Sans" panose="02040603050506020204" pitchFamily="18" charset="0"/>
                  <a:cs typeface="Arial" panose="020B0604020202020204" pitchFamily="34" charset="0"/>
                </a:rPr>
                <a:t>PHỐI HỢP NHIỀU LOẠI THỨC ĂN?</a:t>
              </a:r>
              <a:endParaRPr lang="zh-CN" altLang="en-US" sz="4400" dirty="0">
                <a:solidFill>
                  <a:srgbClr val="FFC000"/>
                </a:solidFill>
                <a:latin typeface="UTM American Sans" panose="02040603050506020204" pitchFamily="18" charset="0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50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300"/>
                            </p:stCondLst>
                            <p:childTnLst>
                              <p:par>
                                <p:cTn id="4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45食品安全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781</Words>
  <Application>Microsoft Office PowerPoint</Application>
  <PresentationFormat>Widescreen</PresentationFormat>
  <Paragraphs>126</Paragraphs>
  <Slides>26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UTM Duepuntozero</vt:lpstr>
      <vt:lpstr>微软雅黑 Light</vt:lpstr>
      <vt:lpstr>Arial</vt:lpstr>
      <vt:lpstr>UTM American Sans</vt:lpstr>
      <vt:lpstr>宋体</vt:lpstr>
      <vt:lpstr>Calibri Light</vt:lpstr>
      <vt:lpstr>Calibri</vt:lpstr>
      <vt:lpstr>Wingdings</vt:lpstr>
      <vt:lpstr>VNI-Times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ppt045食品安全</dc:title>
  <dc:creator/>
  <cp:keywords>VIET BAO</cp:keywords>
  <cp:lastModifiedBy/>
  <cp:revision>1</cp:revision>
  <dcterms:created xsi:type="dcterms:W3CDTF">2017-04-12T11:07:27Z</dcterms:created>
  <dcterms:modified xsi:type="dcterms:W3CDTF">2022-09-25T23:05:01Z</dcterms:modified>
</cp:coreProperties>
</file>