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90" r:id="rId2"/>
    <p:sldId id="334" r:id="rId3"/>
    <p:sldId id="284" r:id="rId4"/>
    <p:sldId id="280" r:id="rId5"/>
    <p:sldId id="335" r:id="rId6"/>
    <p:sldId id="336" r:id="rId7"/>
    <p:sldId id="337" r:id="rId8"/>
    <p:sldId id="281" r:id="rId9"/>
    <p:sldId id="338" r:id="rId10"/>
    <p:sldId id="339" r:id="rId11"/>
    <p:sldId id="340" r:id="rId12"/>
    <p:sldId id="282" r:id="rId13"/>
    <p:sldId id="341" r:id="rId14"/>
    <p:sldId id="342" r:id="rId15"/>
    <p:sldId id="283" r:id="rId16"/>
    <p:sldId id="344" r:id="rId17"/>
    <p:sldId id="345" r:id="rId18"/>
    <p:sldId id="346" r:id="rId19"/>
    <p:sldId id="285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宋体" panose="02010600030101010101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UTM Caviar" panose="02040603050506020204" pitchFamily="18" charset="0"/>
      <p:regular r:id="rId33"/>
    </p:embeddedFont>
    <p:embeddedFont>
      <p:font typeface="UTM Duepuntozero" panose="02040603050506020204" pitchFamily="18" charset="0"/>
      <p:regular r:id="rId34"/>
      <p:bold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7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0D7"/>
    <a:srgbClr val="FCFCDE"/>
    <a:srgbClr val="02736A"/>
    <a:srgbClr val="FBFFE2"/>
    <a:srgbClr val="014540"/>
    <a:srgbClr val="FF6D6D"/>
    <a:srgbClr val="FF9999"/>
    <a:srgbClr val="FFAFAF"/>
    <a:srgbClr val="CC0066"/>
    <a:srgbClr val="FFE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72"/>
      </p:cViewPr>
      <p:guideLst>
        <p:guide orient="horz" pos="2115"/>
        <p:guide pos="3817"/>
        <p:guide pos="1980"/>
        <p:guide pos="57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D44-B27F-4A13-BFCA-C5B8110331C9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83279-36AD-41C4-A996-A6E09D4E54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8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19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0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91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2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66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11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1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B68406-596D-4ED6-8A52-F33AC6E4ECBD}"/>
              </a:ext>
            </a:extLst>
          </p:cNvPr>
          <p:cNvSpPr/>
          <p:nvPr userDrawn="1"/>
        </p:nvSpPr>
        <p:spPr>
          <a:xfrm>
            <a:off x="34400" y="0"/>
            <a:ext cx="7974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>
                <a:ln w="0"/>
                <a:solidFill>
                  <a:srgbClr val="02736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1AF67-0FF2-423A-A38C-19EE38A934D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9862" y="14499369"/>
            <a:ext cx="1759566" cy="1407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1071A-C613-4871-A868-F0D37332F84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332" y="15203161"/>
            <a:ext cx="1759566" cy="1407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png"/><Relationship Id="rId18" Type="http://schemas.openxmlformats.org/officeDocument/2006/relationships/image" Target="../media/image7.emf"/><Relationship Id="rId3" Type="http://schemas.openxmlformats.org/officeDocument/2006/relationships/tags" Target="../tags/tag4.xml"/><Relationship Id="rId21" Type="http://schemas.openxmlformats.org/officeDocument/2006/relationships/image" Target="../media/image10.emf"/><Relationship Id="rId7" Type="http://schemas.openxmlformats.org/officeDocument/2006/relationships/tags" Target="../tags/tag8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23" Type="http://schemas.openxmlformats.org/officeDocument/2006/relationships/image" Target="../media/image12.emf"/><Relationship Id="rId10" Type="http://schemas.openxmlformats.org/officeDocument/2006/relationships/tags" Target="../tags/tag11.xml"/><Relationship Id="rId19" Type="http://schemas.openxmlformats.org/officeDocument/2006/relationships/image" Target="../media/image8.e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Relationship Id="rId22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0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emf"/><Relationship Id="rId5" Type="http://schemas.openxmlformats.org/officeDocument/2006/relationships/image" Target="../media/image10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emf"/><Relationship Id="rId5" Type="http://schemas.openxmlformats.org/officeDocument/2006/relationships/image" Target="../media/image4.png"/><Relationship Id="rId10" Type="http://schemas.openxmlformats.org/officeDocument/2006/relationships/image" Target="../media/image18.emf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17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15365B05-59B6-4300-86B2-3A0795AE83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18" y="5023330"/>
            <a:ext cx="4889518" cy="27500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F8829B4-B113-4562-8F8A-33D272688BE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16997" y="-639134"/>
            <a:ext cx="5238452" cy="2946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BD6AC-2E0F-449B-AE89-8CC50EDC7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219" y="-418860"/>
            <a:ext cx="6988716" cy="3930691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8027881" y="335379"/>
            <a:ext cx="2586713" cy="2917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 rot="20166082">
            <a:off x="2599449" y="659924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155777" y="943447"/>
            <a:ext cx="9875181" cy="6130252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文本框 10"/>
          <p:cNvSpPr txBox="1"/>
          <p:nvPr>
            <p:custDataLst>
              <p:tags r:id="rId4"/>
            </p:custDataLst>
          </p:nvPr>
        </p:nvSpPr>
        <p:spPr>
          <a:xfrm>
            <a:off x="3834404" y="4898890"/>
            <a:ext cx="6356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n w="0">
                  <a:noFill/>
                </a:ln>
                <a:solidFill>
                  <a:srgbClr val="120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aviar" panose="02040603050506020204" pitchFamily="18" charset="0"/>
                <a:ea typeface="微软雅黑" panose="020B0503020204020204" pitchFamily="34" charset="-122"/>
              </a:rPr>
              <a:t>Toán lớp 4 – tr.79</a:t>
            </a:r>
            <a:endParaRPr lang="zh-CN" altLang="en-US" sz="6000" b="1" dirty="0">
              <a:ln w="0">
                <a:noFill/>
              </a:ln>
              <a:solidFill>
                <a:srgbClr val="120E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aviar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5"/>
            </p:custDataLst>
          </p:nvPr>
        </p:nvSpPr>
        <p:spPr>
          <a:xfrm>
            <a:off x="3253926" y="2486857"/>
            <a:ext cx="703590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CHIA MỘT TÍCH</a:t>
            </a:r>
          </a:p>
          <a:p>
            <a:pPr algn="ctr"/>
            <a:r>
              <a:rPr lang="en-US" altLang="zh-CN" sz="8800" b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CHO MỘT SỐ</a:t>
            </a:r>
            <a:endParaRPr lang="zh-CN" altLang="en-US" sz="8800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E1462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4882121" y="1044322"/>
            <a:ext cx="1067084" cy="841749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514517" y="1414659"/>
            <a:ext cx="4833378" cy="5562962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lum contrast="20000"/>
          </a:blip>
          <a:stretch>
            <a:fillRect/>
          </a:stretch>
        </p:blipFill>
        <p:spPr>
          <a:xfrm>
            <a:off x="10229727" y="3894628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lum contrast="20000"/>
          </a:blip>
          <a:stretch>
            <a:fillRect/>
          </a:stretch>
        </p:blipFill>
        <p:spPr>
          <a:xfrm>
            <a:off x="8557375" y="5457839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A_图片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lum contrast="20000"/>
          </a:blip>
          <a:stretch>
            <a:fillRect/>
          </a:stretch>
        </p:blipFill>
        <p:spPr>
          <a:xfrm>
            <a:off x="4385807" y="1570376"/>
            <a:ext cx="1261650" cy="1193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2986849" y="266700"/>
            <a:ext cx="5976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0662A-4122-4A64-B82C-61B24A7A0466}"/>
              </a:ext>
            </a:extLst>
          </p:cNvPr>
          <p:cNvSpPr/>
          <p:nvPr/>
        </p:nvSpPr>
        <p:spPr>
          <a:xfrm>
            <a:off x="2844021" y="1049841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C5823-1E42-4755-AD5B-6CE74855D082}"/>
              </a:ext>
            </a:extLst>
          </p:cNvPr>
          <p:cNvSpPr/>
          <p:nvPr/>
        </p:nvSpPr>
        <p:spPr>
          <a:xfrm>
            <a:off x="6982963" y="1035737"/>
            <a:ext cx="26132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 ( 15 : 3 )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DBBCD7-33D5-4709-97C0-1EF66BA496A5}"/>
              </a:ext>
            </a:extLst>
          </p:cNvPr>
          <p:cNvCxnSpPr>
            <a:cxnSpLocks/>
          </p:cNvCxnSpPr>
          <p:nvPr/>
        </p:nvCxnSpPr>
        <p:spPr>
          <a:xfrm>
            <a:off x="6266817" y="1179615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4BBFD0D-BBDE-4985-8D5B-3F56139AFE32}"/>
              </a:ext>
            </a:extLst>
          </p:cNvPr>
          <p:cNvSpPr/>
          <p:nvPr/>
        </p:nvSpPr>
        <p:spPr>
          <a:xfrm>
            <a:off x="2595821" y="1658543"/>
            <a:ext cx="1986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105 : 3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64CD9-67B2-4AD8-AF05-80761919CAA8}"/>
              </a:ext>
            </a:extLst>
          </p:cNvPr>
          <p:cNvSpPr/>
          <p:nvPr/>
        </p:nvSpPr>
        <p:spPr>
          <a:xfrm>
            <a:off x="6627448" y="1561417"/>
            <a:ext cx="17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7 × 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481FD2-FC72-437A-BDC6-793F757DD9FB}"/>
              </a:ext>
            </a:extLst>
          </p:cNvPr>
          <p:cNvSpPr/>
          <p:nvPr/>
        </p:nvSpPr>
        <p:spPr>
          <a:xfrm>
            <a:off x="2705590" y="2789960"/>
            <a:ext cx="70791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2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trên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8EB2FD-C742-4AEE-B1FD-5EC59FA126A3}"/>
              </a:ext>
            </a:extLst>
          </p:cNvPr>
          <p:cNvSpPr/>
          <p:nvPr/>
        </p:nvSpPr>
        <p:spPr>
          <a:xfrm>
            <a:off x="2959194" y="2216402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AF2723-63ED-4B13-9CB7-8FB218E5E6BC}"/>
              </a:ext>
            </a:extLst>
          </p:cNvPr>
          <p:cNvSpPr/>
          <p:nvPr/>
        </p:nvSpPr>
        <p:spPr>
          <a:xfrm>
            <a:off x="7001390" y="2087242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EDFACF-0CCF-435C-BFAF-9F3370C5965D}"/>
              </a:ext>
            </a:extLst>
          </p:cNvPr>
          <p:cNvSpPr/>
          <p:nvPr/>
        </p:nvSpPr>
        <p:spPr>
          <a:xfrm>
            <a:off x="2966875" y="3563036"/>
            <a:ext cx="6599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r>
              <a:rPr lang="en-US" altLang="zh-CN" sz="36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 ( 15 : 3 )</a:t>
            </a:r>
            <a:endParaRPr lang="en-US" sz="3600" b="1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D0EBFC-3639-49F1-A718-51772ADCC72E}"/>
              </a:ext>
            </a:extLst>
          </p:cNvPr>
          <p:cNvSpPr/>
          <p:nvPr/>
        </p:nvSpPr>
        <p:spPr>
          <a:xfrm>
            <a:off x="4504561" y="4456360"/>
            <a:ext cx="3102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hết cho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53FA822-35EA-47B5-8089-E57B5ADCB691}"/>
              </a:ext>
            </a:extLst>
          </p:cNvPr>
          <p:cNvGrpSpPr/>
          <p:nvPr/>
        </p:nvGrpSpPr>
        <p:grpSpPr>
          <a:xfrm>
            <a:off x="5439613" y="4108478"/>
            <a:ext cx="1004821" cy="297370"/>
            <a:chOff x="2984468" y="4284663"/>
            <a:chExt cx="2032000" cy="533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F6321B-A394-4235-AB42-861D287D2B56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17CD92F-9C60-46E4-8262-17A170DC02CC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086C6FE-F0B9-42C7-B4AA-CE128FA5C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649577" y="240842"/>
            <a:ext cx="11234479" cy="2485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tích hai thừa số cho một số, </a:t>
            </a:r>
            <a:b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lấy một thừa số chia cho số đó (nếu chia hết) rồi nhân kết quả với thừa số kia.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B4314E-378D-40CD-9086-A430F5C2266F}"/>
              </a:ext>
            </a:extLst>
          </p:cNvPr>
          <p:cNvSpPr/>
          <p:nvPr/>
        </p:nvSpPr>
        <p:spPr>
          <a:xfrm>
            <a:off x="6973846" y="3537656"/>
            <a:ext cx="881972" cy="646331"/>
          </a:xfrm>
          <a:prstGeom prst="rect">
            <a:avLst/>
          </a:prstGeom>
          <a:solidFill>
            <a:srgbClr val="FCF0D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B52E30E-88E7-4F03-8E06-51BF8892FA05}"/>
              </a:ext>
            </a:extLst>
          </p:cNvPr>
          <p:cNvSpPr/>
          <p:nvPr/>
        </p:nvSpPr>
        <p:spPr>
          <a:xfrm>
            <a:off x="7773020" y="3557761"/>
            <a:ext cx="1800493" cy="646331"/>
          </a:xfrm>
          <a:prstGeom prst="rect">
            <a:avLst/>
          </a:prstGeom>
          <a:solidFill>
            <a:srgbClr val="FCF0D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( 15 : 3 )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CF54D8-8C14-4CB0-A7FA-30B39AFDE250}"/>
              </a:ext>
            </a:extLst>
          </p:cNvPr>
          <p:cNvSpPr/>
          <p:nvPr/>
        </p:nvSpPr>
        <p:spPr>
          <a:xfrm>
            <a:off x="3458748" y="4407720"/>
            <a:ext cx="40927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không chia hết cho 3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C30B45B-35D4-470F-8D08-9AF377F9D99E}"/>
              </a:ext>
            </a:extLst>
          </p:cNvPr>
          <p:cNvGrpSpPr/>
          <p:nvPr/>
        </p:nvGrpSpPr>
        <p:grpSpPr>
          <a:xfrm>
            <a:off x="4567030" y="4195423"/>
            <a:ext cx="1876225" cy="210425"/>
            <a:chOff x="2984468" y="4284663"/>
            <a:chExt cx="2032000" cy="5334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3E44957-7DF2-45B0-B4F4-33031A831664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DE04EB3-CEFD-4C6D-96DE-F4D7CDBCC375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5835135-30A1-4415-8F4E-CFF835A1E8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63FAA94-6677-40C3-B849-EA2E5CC36C7E}"/>
              </a:ext>
            </a:extLst>
          </p:cNvPr>
          <p:cNvSpPr/>
          <p:nvPr/>
        </p:nvSpPr>
        <p:spPr>
          <a:xfrm>
            <a:off x="3702982" y="5060869"/>
            <a:ext cx="5393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không tính (7 : 3 ) × 15 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7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  <p:bldP spid="17" grpId="1"/>
      <p:bldP spid="23" grpId="0"/>
      <p:bldP spid="23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2" grpId="0"/>
      <p:bldP spid="60" grpId="0"/>
      <p:bldP spid="60" grpId="1"/>
      <p:bldP spid="71" grpId="0"/>
      <p:bldP spid="73" grpId="0" animBg="1"/>
      <p:bldP spid="74" grpId="0" animBg="1"/>
      <p:bldP spid="45" grpId="0"/>
      <p:bldP spid="45" grpId="1"/>
      <p:bldP spid="50" grpId="0"/>
      <p:bldP spid="5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6A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/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4626688" y="376346"/>
            <a:ext cx="29386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679953" y="1103814"/>
            <a:ext cx="10832094" cy="43915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chia một tích hai thừa số cho </a:t>
            </a:r>
            <a:b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số, ta có thể lấy một thừa số chia cho số đó (nếu chia hết) rồi nhân kết quả với </a:t>
            </a:r>
            <a:b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kia.</a:t>
            </a:r>
          </a:p>
        </p:txBody>
      </p:sp>
    </p:spTree>
    <p:extLst>
      <p:ext uri="{BB962C8B-B14F-4D97-AF65-F5344CB8AC3E}">
        <p14:creationId xmlns:p14="http://schemas.microsoft.com/office/powerpoint/2010/main" val="359545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917011" y="4316123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ln w="0">
                  <a:noFill/>
                </a:ln>
                <a:solidFill>
                  <a:srgbClr val="3B21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0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4400" i="1" dirty="0">
              <a:ln w="0">
                <a:noFill/>
              </a:ln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" y="-208449"/>
            <a:ext cx="7188017" cy="7589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BDD431-6047-4205-82B1-84A41E140455}"/>
              </a:ext>
            </a:extLst>
          </p:cNvPr>
          <p:cNvSpPr/>
          <p:nvPr/>
        </p:nvSpPr>
        <p:spPr>
          <a:xfrm>
            <a:off x="152400" y="228600"/>
            <a:ext cx="11906250" cy="1973669"/>
          </a:xfrm>
          <a:prstGeom prst="roundRect">
            <a:avLst/>
          </a:prstGeom>
          <a:solidFill>
            <a:srgbClr val="02736A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50D6A9-5341-46E2-92BC-3DB312E602E7}"/>
              </a:ext>
            </a:extLst>
          </p:cNvPr>
          <p:cNvSpPr/>
          <p:nvPr/>
        </p:nvSpPr>
        <p:spPr>
          <a:xfrm>
            <a:off x="476250" y="150124"/>
            <a:ext cx="1125855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Tính bằng hai cách</a:t>
            </a:r>
          </a:p>
          <a:p>
            <a:pPr algn="ctr">
              <a:lnSpc>
                <a:spcPct val="150000"/>
              </a:lnSpc>
            </a:pPr>
            <a:r>
              <a:rPr lang="pt-BR" sz="4000" b="1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(8 × 23) : 4			 b) (15 × 24) : 6</a:t>
            </a:r>
            <a:endParaRPr lang="en-US" sz="4000" b="1">
              <a:solidFill>
                <a:srgbClr val="FFEB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072D6-CB5C-4FF0-BE68-9101178026B9}"/>
              </a:ext>
            </a:extLst>
          </p:cNvPr>
          <p:cNvSpPr/>
          <p:nvPr/>
        </p:nvSpPr>
        <p:spPr>
          <a:xfrm>
            <a:off x="333383" y="2254121"/>
            <a:ext cx="5600693" cy="44012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× 23) : 4 = 184 : 4 = 46</a:t>
            </a:r>
          </a:p>
          <a:p>
            <a:pPr algn="ctr"/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(8 × 23) : 4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: 4) × 23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× 23 = 46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548D6-CBBC-469F-8310-8BE7200ADD23}"/>
              </a:ext>
            </a:extLst>
          </p:cNvPr>
          <p:cNvSpPr/>
          <p:nvPr/>
        </p:nvSpPr>
        <p:spPr>
          <a:xfrm>
            <a:off x="6219832" y="2228195"/>
            <a:ext cx="5600693" cy="44012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</a:p>
          <a:p>
            <a:pPr algn="ctr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× 24) : 6 </a:t>
            </a:r>
          </a:p>
          <a:p>
            <a:pPr algn="ctr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360 : 6 = 60</a:t>
            </a:r>
          </a:p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</a:p>
          <a:p>
            <a:pPr algn="just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(15 × 24) : 6 </a:t>
            </a:r>
          </a:p>
          <a:p>
            <a:pPr algn="just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15 × (24 : 6) </a:t>
            </a:r>
          </a:p>
          <a:p>
            <a:pPr algn="just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15 × 4 = 60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5A1A9-565F-42E8-9318-13D1251EE730}"/>
              </a:ext>
            </a:extLst>
          </p:cNvPr>
          <p:cNvSpPr/>
          <p:nvPr/>
        </p:nvSpPr>
        <p:spPr>
          <a:xfrm>
            <a:off x="1989199" y="2636550"/>
            <a:ext cx="8334375" cy="3166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CC0066"/>
                </a:solidFill>
                <a:latin typeface="+mj-lt"/>
              </a:rPr>
              <a:t>Cách 1: Thực hiện tính trong ngoặc trước, ngoài ngoặc sau.</a:t>
            </a:r>
            <a:endParaRPr lang="en-US" sz="3600" b="1">
              <a:solidFill>
                <a:srgbClr val="CC0066"/>
              </a:solidFill>
              <a:latin typeface="+mj-lt"/>
            </a:endParaRPr>
          </a:p>
          <a:p>
            <a:endParaRPr lang="vi-VN" sz="3600" b="1">
              <a:solidFill>
                <a:srgbClr val="CC0066"/>
              </a:solidFill>
              <a:latin typeface="+mj-lt"/>
            </a:endParaRPr>
          </a:p>
          <a:p>
            <a:r>
              <a:rPr lang="vi-VN" sz="3600" b="1">
                <a:solidFill>
                  <a:srgbClr val="002060"/>
                </a:solidFill>
                <a:latin typeface="+mj-lt"/>
              </a:rPr>
              <a:t>Cách 2: Áp dụng cách chia một</a:t>
            </a:r>
            <a:r>
              <a:rPr lang="en-US" sz="3600" b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</a:t>
            </a:r>
            <a:r>
              <a:rPr lang="vi-VN" sz="3600" b="1">
                <a:solidFill>
                  <a:srgbClr val="002060"/>
                </a:solidFill>
                <a:latin typeface="+mj-lt"/>
              </a:rPr>
              <a:t>cho một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số.</a:t>
            </a:r>
          </a:p>
        </p:txBody>
      </p:sp>
      <p:pic>
        <p:nvPicPr>
          <p:cNvPr id="21" name="图片 26">
            <a:extLst>
              <a:ext uri="{FF2B5EF4-FFF2-40B4-BE49-F238E27FC236}">
                <a16:creationId xmlns:a16="http://schemas.microsoft.com/office/drawing/2014/main" id="{A41C1AB7-48EA-481A-92AD-2C7C5F810F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660777" flipH="1">
            <a:off x="9821710" y="4137860"/>
            <a:ext cx="2602172" cy="247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2406420B-0B69-4823-957A-E8D919ECEA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900000">
            <a:off x="-364029" y="4050845"/>
            <a:ext cx="2203756" cy="2549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2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1" dur="500"/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6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2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6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22" grpId="0" animBg="1"/>
          <p:bldP spid="2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1" dur="500"/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6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2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6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22" grpId="0" animBg="1"/>
          <p:bldP spid="22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BDD431-6047-4205-82B1-84A41E140455}"/>
              </a:ext>
            </a:extLst>
          </p:cNvPr>
          <p:cNvSpPr/>
          <p:nvPr/>
        </p:nvSpPr>
        <p:spPr>
          <a:xfrm>
            <a:off x="342900" y="186671"/>
            <a:ext cx="9048750" cy="2145268"/>
          </a:xfrm>
          <a:prstGeom prst="roundRect">
            <a:avLst/>
          </a:prstGeom>
          <a:solidFill>
            <a:schemeClr val="bg1">
              <a:alpha val="75000"/>
            </a:schemeClr>
          </a:solidFill>
          <a:ln w="28575">
            <a:solidFill>
              <a:srgbClr val="FFAFAF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0D6A9-5341-46E2-92BC-3DB312E602E7}"/>
                  </a:ext>
                </a:extLst>
              </p:cNvPr>
              <p:cNvSpPr/>
              <p:nvPr/>
            </p:nvSpPr>
            <p:spPr>
              <a:xfrm>
                <a:off x="-762000" y="153953"/>
                <a:ext cx="11258550" cy="1828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2. Tính bằng cách thuận tiện nhất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( 25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36 ) : 9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0D6A9-5341-46E2-92BC-3DB312E60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153953"/>
                <a:ext cx="11258550" cy="1828386"/>
              </a:xfrm>
              <a:prstGeom prst="rect">
                <a:avLst/>
              </a:prstGeom>
              <a:blipFill>
                <a:blip r:embed="rId3"/>
                <a:stretch>
                  <a:fillRect b="-1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31">
            <a:extLst>
              <a:ext uri="{FF2B5EF4-FFF2-40B4-BE49-F238E27FC236}">
                <a16:creationId xmlns:a16="http://schemas.microsoft.com/office/drawing/2014/main" id="{04A72487-2312-49B6-9D7F-E8B746389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4577" y="254283"/>
            <a:ext cx="2959773" cy="2638973"/>
          </a:xfrm>
          <a:prstGeom prst="rect">
            <a:avLst/>
          </a:prstGeom>
        </p:spPr>
      </p:pic>
      <p:pic>
        <p:nvPicPr>
          <p:cNvPr id="23" name="图片 1" descr="97e5c76d95dfebf73877221ff104468e">
            <a:extLst>
              <a:ext uri="{FF2B5EF4-FFF2-40B4-BE49-F238E27FC236}">
                <a16:creationId xmlns:a16="http://schemas.microsoft.com/office/drawing/2014/main" id="{61759C01-6D3D-4F85-A871-4C41296BB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6379"/>
            <a:ext cx="5734050" cy="573405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29511C-A3D2-4BEF-AF5A-4FCB40B8C7B7}"/>
              </a:ext>
            </a:extLst>
          </p:cNvPr>
          <p:cNvSpPr/>
          <p:nvPr/>
        </p:nvSpPr>
        <p:spPr>
          <a:xfrm>
            <a:off x="5248275" y="3086099"/>
            <a:ext cx="4924425" cy="3371136"/>
          </a:xfrm>
          <a:prstGeom prst="roundRect">
            <a:avLst/>
          </a:prstGeom>
          <a:solidFill>
            <a:srgbClr val="FF9999">
              <a:alpha val="5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(25 × 36) : 9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× (36 : 9)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× 4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48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accel="40000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66697" y="3933147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>
                <a:ln w="0">
                  <a:noFill/>
                </a:ln>
                <a:solidFill>
                  <a:srgbClr val="FA0B4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 DỤNG</a:t>
            </a:r>
            <a:endParaRPr lang="en-US" altLang="zh-CN" sz="5400" b="1" dirty="0">
              <a:ln w="0">
                <a:noFill/>
              </a:ln>
              <a:solidFill>
                <a:srgbClr val="FA0B4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69631" y="-25833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A0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4400" i="1" dirty="0">
              <a:ln w="0">
                <a:noFill/>
              </a:ln>
              <a:solidFill>
                <a:srgbClr val="FA0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D94C3-1C94-4E14-8941-2ACDFDFE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450" y="838200"/>
            <a:ext cx="3810000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E10EAD-E666-4730-B9AC-760C57007C3E}"/>
              </a:ext>
            </a:extLst>
          </p:cNvPr>
          <p:cNvSpPr/>
          <p:nvPr/>
        </p:nvSpPr>
        <p:spPr>
          <a:xfrm>
            <a:off x="-571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F3A96-324D-47FA-A3F2-3051A7184242}"/>
              </a:ext>
            </a:extLst>
          </p:cNvPr>
          <p:cNvSpPr/>
          <p:nvPr/>
        </p:nvSpPr>
        <p:spPr>
          <a:xfrm>
            <a:off x="10477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3A09A-C5C6-498D-9512-138A4F2FD439}"/>
              </a:ext>
            </a:extLst>
          </p:cNvPr>
          <p:cNvSpPr/>
          <p:nvPr/>
        </p:nvSpPr>
        <p:spPr>
          <a:xfrm>
            <a:off x="2171700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F8FD-253F-42FB-A8BC-F364CDC9A0B7}"/>
              </a:ext>
            </a:extLst>
          </p:cNvPr>
          <p:cNvSpPr/>
          <p:nvPr/>
        </p:nvSpPr>
        <p:spPr>
          <a:xfrm>
            <a:off x="32861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0A243-A3E3-4ACC-9669-8343FF8CAFD7}"/>
              </a:ext>
            </a:extLst>
          </p:cNvPr>
          <p:cNvSpPr/>
          <p:nvPr/>
        </p:nvSpPr>
        <p:spPr>
          <a:xfrm>
            <a:off x="44005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F654C-7323-43C6-B8D6-8C9ADFEE33D9}"/>
              </a:ext>
            </a:extLst>
          </p:cNvPr>
          <p:cNvSpPr/>
          <p:nvPr/>
        </p:nvSpPr>
        <p:spPr>
          <a:xfrm>
            <a:off x="55054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0E62A-7B31-412E-8331-7AFBE272F2D3}"/>
              </a:ext>
            </a:extLst>
          </p:cNvPr>
          <p:cNvSpPr/>
          <p:nvPr/>
        </p:nvSpPr>
        <p:spPr>
          <a:xfrm>
            <a:off x="66198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9E861-EC67-4795-8583-210E0E12AD85}"/>
              </a:ext>
            </a:extLst>
          </p:cNvPr>
          <p:cNvSpPr/>
          <p:nvPr/>
        </p:nvSpPr>
        <p:spPr>
          <a:xfrm>
            <a:off x="77438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0E6A5A-1E86-44F2-BE5B-B346E7EC1128}"/>
              </a:ext>
            </a:extLst>
          </p:cNvPr>
          <p:cNvSpPr/>
          <p:nvPr/>
        </p:nvSpPr>
        <p:spPr>
          <a:xfrm>
            <a:off x="88582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3C4B4-E904-49BE-A503-973B775F7316}"/>
              </a:ext>
            </a:extLst>
          </p:cNvPr>
          <p:cNvSpPr/>
          <p:nvPr/>
        </p:nvSpPr>
        <p:spPr>
          <a:xfrm>
            <a:off x="9953625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39C0E-7C54-4018-BABE-CC1FFCB617D2}"/>
              </a:ext>
            </a:extLst>
          </p:cNvPr>
          <p:cNvSpPr/>
          <p:nvPr/>
        </p:nvSpPr>
        <p:spPr>
          <a:xfrm>
            <a:off x="110775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838BB-B068-4CEF-BAEF-0C40E8B12A99}"/>
              </a:ext>
            </a:extLst>
          </p:cNvPr>
          <p:cNvSpPr/>
          <p:nvPr/>
        </p:nvSpPr>
        <p:spPr>
          <a:xfrm>
            <a:off x="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48FDF-6F2A-4318-8124-90971B716187}"/>
              </a:ext>
            </a:extLst>
          </p:cNvPr>
          <p:cNvSpPr/>
          <p:nvPr/>
        </p:nvSpPr>
        <p:spPr>
          <a:xfrm>
            <a:off x="11239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562FAD-D738-4D38-9274-A5E69F3BA73E}"/>
              </a:ext>
            </a:extLst>
          </p:cNvPr>
          <p:cNvSpPr/>
          <p:nvPr/>
        </p:nvSpPr>
        <p:spPr>
          <a:xfrm>
            <a:off x="2247900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A4713B-A3D8-48A2-836C-293CADF91060}"/>
              </a:ext>
            </a:extLst>
          </p:cNvPr>
          <p:cNvSpPr/>
          <p:nvPr/>
        </p:nvSpPr>
        <p:spPr>
          <a:xfrm>
            <a:off x="33623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DFF091-385C-44A7-81FC-C6217CB27A0D}"/>
              </a:ext>
            </a:extLst>
          </p:cNvPr>
          <p:cNvSpPr/>
          <p:nvPr/>
        </p:nvSpPr>
        <p:spPr>
          <a:xfrm>
            <a:off x="44767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2609FE-9317-4A40-9C13-5D5730DF050C}"/>
              </a:ext>
            </a:extLst>
          </p:cNvPr>
          <p:cNvSpPr/>
          <p:nvPr/>
        </p:nvSpPr>
        <p:spPr>
          <a:xfrm>
            <a:off x="55816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8FB81A-38A5-4E24-AE8F-D44927C866EF}"/>
              </a:ext>
            </a:extLst>
          </p:cNvPr>
          <p:cNvSpPr/>
          <p:nvPr/>
        </p:nvSpPr>
        <p:spPr>
          <a:xfrm>
            <a:off x="669607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00B4CA-9955-4069-A32F-3AEB2920CEBD}"/>
              </a:ext>
            </a:extLst>
          </p:cNvPr>
          <p:cNvSpPr/>
          <p:nvPr/>
        </p:nvSpPr>
        <p:spPr>
          <a:xfrm>
            <a:off x="78200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6FC448-3CB2-421B-A125-C566F7C4DAA2}"/>
              </a:ext>
            </a:extLst>
          </p:cNvPr>
          <p:cNvSpPr/>
          <p:nvPr/>
        </p:nvSpPr>
        <p:spPr>
          <a:xfrm>
            <a:off x="89344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F117D3-9284-49F0-B6FC-2A206ED8C514}"/>
              </a:ext>
            </a:extLst>
          </p:cNvPr>
          <p:cNvSpPr/>
          <p:nvPr/>
        </p:nvSpPr>
        <p:spPr>
          <a:xfrm>
            <a:off x="10029825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203CED-47CB-41AC-90B2-BDAB76227E5A}"/>
              </a:ext>
            </a:extLst>
          </p:cNvPr>
          <p:cNvSpPr/>
          <p:nvPr/>
        </p:nvSpPr>
        <p:spPr>
          <a:xfrm>
            <a:off x="1113472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A75659-FD4B-49E1-A514-664561B0B306}"/>
              </a:ext>
            </a:extLst>
          </p:cNvPr>
          <p:cNvSpPr/>
          <p:nvPr/>
        </p:nvSpPr>
        <p:spPr>
          <a:xfrm>
            <a:off x="1047750" y="914400"/>
            <a:ext cx="9944100" cy="5372100"/>
          </a:xfrm>
          <a:prstGeom prst="ellipse">
            <a:avLst/>
          </a:prstGeom>
          <a:solidFill>
            <a:srgbClr val="FF6D6D"/>
          </a:solidFill>
          <a:ln w="5715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3" descr="27eb00efd058674f3bcf7e8c0524fed5">
            <a:extLst>
              <a:ext uri="{FF2B5EF4-FFF2-40B4-BE49-F238E27FC236}">
                <a16:creationId xmlns:a16="http://schemas.microsoft.com/office/drawing/2014/main" id="{AD93A494-630C-4BFB-B4D4-23AAA9C25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0" y="2781299"/>
            <a:ext cx="5308602" cy="530859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B148CA9-DCD7-40B7-A3A7-37F056EB4B52}"/>
              </a:ext>
            </a:extLst>
          </p:cNvPr>
          <p:cNvSpPr/>
          <p:nvPr/>
        </p:nvSpPr>
        <p:spPr>
          <a:xfrm>
            <a:off x="3333751" y="2600234"/>
            <a:ext cx="5327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(14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27 ) : 7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AA55C5-ED71-4CD7-BBB7-33DC0EAFD240}"/>
              </a:ext>
            </a:extLst>
          </p:cNvPr>
          <p:cNvSpPr/>
          <p:nvPr/>
        </p:nvSpPr>
        <p:spPr>
          <a:xfrm>
            <a:off x="2151593" y="1762036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145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EFF63D-B285-4644-A8EF-DBCC19A67CE7}"/>
              </a:ext>
            </a:extLst>
          </p:cNvPr>
          <p:cNvSpPr/>
          <p:nvPr/>
        </p:nvSpPr>
        <p:spPr>
          <a:xfrm>
            <a:off x="2091561" y="3609200"/>
            <a:ext cx="67762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= ( 14 : 7 )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</a:p>
          <a:p>
            <a:pPr algn="ctr"/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 = 54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22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4896 0.0703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D94C3-1C94-4E14-8941-2ACDFDFE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450" y="838200"/>
            <a:ext cx="3810000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E10EAD-E666-4730-B9AC-760C57007C3E}"/>
              </a:ext>
            </a:extLst>
          </p:cNvPr>
          <p:cNvSpPr/>
          <p:nvPr/>
        </p:nvSpPr>
        <p:spPr>
          <a:xfrm>
            <a:off x="-571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F3A96-324D-47FA-A3F2-3051A7184242}"/>
              </a:ext>
            </a:extLst>
          </p:cNvPr>
          <p:cNvSpPr/>
          <p:nvPr/>
        </p:nvSpPr>
        <p:spPr>
          <a:xfrm>
            <a:off x="10477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3A09A-C5C6-498D-9512-138A4F2FD439}"/>
              </a:ext>
            </a:extLst>
          </p:cNvPr>
          <p:cNvSpPr/>
          <p:nvPr/>
        </p:nvSpPr>
        <p:spPr>
          <a:xfrm>
            <a:off x="2171700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F8FD-253F-42FB-A8BC-F364CDC9A0B7}"/>
              </a:ext>
            </a:extLst>
          </p:cNvPr>
          <p:cNvSpPr/>
          <p:nvPr/>
        </p:nvSpPr>
        <p:spPr>
          <a:xfrm>
            <a:off x="32861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0A243-A3E3-4ACC-9669-8343FF8CAFD7}"/>
              </a:ext>
            </a:extLst>
          </p:cNvPr>
          <p:cNvSpPr/>
          <p:nvPr/>
        </p:nvSpPr>
        <p:spPr>
          <a:xfrm>
            <a:off x="44005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F654C-7323-43C6-B8D6-8C9ADFEE33D9}"/>
              </a:ext>
            </a:extLst>
          </p:cNvPr>
          <p:cNvSpPr/>
          <p:nvPr/>
        </p:nvSpPr>
        <p:spPr>
          <a:xfrm>
            <a:off x="55054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0E62A-7B31-412E-8331-7AFBE272F2D3}"/>
              </a:ext>
            </a:extLst>
          </p:cNvPr>
          <p:cNvSpPr/>
          <p:nvPr/>
        </p:nvSpPr>
        <p:spPr>
          <a:xfrm>
            <a:off x="66198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9E861-EC67-4795-8583-210E0E12AD85}"/>
              </a:ext>
            </a:extLst>
          </p:cNvPr>
          <p:cNvSpPr/>
          <p:nvPr/>
        </p:nvSpPr>
        <p:spPr>
          <a:xfrm>
            <a:off x="77438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0E6A5A-1E86-44F2-BE5B-B346E7EC1128}"/>
              </a:ext>
            </a:extLst>
          </p:cNvPr>
          <p:cNvSpPr/>
          <p:nvPr/>
        </p:nvSpPr>
        <p:spPr>
          <a:xfrm>
            <a:off x="88582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3C4B4-E904-49BE-A503-973B775F7316}"/>
              </a:ext>
            </a:extLst>
          </p:cNvPr>
          <p:cNvSpPr/>
          <p:nvPr/>
        </p:nvSpPr>
        <p:spPr>
          <a:xfrm>
            <a:off x="9953625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39C0E-7C54-4018-BABE-CC1FFCB617D2}"/>
              </a:ext>
            </a:extLst>
          </p:cNvPr>
          <p:cNvSpPr/>
          <p:nvPr/>
        </p:nvSpPr>
        <p:spPr>
          <a:xfrm>
            <a:off x="110775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838BB-B068-4CEF-BAEF-0C40E8B12A99}"/>
              </a:ext>
            </a:extLst>
          </p:cNvPr>
          <p:cNvSpPr/>
          <p:nvPr/>
        </p:nvSpPr>
        <p:spPr>
          <a:xfrm>
            <a:off x="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48FDF-6F2A-4318-8124-90971B716187}"/>
              </a:ext>
            </a:extLst>
          </p:cNvPr>
          <p:cNvSpPr/>
          <p:nvPr/>
        </p:nvSpPr>
        <p:spPr>
          <a:xfrm>
            <a:off x="11239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562FAD-D738-4D38-9274-A5E69F3BA73E}"/>
              </a:ext>
            </a:extLst>
          </p:cNvPr>
          <p:cNvSpPr/>
          <p:nvPr/>
        </p:nvSpPr>
        <p:spPr>
          <a:xfrm>
            <a:off x="2247900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A4713B-A3D8-48A2-836C-293CADF91060}"/>
              </a:ext>
            </a:extLst>
          </p:cNvPr>
          <p:cNvSpPr/>
          <p:nvPr/>
        </p:nvSpPr>
        <p:spPr>
          <a:xfrm>
            <a:off x="33623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DFF091-385C-44A7-81FC-C6217CB27A0D}"/>
              </a:ext>
            </a:extLst>
          </p:cNvPr>
          <p:cNvSpPr/>
          <p:nvPr/>
        </p:nvSpPr>
        <p:spPr>
          <a:xfrm>
            <a:off x="44767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2609FE-9317-4A40-9C13-5D5730DF050C}"/>
              </a:ext>
            </a:extLst>
          </p:cNvPr>
          <p:cNvSpPr/>
          <p:nvPr/>
        </p:nvSpPr>
        <p:spPr>
          <a:xfrm>
            <a:off x="55816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8FB81A-38A5-4E24-AE8F-D44927C866EF}"/>
              </a:ext>
            </a:extLst>
          </p:cNvPr>
          <p:cNvSpPr/>
          <p:nvPr/>
        </p:nvSpPr>
        <p:spPr>
          <a:xfrm>
            <a:off x="669607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00B4CA-9955-4069-A32F-3AEB2920CEBD}"/>
              </a:ext>
            </a:extLst>
          </p:cNvPr>
          <p:cNvSpPr/>
          <p:nvPr/>
        </p:nvSpPr>
        <p:spPr>
          <a:xfrm>
            <a:off x="78200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6FC448-3CB2-421B-A125-C566F7C4DAA2}"/>
              </a:ext>
            </a:extLst>
          </p:cNvPr>
          <p:cNvSpPr/>
          <p:nvPr/>
        </p:nvSpPr>
        <p:spPr>
          <a:xfrm>
            <a:off x="89344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F117D3-9284-49F0-B6FC-2A206ED8C514}"/>
              </a:ext>
            </a:extLst>
          </p:cNvPr>
          <p:cNvSpPr/>
          <p:nvPr/>
        </p:nvSpPr>
        <p:spPr>
          <a:xfrm>
            <a:off x="10029825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203CED-47CB-41AC-90B2-BDAB76227E5A}"/>
              </a:ext>
            </a:extLst>
          </p:cNvPr>
          <p:cNvSpPr/>
          <p:nvPr/>
        </p:nvSpPr>
        <p:spPr>
          <a:xfrm>
            <a:off x="1113472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A75659-FD4B-49E1-A514-664561B0B306}"/>
              </a:ext>
            </a:extLst>
          </p:cNvPr>
          <p:cNvSpPr/>
          <p:nvPr/>
        </p:nvSpPr>
        <p:spPr>
          <a:xfrm>
            <a:off x="1047750" y="914400"/>
            <a:ext cx="9944100" cy="5372100"/>
          </a:xfrm>
          <a:prstGeom prst="ellipse">
            <a:avLst/>
          </a:prstGeom>
          <a:solidFill>
            <a:srgbClr val="FF6D6D"/>
          </a:solidFill>
          <a:ln w="5715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3">
            <a:extLst>
              <a:ext uri="{FF2B5EF4-FFF2-40B4-BE49-F238E27FC236}">
                <a16:creationId xmlns:a16="http://schemas.microsoft.com/office/drawing/2014/main" id="{AD93A494-630C-4BFB-B4D4-23AAA9C25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30" y="2903076"/>
            <a:ext cx="4201170" cy="421526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B148CA9-DCD7-40B7-A3A7-37F056EB4B52}"/>
              </a:ext>
            </a:extLst>
          </p:cNvPr>
          <p:cNvSpPr/>
          <p:nvPr/>
        </p:nvSpPr>
        <p:spPr>
          <a:xfrm>
            <a:off x="3333751" y="2600234"/>
            <a:ext cx="5327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24 ) : 6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AA55C5-ED71-4CD7-BBB7-33DC0EAFD240}"/>
              </a:ext>
            </a:extLst>
          </p:cNvPr>
          <p:cNvSpPr/>
          <p:nvPr/>
        </p:nvSpPr>
        <p:spPr>
          <a:xfrm>
            <a:off x="2151593" y="1762036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145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EFF63D-B285-4644-A8EF-DBCC19A67CE7}"/>
              </a:ext>
            </a:extLst>
          </p:cNvPr>
          <p:cNvSpPr/>
          <p:nvPr/>
        </p:nvSpPr>
        <p:spPr>
          <a:xfrm>
            <a:off x="1976144" y="3609200"/>
            <a:ext cx="700704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= 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( 24 : 6 ) </a:t>
            </a:r>
          </a:p>
          <a:p>
            <a:pPr algn="ctr"/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= 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4</a:t>
            </a:r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6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35664 -0.0083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80" y="-181980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E150D1-6697-4083-83E8-208325AE1A31}"/>
              </a:ext>
            </a:extLst>
          </p:cNvPr>
          <p:cNvSpPr/>
          <p:nvPr/>
        </p:nvSpPr>
        <p:spPr>
          <a:xfrm>
            <a:off x="3929027" y="1343470"/>
            <a:ext cx="39821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C66AF3-3409-4289-945A-CA30D50BEB30}"/>
              </a:ext>
            </a:extLst>
          </p:cNvPr>
          <p:cNvSpPr/>
          <p:nvPr/>
        </p:nvSpPr>
        <p:spPr>
          <a:xfrm>
            <a:off x="3022217" y="3089125"/>
            <a:ext cx="57583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66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BT</a:t>
            </a:r>
          </a:p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6600" b="1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  <a:endParaRPr lang="en-US" sz="6600" b="1" cap="none" spc="0">
              <a:ln w="0"/>
              <a:solidFill>
                <a:srgbClr val="FBFF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80" y="-181980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E150D1-6697-4083-83E8-208325AE1A31}"/>
              </a:ext>
            </a:extLst>
          </p:cNvPr>
          <p:cNvSpPr/>
          <p:nvPr/>
        </p:nvSpPr>
        <p:spPr>
          <a:xfrm>
            <a:off x="2650024" y="2304339"/>
            <a:ext cx="636905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82E3492-A000-4579-A37D-4D88BEF52E47}"/>
              </a:ext>
            </a:extLst>
          </p:cNvPr>
          <p:cNvGrpSpPr/>
          <p:nvPr/>
        </p:nvGrpSpPr>
        <p:grpSpPr>
          <a:xfrm flipH="1">
            <a:off x="-1185701" y="-146291"/>
            <a:ext cx="15965691" cy="7150581"/>
            <a:chOff x="-3645316" y="-267816"/>
            <a:chExt cx="15965691" cy="71505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F4BD52-95D9-4179-A042-E3AE42D98E6F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CACDB6-F09B-421C-BCB1-C8DA66ED6A50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8C39F9-754E-4D96-8CEA-7D6058DAB7A3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图片 2" descr="6">
            <a:extLst>
              <a:ext uri="{FF2B5EF4-FFF2-40B4-BE49-F238E27FC236}">
                <a16:creationId xmlns:a16="http://schemas.microsoft.com/office/drawing/2014/main" id="{B40E9513-3B6F-4594-ADA5-519CB3FE87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>
            <a:extLst>
              <a:ext uri="{FF2B5EF4-FFF2-40B4-BE49-F238E27FC236}">
                <a16:creationId xmlns:a16="http://schemas.microsoft.com/office/drawing/2014/main" id="{42D65C05-D0EB-4629-8E5F-ADC82673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6" name="图片 4" descr="6">
            <a:extLst>
              <a:ext uri="{FF2B5EF4-FFF2-40B4-BE49-F238E27FC236}">
                <a16:creationId xmlns:a16="http://schemas.microsoft.com/office/drawing/2014/main" id="{BAE3DE54-539F-4E2B-9886-F8514E7F19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 flipH="1" flipV="1">
            <a:off x="0" y="0"/>
            <a:ext cx="3137535" cy="1704340"/>
          </a:xfrm>
          <a:prstGeom prst="rect">
            <a:avLst/>
          </a:prstGeom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733E6863-5C69-4674-80ED-F5EF09DADAB0}"/>
              </a:ext>
            </a:extLst>
          </p:cNvPr>
          <p:cNvSpPr/>
          <p:nvPr/>
        </p:nvSpPr>
        <p:spPr bwMode="auto">
          <a:xfrm flipV="1">
            <a:off x="6188900" y="-33655"/>
            <a:ext cx="5785094" cy="2381250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PA_文本框 11">
            <a:extLst>
              <a:ext uri="{FF2B5EF4-FFF2-40B4-BE49-F238E27FC236}">
                <a16:creationId xmlns:a16="http://schemas.microsoft.com/office/drawing/2014/main" id="{2038AFF3-B53B-4853-8EE5-B3AD95CA61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43670" y="257790"/>
            <a:ext cx="40190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ln w="381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Mục tiêu</a:t>
            </a:r>
            <a:endParaRPr lang="zh-CN" altLang="en-US" sz="8800" b="1" dirty="0">
              <a:ln w="38100">
                <a:solidFill>
                  <a:schemeClr val="bg1"/>
                </a:solidFill>
              </a:ln>
              <a:solidFill>
                <a:srgbClr val="FF9999"/>
              </a:solidFill>
              <a:effectLst>
                <a:glow rad="228600">
                  <a:srgbClr val="FF9999"/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6B168D-37B9-4609-9E0E-80041D2589EC}"/>
              </a:ext>
            </a:extLst>
          </p:cNvPr>
          <p:cNvSpPr/>
          <p:nvPr/>
        </p:nvSpPr>
        <p:spPr>
          <a:xfrm>
            <a:off x="1315084" y="2009140"/>
            <a:ext cx="9747634" cy="676910"/>
          </a:xfrm>
          <a:prstGeom prst="roundRect">
            <a:avLst/>
          </a:prstGeom>
          <a:solidFill>
            <a:srgbClr val="FBFFE2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cách chia một tích cho một số.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9CFE33-7A4C-49D2-80AF-2D2383B4E14F}"/>
              </a:ext>
            </a:extLst>
          </p:cNvPr>
          <p:cNvSpPr/>
          <p:nvPr/>
        </p:nvSpPr>
        <p:spPr>
          <a:xfrm>
            <a:off x="1315083" y="3036570"/>
            <a:ext cx="9747635" cy="1353820"/>
          </a:xfrm>
          <a:prstGeom prst="roundRect">
            <a:avLst/>
          </a:prstGeom>
          <a:solidFill>
            <a:srgbClr val="FFEBCC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Vận dụng chia một tích cho một số trong một vài tr</a:t>
            </a:r>
            <a:r>
              <a:rPr lang="vi-VN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hợp cụ thể.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E72262-4245-4CDD-A777-B4D119214782}"/>
              </a:ext>
            </a:extLst>
          </p:cNvPr>
          <p:cNvSpPr/>
          <p:nvPr/>
        </p:nvSpPr>
        <p:spPr>
          <a:xfrm>
            <a:off x="1315084" y="4666614"/>
            <a:ext cx="9747634" cy="1704339"/>
          </a:xfrm>
          <a:prstGeom prst="roundRect">
            <a:avLst/>
          </a:prstGeom>
          <a:solidFill>
            <a:srgbClr val="FFAFAF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Yêu thích môn học, rèn tính cẩn thận trong tính toán.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FBA916-6A2F-48D9-814E-E81936F52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360341"/>
            <a:ext cx="3135320" cy="1763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FC65F8-ED94-4A6A-B768-3C6971023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56" y="4364859"/>
            <a:ext cx="576073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3C1A017-430C-4492-A562-A0B683DD3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90" y="4870394"/>
            <a:ext cx="4889518" cy="27500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6BB10D-CF52-44BC-8E2E-2F0A838B0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19231" y="-589395"/>
            <a:ext cx="5238452" cy="29462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FF5D75-C233-4EA1-9006-6697FBC017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014" y="-365201"/>
            <a:ext cx="6988716" cy="3930691"/>
          </a:xfrm>
          <a:prstGeom prst="rect">
            <a:avLst/>
          </a:prstGeom>
        </p:spPr>
      </p:pic>
      <p:sp>
        <p:nvSpPr>
          <p:cNvPr id="73" name="Freeform 5"/>
          <p:cNvSpPr/>
          <p:nvPr/>
        </p:nvSpPr>
        <p:spPr bwMode="auto">
          <a:xfrm rot="20696166">
            <a:off x="1831628" y="-60341"/>
            <a:ext cx="10580784" cy="6688138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953999" y="3197854"/>
            <a:ext cx="1509230" cy="1165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9" name="组合 58"/>
          <p:cNvGrpSpPr/>
          <p:nvPr/>
        </p:nvGrpSpPr>
        <p:grpSpPr>
          <a:xfrm>
            <a:off x="3124408" y="144710"/>
            <a:ext cx="4072048" cy="2987985"/>
            <a:chOff x="-305675" y="289331"/>
            <a:chExt cx="4072048" cy="2987985"/>
          </a:xfrm>
        </p:grpSpPr>
        <p:sp>
          <p:nvSpPr>
            <p:cNvPr id="10" name="椭圆 9"/>
            <p:cNvSpPr/>
            <p:nvPr/>
          </p:nvSpPr>
          <p:spPr>
            <a:xfrm>
              <a:off x="1083107" y="612701"/>
              <a:ext cx="2598057" cy="2598057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940" y="289331"/>
              <a:ext cx="2267902" cy="2557721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-305675" y="630438"/>
              <a:ext cx="1433406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b="1" i="1">
                  <a:ln w="0">
                    <a:noFill/>
                  </a:ln>
                  <a:solidFill>
                    <a:srgbClr val="AA5C3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16600" b="1" i="1" dirty="0">
                <a:ln w="0">
                  <a:noFill/>
                </a:ln>
                <a:solidFill>
                  <a:srgbClr val="AA5C3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1056849" y="2178364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51536" y="2388456"/>
              <a:ext cx="26356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047532" y="-111494"/>
            <a:ext cx="3446135" cy="5941833"/>
            <a:chOff x="7124642" y="-288737"/>
            <a:chExt cx="3446135" cy="5941833"/>
          </a:xfrm>
        </p:grpSpPr>
        <p:sp>
          <p:nvSpPr>
            <p:cNvPr id="20" name="椭圆 19"/>
            <p:cNvSpPr/>
            <p:nvPr/>
          </p:nvSpPr>
          <p:spPr>
            <a:xfrm>
              <a:off x="7916539" y="696805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7321670" y="388127"/>
              <a:ext cx="3211979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7124642" y="-288737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圆角矩形 52"/>
            <p:cNvSpPr/>
            <p:nvPr/>
          </p:nvSpPr>
          <p:spPr>
            <a:xfrm>
              <a:off x="7861253" y="2262468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55940" y="2472560"/>
              <a:ext cx="24753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KHÁM PHÁ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790268" y="2949249"/>
            <a:ext cx="3721153" cy="3885737"/>
            <a:chOff x="2113540" y="2933335"/>
            <a:chExt cx="3721153" cy="3885737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585633" y="4172194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898989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b="1" dirty="0">
                <a:solidFill>
                  <a:srgbClr val="898989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圆角矩形 52"/>
            <p:cNvSpPr/>
            <p:nvPr/>
          </p:nvSpPr>
          <p:spPr>
            <a:xfrm>
              <a:off x="2316053" y="5354011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253845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LUYỆN TẬP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655251" y="1804927"/>
            <a:ext cx="2992171" cy="4152022"/>
            <a:chOff x="7537530" y="1944097"/>
            <a:chExt cx="2992171" cy="4152022"/>
          </a:xfrm>
        </p:grpSpPr>
        <p:sp>
          <p:nvSpPr>
            <p:cNvPr id="24" name="椭圆 23"/>
            <p:cNvSpPr/>
            <p:nvPr/>
          </p:nvSpPr>
          <p:spPr>
            <a:xfrm>
              <a:off x="7916539" y="3498062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2736A"/>
                </a:gs>
                <a:gs pos="100000">
                  <a:srgbClr val="02453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0">
              <a:lum contrast="20000"/>
            </a:blip>
            <a:stretch>
              <a:fillRect/>
            </a:stretch>
          </p:blipFill>
          <p:spPr>
            <a:xfrm rot="21092159">
              <a:off x="7537530" y="3770931"/>
              <a:ext cx="2848638" cy="191452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文本框 26"/>
            <p:cNvSpPr txBox="1"/>
            <p:nvPr/>
          </p:nvSpPr>
          <p:spPr>
            <a:xfrm>
              <a:off x="8089154" y="1944097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3B2172"/>
                  </a:solidFill>
                  <a:effectLst/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FA0B4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b="1" dirty="0">
                <a:solidFill>
                  <a:srgbClr val="FA0B4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圆角矩形 52"/>
            <p:cNvSpPr/>
            <p:nvPr/>
          </p:nvSpPr>
          <p:spPr>
            <a:xfrm>
              <a:off x="7820177" y="5055351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2736A"/>
                </a:gs>
                <a:gs pos="100000">
                  <a:srgbClr val="02453E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187688" y="5251027"/>
              <a:ext cx="17924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DẶN DÒ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-1886869" y="-520590"/>
            <a:ext cx="8471251" cy="95538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6917425" y="4092383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n w="0">
                  <a:noFill/>
                </a:ln>
                <a:solidFill>
                  <a:srgbClr val="F9371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6000" b="1" dirty="0">
              <a:ln w="0">
                <a:noFill/>
              </a:ln>
              <a:solidFill>
                <a:srgbClr val="F9371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6151" y="-27804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937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4400" i="1" dirty="0">
              <a:ln w="0">
                <a:noFill/>
              </a:ln>
              <a:solidFill>
                <a:srgbClr val="F937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030855" y="-437049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4" grpId="0"/>
          <p:bldP spid="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/>
              <p:nvPr/>
            </p:nvSpPr>
            <p:spPr>
              <a:xfrm>
                <a:off x="3352800" y="368005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solidFill>
                <a:srgbClr val="FFEBCC"/>
              </a:solid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50 : ( 2 </a:t>
                </a:r>
                <a14:m>
                  <m:oMath xmlns:m="http://schemas.openxmlformats.org/officeDocument/2006/math">
                    <m:r>
                      <a:rPr lang="en-US" altLang="zh-CN" sz="6000" b="1" i="1" smtClean="0">
                        <a:solidFill>
                          <a:srgbClr val="02736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5) = ?</a:t>
                </a:r>
                <a:endParaRPr lang="zh-CN" altLang="en-US" sz="6000" b="1" dirty="0">
                  <a:solidFill>
                    <a:srgbClr val="02736A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68005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blipFill>
                <a:blip r:embed="rId3"/>
                <a:stretch>
                  <a:fillRect l="-2757" t="-500"/>
                </a:stretch>
              </a:blipFill>
              <a:ln w="38100">
                <a:solidFill>
                  <a:srgbClr val="FFAFAF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15">
            <a:extLst>
              <a:ext uri="{FF2B5EF4-FFF2-40B4-BE49-F238E27FC236}">
                <a16:creationId xmlns:a16="http://schemas.microsoft.com/office/drawing/2014/main" id="{59EEB169-BB41-41FE-BCC8-23BEB8745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89" y="2182086"/>
            <a:ext cx="2507644" cy="45858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5B028E-69B8-4FBD-AF04-40B5A1B6BC10}"/>
              </a:ext>
            </a:extLst>
          </p:cNvPr>
          <p:cNvGrpSpPr/>
          <p:nvPr/>
        </p:nvGrpSpPr>
        <p:grpSpPr>
          <a:xfrm>
            <a:off x="398372" y="2182086"/>
            <a:ext cx="9993657" cy="3979333"/>
            <a:chOff x="483843" y="2016053"/>
            <a:chExt cx="9993657" cy="39793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FD642F-8C69-4351-BF85-9BB67BB31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1"/>
            <a:stretch/>
          </p:blipFill>
          <p:spPr>
            <a:xfrm>
              <a:off x="3047975" y="2016053"/>
              <a:ext cx="7429525" cy="39793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9CA15D-CFC1-4067-A2C4-50AEA737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843" y="2988276"/>
              <a:ext cx="4899666" cy="275573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/>
              <p:nvPr/>
            </p:nvSpPr>
            <p:spPr>
              <a:xfrm>
                <a:off x="3707177" y="4005719"/>
                <a:ext cx="6202632" cy="1704339"/>
              </a:xfrm>
              <a:prstGeom prst="roundRect">
                <a:avLst/>
              </a:prstGeom>
              <a:noFill/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50 : ( 2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5) = 50 : 2 : 5</a:t>
                </a:r>
              </a:p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        = 25 : 5 = 5</a:t>
                </a:r>
                <a:endParaRPr lang="en-US" sz="4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77" y="4005719"/>
                <a:ext cx="6202632" cy="1704339"/>
              </a:xfrm>
              <a:prstGeom prst="roundRect">
                <a:avLst/>
              </a:prstGeom>
              <a:blipFill>
                <a:blip r:embed="rId7"/>
                <a:stretch>
                  <a:fillRect l="-2652" b="-9286"/>
                </a:stretch>
              </a:blipFill>
              <a:ln w="28575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54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0C798C-432B-4D70-9F38-3B7EC6D629AB}"/>
              </a:ext>
            </a:extLst>
          </p:cNvPr>
          <p:cNvGrpSpPr/>
          <p:nvPr/>
        </p:nvGrpSpPr>
        <p:grpSpPr>
          <a:xfrm>
            <a:off x="615168" y="3340294"/>
            <a:ext cx="8846332" cy="4391703"/>
            <a:chOff x="615168" y="3340294"/>
            <a:chExt cx="8846332" cy="4391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FD642F-8C69-4351-BF85-9BB67BB31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6"/>
            <a:stretch/>
          </p:blipFill>
          <p:spPr>
            <a:xfrm>
              <a:off x="2035277" y="3340294"/>
              <a:ext cx="7426223" cy="351770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0826AD8-237E-4B1A-A04F-90213CFB5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03">
              <a:off x="-264050" y="4592537"/>
              <a:ext cx="4018678" cy="226024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/>
              <p:nvPr/>
            </p:nvSpPr>
            <p:spPr>
              <a:xfrm>
                <a:off x="483918" y="412602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solidFill>
                <a:srgbClr val="FFEBCC"/>
              </a:solid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42 : ( 7 </a:t>
                </a:r>
                <a14:m>
                  <m:oMath xmlns:m="http://schemas.openxmlformats.org/officeDocument/2006/math">
                    <m:r>
                      <a:rPr lang="en-US" altLang="zh-CN" sz="6000" b="1" i="1" smtClean="0">
                        <a:solidFill>
                          <a:srgbClr val="02736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3) = ?</a:t>
                </a:r>
                <a:endParaRPr lang="zh-CN" altLang="en-US" sz="6000" b="1" dirty="0">
                  <a:solidFill>
                    <a:srgbClr val="02736A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8" y="412602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blipFill>
                <a:blip r:embed="rId6"/>
                <a:stretch>
                  <a:fillRect l="-2754" t="-752"/>
                </a:stretch>
              </a:blipFill>
              <a:ln w="38100">
                <a:solidFill>
                  <a:srgbClr val="FFAFAF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/>
              <p:nvPr/>
            </p:nvSpPr>
            <p:spPr>
              <a:xfrm>
                <a:off x="2932502" y="4925060"/>
                <a:ext cx="6202632" cy="1704339"/>
              </a:xfrm>
              <a:prstGeom prst="roundRect">
                <a:avLst/>
              </a:prstGeom>
              <a:noFill/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42 : ( 7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3) = 42 : 7 : 3</a:t>
                </a:r>
              </a:p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        = 6 : 3 = 2</a:t>
                </a:r>
                <a:endParaRPr lang="en-US" sz="4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02" y="4925060"/>
                <a:ext cx="6202632" cy="1704339"/>
              </a:xfrm>
              <a:prstGeom prst="roundRect">
                <a:avLst/>
              </a:prstGeom>
              <a:blipFill>
                <a:blip r:embed="rId7"/>
                <a:stretch>
                  <a:fillRect l="-2652" b="-9677"/>
                </a:stretch>
              </a:blipFill>
              <a:ln w="28575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062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11">
            <a:extLst>
              <a:ext uri="{FF2B5EF4-FFF2-40B4-BE49-F238E27FC236}">
                <a16:creationId xmlns:a16="http://schemas.microsoft.com/office/drawing/2014/main" id="{D7B069D1-1DB4-4829-B4B5-866459A0325B}"/>
              </a:ext>
            </a:extLst>
          </p:cNvPr>
          <p:cNvSpPr/>
          <p:nvPr/>
        </p:nvSpPr>
        <p:spPr>
          <a:xfrm>
            <a:off x="483918" y="412602"/>
            <a:ext cx="5549900" cy="1308396"/>
          </a:xfrm>
          <a:prstGeom prst="wedgeRoundRectCallout">
            <a:avLst>
              <a:gd name="adj1" fmla="val 71776"/>
              <a:gd name="adj2" fmla="val 104277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</a:t>
            </a:r>
            <a:r>
              <a:rPr lang="en-US" altLang="zh-CN" sz="6000" b="1">
                <a:solidFill>
                  <a:srgbClr val="02736A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: 3 = ?</a:t>
            </a:r>
            <a:endParaRPr lang="zh-CN" altLang="en-US" sz="60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3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339">
            <a:off x="8651" y="21274"/>
            <a:ext cx="9075498" cy="8988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7120204" y="4037891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ln w="0">
                  <a:noFill/>
                </a:ln>
                <a:solidFill>
                  <a:srgbClr val="96BA2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 PHÁ</a:t>
            </a:r>
            <a:endParaRPr lang="en-US" altLang="zh-CN" sz="4800" b="1" dirty="0">
              <a:ln w="0">
                <a:noFill/>
              </a:ln>
              <a:solidFill>
                <a:srgbClr val="96BA2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15828" y="-359889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96BA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4400" i="1" dirty="0">
              <a:ln w="0">
                <a:noFill/>
              </a:ln>
              <a:solidFill>
                <a:srgbClr val="96BA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2986849" y="266700"/>
            <a:ext cx="5976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0662A-4122-4A64-B82C-61B24A7A0466}"/>
              </a:ext>
            </a:extLst>
          </p:cNvPr>
          <p:cNvSpPr/>
          <p:nvPr/>
        </p:nvSpPr>
        <p:spPr>
          <a:xfrm>
            <a:off x="1152158" y="1077001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C5823-1E42-4755-AD5B-6CE74855D082}"/>
              </a:ext>
            </a:extLst>
          </p:cNvPr>
          <p:cNvSpPr/>
          <p:nvPr/>
        </p:nvSpPr>
        <p:spPr>
          <a:xfrm>
            <a:off x="5258799" y="1077000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 ( 15 : 3 )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845AD2-04C7-4C74-BC2D-0E8C1CC2387F}"/>
              </a:ext>
            </a:extLst>
          </p:cNvPr>
          <p:cNvSpPr/>
          <p:nvPr/>
        </p:nvSpPr>
        <p:spPr>
          <a:xfrm>
            <a:off x="8540642" y="1077000"/>
            <a:ext cx="24978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: 3 )× 15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DBBCD7-33D5-4709-97C0-1EF66BA496A5}"/>
              </a:ext>
            </a:extLst>
          </p:cNvPr>
          <p:cNvCxnSpPr>
            <a:cxnSpLocks/>
          </p:cNvCxnSpPr>
          <p:nvPr/>
        </p:nvCxnSpPr>
        <p:spPr>
          <a:xfrm>
            <a:off x="4252686" y="1251163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30BA3F-1CA9-479B-9D1D-6E766EEADADA}"/>
              </a:ext>
            </a:extLst>
          </p:cNvPr>
          <p:cNvCxnSpPr>
            <a:cxnSpLocks/>
          </p:cNvCxnSpPr>
          <p:nvPr/>
        </p:nvCxnSpPr>
        <p:spPr>
          <a:xfrm>
            <a:off x="8077200" y="1251163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4BBFD0D-BBDE-4985-8D5B-3F56139AFE32}"/>
              </a:ext>
            </a:extLst>
          </p:cNvPr>
          <p:cNvSpPr/>
          <p:nvPr/>
        </p:nvSpPr>
        <p:spPr>
          <a:xfrm>
            <a:off x="847579" y="1715243"/>
            <a:ext cx="1986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135 : 3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D866E4-598B-4A9E-842A-AA66440F8C33}"/>
              </a:ext>
            </a:extLst>
          </p:cNvPr>
          <p:cNvSpPr/>
          <p:nvPr/>
        </p:nvSpPr>
        <p:spPr>
          <a:xfrm>
            <a:off x="8314866" y="1599181"/>
            <a:ext cx="19527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 × 15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64CD9-67B2-4AD8-AF05-80761919CAA8}"/>
              </a:ext>
            </a:extLst>
          </p:cNvPr>
          <p:cNvSpPr/>
          <p:nvPr/>
        </p:nvSpPr>
        <p:spPr>
          <a:xfrm>
            <a:off x="4906855" y="1663907"/>
            <a:ext cx="17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9 × 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481FD2-FC72-437A-BDC6-793F757DD9FB}"/>
              </a:ext>
            </a:extLst>
          </p:cNvPr>
          <p:cNvSpPr/>
          <p:nvPr/>
        </p:nvSpPr>
        <p:spPr>
          <a:xfrm>
            <a:off x="2567876" y="2957420"/>
            <a:ext cx="7489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trên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8EB2FD-C742-4AEE-B1FD-5EC59FA126A3}"/>
              </a:ext>
            </a:extLst>
          </p:cNvPr>
          <p:cNvSpPr/>
          <p:nvPr/>
        </p:nvSpPr>
        <p:spPr>
          <a:xfrm>
            <a:off x="1228566" y="2253365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AF2723-63ED-4B13-9CB7-8FB218E5E6BC}"/>
              </a:ext>
            </a:extLst>
          </p:cNvPr>
          <p:cNvSpPr/>
          <p:nvPr/>
        </p:nvSpPr>
        <p:spPr>
          <a:xfrm>
            <a:off x="5272504" y="2181055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C896E1-2F8F-43F1-B883-B31D8D26395A}"/>
              </a:ext>
            </a:extLst>
          </p:cNvPr>
          <p:cNvSpPr/>
          <p:nvPr/>
        </p:nvSpPr>
        <p:spPr>
          <a:xfrm>
            <a:off x="8698616" y="2175978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EDFACF-0CCF-435C-BFAF-9F3370C5965D}"/>
              </a:ext>
            </a:extLst>
          </p:cNvPr>
          <p:cNvSpPr/>
          <p:nvPr/>
        </p:nvSpPr>
        <p:spPr>
          <a:xfrm>
            <a:off x="1448030" y="3715436"/>
            <a:ext cx="9637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r>
              <a:rPr lang="en-US" altLang="zh-CN" sz="36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 ( 15 : 3 ) =  ( 9 : 3 )× 15</a:t>
            </a:r>
            <a:endParaRPr lang="en-US" sz="3600" b="1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D0EBFC-3639-49F1-A718-51772ADCC72E}"/>
              </a:ext>
            </a:extLst>
          </p:cNvPr>
          <p:cNvSpPr/>
          <p:nvPr/>
        </p:nvSpPr>
        <p:spPr>
          <a:xfrm>
            <a:off x="2613292" y="4542443"/>
            <a:ext cx="2896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chia hết cho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53FA822-35EA-47B5-8089-E57B5ADCB691}"/>
              </a:ext>
            </a:extLst>
          </p:cNvPr>
          <p:cNvGrpSpPr/>
          <p:nvPr/>
        </p:nvGrpSpPr>
        <p:grpSpPr>
          <a:xfrm>
            <a:off x="3038636" y="4255734"/>
            <a:ext cx="1969693" cy="290287"/>
            <a:chOff x="2984468" y="4284663"/>
            <a:chExt cx="2032000" cy="533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F6321B-A394-4235-AB42-861D287D2B56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17CD92F-9C60-46E4-8262-17A170DC02CC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086C6FE-F0B9-42C7-B4AA-CE128FA5C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5820503-CF20-4759-BBD1-F2BF8782CB48}"/>
              </a:ext>
            </a:extLst>
          </p:cNvPr>
          <p:cNvSpPr/>
          <p:nvPr/>
        </p:nvSpPr>
        <p:spPr>
          <a:xfrm>
            <a:off x="2432648" y="4532972"/>
            <a:ext cx="3102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hết cho 3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3E02BD8-A3E1-4A9F-835D-CD5B4E324DF9}"/>
              </a:ext>
            </a:extLst>
          </p:cNvPr>
          <p:cNvGrpSpPr/>
          <p:nvPr/>
        </p:nvGrpSpPr>
        <p:grpSpPr>
          <a:xfrm>
            <a:off x="3936854" y="4260336"/>
            <a:ext cx="1073784" cy="272636"/>
            <a:chOff x="2984468" y="4284663"/>
            <a:chExt cx="2032000" cy="5334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0E8C662-96CD-4C1A-8E7D-BED3E80083ED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38DB22C-18CF-4707-B0C1-005B4F3E94E1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8F875A6-6B96-43B5-BF4F-503FB2E468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404614" y="521958"/>
            <a:ext cx="11234479" cy="2485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tích hai thừa số cho một số, </a:t>
            </a:r>
            <a:b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lấy một thừa số chia cho số đó (nếu chia hết) rồi nhân kết quả với thừa số kia.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2E9CFB-7D60-430B-90EF-E58CCA1311CD}"/>
              </a:ext>
            </a:extLst>
          </p:cNvPr>
          <p:cNvSpPr/>
          <p:nvPr/>
        </p:nvSpPr>
        <p:spPr>
          <a:xfrm>
            <a:off x="8581597" y="3717446"/>
            <a:ext cx="1454244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: 3)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B4314E-378D-40CD-9086-A430F5C2266F}"/>
              </a:ext>
            </a:extLst>
          </p:cNvPr>
          <p:cNvSpPr/>
          <p:nvPr/>
        </p:nvSpPr>
        <p:spPr>
          <a:xfrm>
            <a:off x="5481769" y="3677208"/>
            <a:ext cx="881972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B52E30E-88E7-4F03-8E06-51BF8892FA05}"/>
              </a:ext>
            </a:extLst>
          </p:cNvPr>
          <p:cNvSpPr/>
          <p:nvPr/>
        </p:nvSpPr>
        <p:spPr>
          <a:xfrm>
            <a:off x="6288796" y="3685816"/>
            <a:ext cx="1800493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( 15 : 3 )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9AC19F-D47A-4521-9210-81F42E005478}"/>
              </a:ext>
            </a:extLst>
          </p:cNvPr>
          <p:cNvSpPr/>
          <p:nvPr/>
        </p:nvSpPr>
        <p:spPr>
          <a:xfrm>
            <a:off x="9955926" y="3710122"/>
            <a:ext cx="1112804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 15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6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3" grpId="0"/>
      <p:bldP spid="23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  <p:bldP spid="60" grpId="0"/>
      <p:bldP spid="60" grpId="1"/>
      <p:bldP spid="66" grpId="0"/>
      <p:bldP spid="66" grpId="1"/>
      <p:bldP spid="71" grpId="0"/>
      <p:bldP spid="72" grpId="0" animBg="1"/>
      <p:bldP spid="73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469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568</Words>
  <Application>Microsoft Office PowerPoint</Application>
  <PresentationFormat>Widescreen</PresentationFormat>
  <Paragraphs>112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微软雅黑</vt:lpstr>
      <vt:lpstr>Arial</vt:lpstr>
      <vt:lpstr>Wingdings</vt:lpstr>
      <vt:lpstr>等线</vt:lpstr>
      <vt:lpstr>UTM Duepuntozero</vt:lpstr>
      <vt:lpstr>UTM Caviar</vt:lpstr>
      <vt:lpstr>Times New Roman</vt:lpstr>
      <vt:lpstr>Calibri</vt:lpstr>
      <vt:lpstr>宋体</vt:lpstr>
      <vt:lpstr>Cambria Math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mot tich cho mot so</dc:title>
  <dc:subject>Toan 4</dc:subject>
  <dc:creator>KTUTS</dc:creator>
  <cp:keywords>Thy Tho</cp:keywords>
  <cp:lastModifiedBy>Administrator</cp:lastModifiedBy>
  <cp:revision>76</cp:revision>
  <dcterms:created xsi:type="dcterms:W3CDTF">2016-09-24T16:29:00Z</dcterms:created>
  <dcterms:modified xsi:type="dcterms:W3CDTF">2021-12-05T02:00:14Z</dcterms:modified>
  <cp:version>Z30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