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56" r:id="rId3"/>
    <p:sldId id="278" r:id="rId4"/>
    <p:sldId id="274" r:id="rId5"/>
    <p:sldId id="267" r:id="rId6"/>
    <p:sldId id="275" r:id="rId7"/>
    <p:sldId id="268" r:id="rId8"/>
    <p:sldId id="269" r:id="rId9"/>
    <p:sldId id="259" r:id="rId10"/>
    <p:sldId id="280" r:id="rId11"/>
    <p:sldId id="258" r:id="rId12"/>
    <p:sldId id="281" r:id="rId13"/>
    <p:sldId id="282" r:id="rId14"/>
    <p:sldId id="260" r:id="rId15"/>
    <p:sldId id="263" r:id="rId16"/>
  </p:sldIdLst>
  <p:sldSz cx="18288000" cy="10287000"/>
  <p:notesSz cx="6858000" cy="9144000"/>
  <p:embeddedFontLst>
    <p:embeddedFont>
      <p:font typeface=".VnTime" panose="020B720000000000000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VNI-Times" panose="020B0604020202020204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998"/>
    <a:srgbClr val="F6E79C"/>
    <a:srgbClr val="9CC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71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35D07-A007-4917-9385-2AE053F156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0" y="2015603"/>
            <a:ext cx="5496687" cy="47485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61.svg"/><Relationship Id="rId12" Type="http://schemas.openxmlformats.org/officeDocument/2006/relationships/image" Target="../media/image62.png"/><Relationship Id="rId2" Type="http://schemas.openxmlformats.org/officeDocument/2006/relationships/image" Target="../media/image3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39.svg"/><Relationship Id="rId5" Type="http://schemas.openxmlformats.org/officeDocument/2006/relationships/image" Target="../media/image59.svg"/><Relationship Id="rId15" Type="http://schemas.openxmlformats.org/officeDocument/2006/relationships/image" Target="../media/image46.svg"/><Relationship Id="rId10" Type="http://schemas.openxmlformats.org/officeDocument/2006/relationships/image" Target="../media/image38.png"/><Relationship Id="rId4" Type="http://schemas.openxmlformats.org/officeDocument/2006/relationships/image" Target="../media/image58.png"/><Relationship Id="rId9" Type="http://schemas.openxmlformats.org/officeDocument/2006/relationships/image" Target="../media/image20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61.svg"/><Relationship Id="rId12" Type="http://schemas.openxmlformats.org/officeDocument/2006/relationships/image" Target="../media/image62.png"/><Relationship Id="rId2" Type="http://schemas.openxmlformats.org/officeDocument/2006/relationships/image" Target="../media/image3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39.svg"/><Relationship Id="rId5" Type="http://schemas.openxmlformats.org/officeDocument/2006/relationships/image" Target="../media/image59.svg"/><Relationship Id="rId15" Type="http://schemas.openxmlformats.org/officeDocument/2006/relationships/image" Target="../media/image46.svg"/><Relationship Id="rId10" Type="http://schemas.openxmlformats.org/officeDocument/2006/relationships/image" Target="../media/image38.png"/><Relationship Id="rId4" Type="http://schemas.openxmlformats.org/officeDocument/2006/relationships/image" Target="../media/image58.png"/><Relationship Id="rId9" Type="http://schemas.openxmlformats.org/officeDocument/2006/relationships/image" Target="../media/image20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61.svg"/><Relationship Id="rId12" Type="http://schemas.openxmlformats.org/officeDocument/2006/relationships/image" Target="../media/image62.png"/><Relationship Id="rId2" Type="http://schemas.openxmlformats.org/officeDocument/2006/relationships/image" Target="../media/image3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39.svg"/><Relationship Id="rId5" Type="http://schemas.openxmlformats.org/officeDocument/2006/relationships/image" Target="../media/image59.svg"/><Relationship Id="rId15" Type="http://schemas.openxmlformats.org/officeDocument/2006/relationships/image" Target="../media/image46.svg"/><Relationship Id="rId10" Type="http://schemas.openxmlformats.org/officeDocument/2006/relationships/image" Target="../media/image38.png"/><Relationship Id="rId4" Type="http://schemas.openxmlformats.org/officeDocument/2006/relationships/image" Target="../media/image58.png"/><Relationship Id="rId9" Type="http://schemas.openxmlformats.org/officeDocument/2006/relationships/image" Target="../media/image20.sv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2.svg"/><Relationship Id="rId18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68.svg"/><Relationship Id="rId12" Type="http://schemas.openxmlformats.org/officeDocument/2006/relationships/image" Target="../media/image71.png"/><Relationship Id="rId17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5" Type="http://schemas.openxmlformats.org/officeDocument/2006/relationships/image" Target="../media/image41.svg"/><Relationship Id="rId10" Type="http://schemas.openxmlformats.org/officeDocument/2006/relationships/image" Target="../media/image69.png"/><Relationship Id="rId19" Type="http://schemas.openxmlformats.org/officeDocument/2006/relationships/image" Target="../media/image74.jpg"/><Relationship Id="rId4" Type="http://schemas.openxmlformats.org/officeDocument/2006/relationships/image" Target="../media/image65.png"/><Relationship Id="rId9" Type="http://schemas.openxmlformats.org/officeDocument/2006/relationships/image" Target="../media/image14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2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1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41.svg"/><Relationship Id="rId5" Type="http://schemas.openxmlformats.org/officeDocument/2006/relationships/image" Target="../media/image78.svg"/><Relationship Id="rId10" Type="http://schemas.openxmlformats.org/officeDocument/2006/relationships/image" Target="../media/image40.png"/><Relationship Id="rId4" Type="http://schemas.openxmlformats.org/officeDocument/2006/relationships/image" Target="../media/image77.png"/><Relationship Id="rId9" Type="http://schemas.openxmlformats.org/officeDocument/2006/relationships/image" Target="../media/image24.svg"/><Relationship Id="rId14" Type="http://schemas.openxmlformats.org/officeDocument/2006/relationships/image" Target="../media/image8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2.svg"/><Relationship Id="rId5" Type="http://schemas.openxmlformats.org/officeDocument/2006/relationships/image" Target="../media/image39.svg"/><Relationship Id="rId10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B45F7-E992-40B4-973E-EAB5FAE90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8"/>
            <a:ext cx="18288000" cy="10393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8E75F-E77C-4491-96D6-BD2E923F4744}"/>
              </a:ext>
            </a:extLst>
          </p:cNvPr>
          <p:cNvSpPr txBox="1"/>
          <p:nvPr/>
        </p:nvSpPr>
        <p:spPr>
          <a:xfrm>
            <a:off x="4191000" y="723900"/>
            <a:ext cx="8458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Thứ tư ngày 15 tháng 9 năm 2021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Hàng và lớp</a:t>
            </a:r>
          </a:p>
        </p:txBody>
      </p:sp>
    </p:spTree>
    <p:extLst>
      <p:ext uri="{BB962C8B-B14F-4D97-AF65-F5344CB8AC3E}">
        <p14:creationId xmlns:p14="http://schemas.microsoft.com/office/powerpoint/2010/main" val="51931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4712" y="1664740"/>
            <a:ext cx="16201327" cy="8177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400590" y="6946517"/>
            <a:ext cx="1344592" cy="275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16814" y="476794"/>
            <a:ext cx="2147999" cy="1671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6108353" y="8814058"/>
            <a:ext cx="2058223" cy="4773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317" y="-163369"/>
            <a:ext cx="15894496" cy="1664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008" y="740538"/>
            <a:ext cx="1462949" cy="1436350"/>
          </a:xfrm>
          <a:prstGeom prst="rect">
            <a:avLst/>
          </a:prstGeom>
        </p:spPr>
      </p:pic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413" y="-24899"/>
            <a:ext cx="123541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2b: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5C1725B-4E3E-485B-BC76-C07C1296A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334904"/>
              </p:ext>
            </p:extLst>
          </p:nvPr>
        </p:nvGraphicFramePr>
        <p:xfrm>
          <a:off x="3048000" y="2933700"/>
          <a:ext cx="12192000" cy="4800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6476009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3745597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9082810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018265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125169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70368067"/>
                    </a:ext>
                  </a:extLst>
                </a:gridCol>
              </a:tblGrid>
              <a:tr h="24003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38 753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67 021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79 518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302 671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715 519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8726755"/>
                  </a:ext>
                </a:extLst>
              </a:tr>
              <a:tr h="24003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vi-VN" sz="4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4555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5C3A64-2FD8-495D-ADE6-04B063C40BC2}"/>
              </a:ext>
            </a:extLst>
          </p:cNvPr>
          <p:cNvSpPr txBox="1"/>
          <p:nvPr/>
        </p:nvSpPr>
        <p:spPr>
          <a:xfrm>
            <a:off x="7620000" y="6210300"/>
            <a:ext cx="1348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7 000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C5281-0454-4E92-B323-489D8279700B}"/>
              </a:ext>
            </a:extLst>
          </p:cNvPr>
          <p:cNvSpPr txBox="1"/>
          <p:nvPr/>
        </p:nvSpPr>
        <p:spPr>
          <a:xfrm>
            <a:off x="9441160" y="6210300"/>
            <a:ext cx="2006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C7A51-401D-41C6-9BDB-2A1C285CCAC1}"/>
              </a:ext>
            </a:extLst>
          </p:cNvPr>
          <p:cNvSpPr txBox="1"/>
          <p:nvPr/>
        </p:nvSpPr>
        <p:spPr>
          <a:xfrm>
            <a:off x="11771041" y="62103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758B9-B99F-4C14-A333-B0CC5851B0EF}"/>
              </a:ext>
            </a:extLst>
          </p:cNvPr>
          <p:cNvSpPr txBox="1"/>
          <p:nvPr/>
        </p:nvSpPr>
        <p:spPr>
          <a:xfrm>
            <a:off x="13388766" y="6188124"/>
            <a:ext cx="232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700 000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1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9678" y="3003170"/>
            <a:ext cx="13282476" cy="68647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291162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117217" y="7205636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64018" y="6819900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814113" y="1774147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119889" y="94638"/>
            <a:ext cx="2482113" cy="263544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361972A-1F09-4200-A1DC-7E27C9FAACD4}"/>
              </a:ext>
            </a:extLst>
          </p:cNvPr>
          <p:cNvSpPr txBox="1">
            <a:spLocks noChangeArrowheads="1"/>
          </p:cNvSpPr>
          <p:nvPr/>
        </p:nvSpPr>
        <p:spPr>
          <a:xfrm>
            <a:off x="5090497" y="3871632"/>
            <a:ext cx="26289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52 314 =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D1FC2D4-251C-49D3-BD24-662BEAB3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057" y="38481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+ 2 000 + 300 + 10 + 4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8102F05-63A1-4C20-9C4B-3CD3E288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295900"/>
            <a:ext cx="6343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500 000 + 3 000 + 60 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9B13673-FB1A-4A64-821C-6CE3650E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759557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80 000 + 3 000 + 700 + 60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C643B78-52D7-45A8-8ED8-ECB55537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75" y="8270577"/>
            <a:ext cx="899398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+ 70 000 + 6 000 + 90 + 1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FBD80E-EBA9-4534-BC6E-A993E3A5F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489" y="266700"/>
            <a:ext cx="13716000" cy="1434645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3EE8739C-5C4A-4FE1-99E2-37EC025B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106" y="5262481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503 060 =  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834C421D-1AEF-44D6-AB22-624F94B9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6831493"/>
            <a:ext cx="2957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83 760 = 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4D7910B-D0C3-435E-8981-D3601CF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8270577"/>
            <a:ext cx="2876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176 091 =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E6FAA6-8D46-4943-B2C0-A7213B72A945}"/>
              </a:ext>
            </a:extLst>
          </p:cNvPr>
          <p:cNvSpPr txBox="1">
            <a:spLocks noChangeArrowheads="1"/>
          </p:cNvSpPr>
          <p:nvPr/>
        </p:nvSpPr>
        <p:spPr>
          <a:xfrm>
            <a:off x="2151135" y="618853"/>
            <a:ext cx="13716000" cy="67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600">
                <a:latin typeface="VNI-Times" pitchFamily="2" charset="0"/>
              </a:rPr>
              <a:t> </a:t>
            </a: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số sau thành tổng (theo mẫu)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152580" y="-14909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9678" y="3003170"/>
            <a:ext cx="13282476" cy="68647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291162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117217" y="7205636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64018" y="6819900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814113" y="1774147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119889" y="94638"/>
            <a:ext cx="2482113" cy="2635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BD80E-EBA9-4534-BC6E-A993E3A5F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489" y="266700"/>
            <a:ext cx="13716000" cy="143464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F3E6FAA6-8D46-4943-B2C0-A7213B72A945}"/>
              </a:ext>
            </a:extLst>
          </p:cNvPr>
          <p:cNvSpPr txBox="1">
            <a:spLocks noChangeArrowheads="1"/>
          </p:cNvSpPr>
          <p:nvPr/>
        </p:nvSpPr>
        <p:spPr>
          <a:xfrm>
            <a:off x="2151135" y="618853"/>
            <a:ext cx="13716000" cy="67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j-ea"/>
                <a:cs typeface="+mj-cs"/>
              </a:rPr>
              <a:t>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gồm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84000-B2F5-4C58-B38C-64EADF6DEDC2}"/>
              </a:ext>
            </a:extLst>
          </p:cNvPr>
          <p:cNvSpPr txBox="1"/>
          <p:nvPr/>
        </p:nvSpPr>
        <p:spPr>
          <a:xfrm>
            <a:off x="4780733" y="3934343"/>
            <a:ext cx="105887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l">
              <a:buAutoNum type="alphaLcParenR"/>
            </a:pP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</a:rPr>
              <a:t>5 trăm nghìn, 7 trăm, 3 chục và 5 đơn vị</a:t>
            </a:r>
          </a:p>
          <a:p>
            <a:pPr marL="742950" indent="-742950" algn="l">
              <a:buAutoNum type="alphaLcParenR"/>
            </a:pPr>
            <a:endParaRPr lang="vi-VN" sz="40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</a:rPr>
              <a:t>b) 3 trăm nghìn, 4 trăm và 2 đơn vị</a:t>
            </a:r>
          </a:p>
          <a:p>
            <a:pPr algn="l"/>
            <a:endParaRPr lang="vi-VN" sz="40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</a:rPr>
              <a:t>c) 2 trăm nghìn, 4 nghìn và 6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chục</a:t>
            </a:r>
            <a:endParaRPr lang="vi-VN" sz="40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endParaRPr lang="vi-VN" sz="40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</a:rPr>
              <a:t>d) 8 chục nghìn và 2 đơn vị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04EFC1-6C36-4DEA-B5C1-FCE64AEA9047}"/>
              </a:ext>
            </a:extLst>
          </p:cNvPr>
          <p:cNvSpPr/>
          <p:nvPr/>
        </p:nvSpPr>
        <p:spPr>
          <a:xfrm>
            <a:off x="14117478" y="3744943"/>
            <a:ext cx="2195826" cy="7947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500 735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59027E-5E48-48FD-B930-AA0E28D9303E}"/>
              </a:ext>
            </a:extLst>
          </p:cNvPr>
          <p:cNvSpPr/>
          <p:nvPr/>
        </p:nvSpPr>
        <p:spPr>
          <a:xfrm>
            <a:off x="13370947" y="5022753"/>
            <a:ext cx="2195826" cy="7947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300 402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DCE186-DBE6-49E3-91D4-2D3BF750F55E}"/>
              </a:ext>
            </a:extLst>
          </p:cNvPr>
          <p:cNvSpPr/>
          <p:nvPr/>
        </p:nvSpPr>
        <p:spPr>
          <a:xfrm>
            <a:off x="12748415" y="6194068"/>
            <a:ext cx="2195826" cy="7947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204 060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A3397F-D800-4DD1-9D4E-4BB3A53FAE14}"/>
              </a:ext>
            </a:extLst>
          </p:cNvPr>
          <p:cNvSpPr/>
          <p:nvPr/>
        </p:nvSpPr>
        <p:spPr>
          <a:xfrm>
            <a:off x="11499808" y="7454396"/>
            <a:ext cx="2195826" cy="7947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80 002</a:t>
            </a:r>
          </a:p>
        </p:txBody>
      </p:sp>
    </p:spTree>
    <p:extLst>
      <p:ext uri="{BB962C8B-B14F-4D97-AF65-F5344CB8AC3E}">
        <p14:creationId xmlns:p14="http://schemas.microsoft.com/office/powerpoint/2010/main" val="3351681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223720" y="-16141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046" y="2113897"/>
            <a:ext cx="16078200" cy="7325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291162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20937" y="7550928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988004" y="7128459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814113" y="1774147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119889" y="94638"/>
            <a:ext cx="2482113" cy="2635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BD80E-EBA9-4534-BC6E-A993E3A5F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489" y="266700"/>
            <a:ext cx="13716000" cy="143464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F3E6FAA6-8D46-4943-B2C0-A7213B72A945}"/>
              </a:ext>
            </a:extLst>
          </p:cNvPr>
          <p:cNvSpPr txBox="1">
            <a:spLocks noChangeArrowheads="1"/>
          </p:cNvSpPr>
          <p:nvPr/>
        </p:nvSpPr>
        <p:spPr>
          <a:xfrm>
            <a:off x="2151135" y="618853"/>
            <a:ext cx="13716000" cy="67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j-ea"/>
                <a:cs typeface="+mj-cs"/>
              </a:rPr>
              <a:t>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5: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4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274C49-571B-4CC5-81F4-5B112D757699}"/>
              </a:ext>
            </a:extLst>
          </p:cNvPr>
          <p:cNvSpPr txBox="1"/>
          <p:nvPr/>
        </p:nvSpPr>
        <p:spPr>
          <a:xfrm>
            <a:off x="3450008" y="4338971"/>
            <a:ext cx="124563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a) Lớp nghìn của số 603 786 gồm các chữ số : ... ; ... ; ... .</a:t>
            </a:r>
          </a:p>
          <a:p>
            <a:pPr marL="742950" indent="-742950" algn="l">
              <a:buAutoNum type="alphaLcParenR"/>
            </a:pPr>
            <a:endParaRPr lang="vi-VN" sz="36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b) Lớp đơn vị của số 603 785  gồm các chữ số: ... ; ... ; ... .</a:t>
            </a:r>
          </a:p>
          <a:p>
            <a:pPr algn="l"/>
            <a:endParaRPr lang="vi-VN" sz="36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c) Lớp đơn vị của số 532 004  gồm các chữ số: ... ; ... ; ... .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9D874D-5552-45D2-AC61-1B1EC4C09013}"/>
              </a:ext>
            </a:extLst>
          </p:cNvPr>
          <p:cNvSpPr txBox="1"/>
          <p:nvPr/>
        </p:nvSpPr>
        <p:spPr>
          <a:xfrm>
            <a:off x="4638717" y="2617508"/>
            <a:ext cx="12456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i="1" dirty="0">
                <a:solidFill>
                  <a:srgbClr val="C00000"/>
                </a:solidFill>
                <a:effectLst/>
                <a:latin typeface="+mj-lt"/>
              </a:rPr>
              <a:t>Mẫu: Lớp nghìn của số 832 573 gồm các chữ số: 8 ;  3 ;  2.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C1CB43-3739-470F-A093-1A6955ECD8E5}"/>
              </a:ext>
            </a:extLst>
          </p:cNvPr>
          <p:cNvSpPr txBox="1"/>
          <p:nvPr/>
        </p:nvSpPr>
        <p:spPr>
          <a:xfrm>
            <a:off x="12115800" y="4324874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063D61-CB22-4FC7-9DF8-860575E30677}"/>
              </a:ext>
            </a:extLst>
          </p:cNvPr>
          <p:cNvSpPr txBox="1"/>
          <p:nvPr/>
        </p:nvSpPr>
        <p:spPr>
          <a:xfrm>
            <a:off x="12815572" y="4320743"/>
            <a:ext cx="424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70241B-B950-45DB-9FAD-4EFB35854EDE}"/>
              </a:ext>
            </a:extLst>
          </p:cNvPr>
          <p:cNvSpPr txBox="1"/>
          <p:nvPr/>
        </p:nvSpPr>
        <p:spPr>
          <a:xfrm>
            <a:off x="13537204" y="4320744"/>
            <a:ext cx="424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919CC-5F9A-4180-BA69-AF50AB310590}"/>
              </a:ext>
            </a:extLst>
          </p:cNvPr>
          <p:cNvSpPr txBox="1"/>
          <p:nvPr/>
        </p:nvSpPr>
        <p:spPr>
          <a:xfrm>
            <a:off x="12429087" y="5395875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F82942-8EF6-4D98-A2AD-BB3BD8BDA1C5}"/>
              </a:ext>
            </a:extLst>
          </p:cNvPr>
          <p:cNvSpPr txBox="1"/>
          <p:nvPr/>
        </p:nvSpPr>
        <p:spPr>
          <a:xfrm>
            <a:off x="13112682" y="5377647"/>
            <a:ext cx="424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F17F88-A5C8-44DA-BC18-9F250BBF5DF9}"/>
              </a:ext>
            </a:extLst>
          </p:cNvPr>
          <p:cNvSpPr txBox="1"/>
          <p:nvPr/>
        </p:nvSpPr>
        <p:spPr>
          <a:xfrm>
            <a:off x="13823298" y="5395875"/>
            <a:ext cx="424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2292EB-3114-437E-B0A7-A90591677603}"/>
              </a:ext>
            </a:extLst>
          </p:cNvPr>
          <p:cNvSpPr txBox="1"/>
          <p:nvPr/>
        </p:nvSpPr>
        <p:spPr>
          <a:xfrm>
            <a:off x="12200649" y="6471007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93DC27-AE1E-4F32-86BB-5F3F72613A20}"/>
              </a:ext>
            </a:extLst>
          </p:cNvPr>
          <p:cNvSpPr txBox="1"/>
          <p:nvPr/>
        </p:nvSpPr>
        <p:spPr>
          <a:xfrm>
            <a:off x="12900421" y="6466876"/>
            <a:ext cx="424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EFD5A7-3931-4D89-85CE-5F6EFF395B88}"/>
              </a:ext>
            </a:extLst>
          </p:cNvPr>
          <p:cNvSpPr txBox="1"/>
          <p:nvPr/>
        </p:nvSpPr>
        <p:spPr>
          <a:xfrm>
            <a:off x="13622053" y="6466877"/>
            <a:ext cx="424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8589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48242" y="498294"/>
            <a:ext cx="5712103" cy="1709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02345" y="830183"/>
            <a:ext cx="7589068" cy="125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1500">
                <a:solidFill>
                  <a:srgbClr val="000000"/>
                </a:solidFill>
                <a:latin typeface="UTM ViceroyJF" panose="02040603050506020204" pitchFamily="18" charset="0"/>
              </a:rPr>
              <a:t>Dặn dò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12746" y="2540000"/>
            <a:ext cx="6683654" cy="4552787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50253" y="6088364"/>
            <a:ext cx="6375547" cy="3454474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970293" y="3653848"/>
            <a:ext cx="56418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9263" indent="-449263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7249" y="6918385"/>
            <a:ext cx="570256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So sánh các số có nhiều chữ số. (trang 12)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198452" y="89502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28789" y="3409832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31979" y="7890461"/>
            <a:ext cx="2451768" cy="2254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475081" y="2201752"/>
            <a:ext cx="1337581" cy="281698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83027B5-6921-4E46-8006-8E2DAC3DD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97473">
            <a:off x="12440676" y="568140"/>
            <a:ext cx="1059015" cy="1037835"/>
          </a:xfrm>
          <a:prstGeom prst="rect">
            <a:avLst/>
          </a:prstGeom>
        </p:spPr>
      </p:pic>
      <p:pic>
        <p:nvPicPr>
          <p:cNvPr id="23" name="Picture 2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8" y="5428332"/>
            <a:ext cx="5108062" cy="471617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3D64C129-80B6-4F02-A196-A1C73FFA42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0649604" flipH="1">
            <a:off x="5241176" y="7361411"/>
            <a:ext cx="2559070" cy="2211048"/>
          </a:xfrm>
          <a:prstGeom prst="rect">
            <a:avLst/>
          </a:prstGeom>
        </p:spPr>
      </p:pic>
      <p:pic>
        <p:nvPicPr>
          <p:cNvPr id="28" name="Picture 27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55EB8D3A-E0E4-425C-9D51-D467E9A18E3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719" y="62928"/>
            <a:ext cx="6611373" cy="6611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7374" y="1028700"/>
            <a:ext cx="10194735" cy="8383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85786">
            <a:off x="629337" y="4721488"/>
            <a:ext cx="6351758" cy="4648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BF571C-C8C4-4E2F-9B1F-26CAD60DC7E9}"/>
              </a:ext>
            </a:extLst>
          </p:cNvPr>
          <p:cNvSpPr txBox="1"/>
          <p:nvPr/>
        </p:nvSpPr>
        <p:spPr>
          <a:xfrm rot="21517737">
            <a:off x="6652636" y="3000572"/>
            <a:ext cx="9499357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1"/>
              </a:lnSpc>
            </a:pPr>
            <a:r>
              <a:rPr lang="en-US" sz="15427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Flamenco" panose="02040603050506020204" pitchFamily="18" charset="0"/>
              </a:rPr>
              <a:t>Chúc các con học tốt nhé!</a:t>
            </a: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1443042" y="5175958"/>
            <a:ext cx="5657441" cy="3878606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51484">
            <a:off x="15515441" y="1368435"/>
            <a:ext cx="2301030" cy="201576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287787" y="4684653"/>
            <a:ext cx="9499357" cy="3574418"/>
            <a:chOff x="-631143" y="3265432"/>
            <a:chExt cx="12665809" cy="4765892"/>
          </a:xfrm>
        </p:grpSpPr>
        <p:sp>
          <p:nvSpPr>
            <p:cNvPr id="6" name="TextBox 6"/>
            <p:cNvSpPr txBox="1"/>
            <p:nvPr/>
          </p:nvSpPr>
          <p:spPr>
            <a:xfrm rot="21517737">
              <a:off x="-631143" y="3265432"/>
              <a:ext cx="12665809" cy="22912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ts val="13421"/>
                </a:lnSpc>
              </a:pPr>
              <a:r>
                <a:rPr lang="en-US" sz="15427" b="1">
                  <a:ln/>
                  <a:solidFill>
                    <a:schemeClr val="accent3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UTM Flamenco" panose="02040603050506020204" pitchFamily="18" charset="0"/>
                </a:rPr>
                <a:t>Hàng và lớp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21513261">
              <a:off x="1656868" y="7178441"/>
              <a:ext cx="8155908" cy="852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8"/>
                </a:lnSpc>
              </a:pPr>
              <a:endParaRPr lang="en-US" sz="5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362258" y="2484895"/>
            <a:ext cx="6942905" cy="6593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80653">
            <a:off x="12642082" y="1152498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565" y="4351237"/>
            <a:ext cx="872704" cy="8727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2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7" y="7809802"/>
            <a:ext cx="1842437" cy="2239204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1" y="7842625"/>
            <a:ext cx="2588497" cy="226751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1A564D-4709-45FB-B2C5-A3D705F82A78}"/>
              </a:ext>
            </a:extLst>
          </p:cNvPr>
          <p:cNvGrpSpPr/>
          <p:nvPr/>
        </p:nvGrpSpPr>
        <p:grpSpPr>
          <a:xfrm>
            <a:off x="3567719" y="2479570"/>
            <a:ext cx="7284832" cy="1401205"/>
            <a:chOff x="3567719" y="2479570"/>
            <a:chExt cx="7284832" cy="14012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4549AC-A86C-45D4-9C86-D983E2F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70837" y="2479570"/>
              <a:ext cx="4930027" cy="1401205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5B7297-0794-45B6-915D-7B11312FA239}"/>
                </a:ext>
              </a:extLst>
            </p:cNvPr>
            <p:cNvSpPr txBox="1"/>
            <p:nvPr/>
          </p:nvSpPr>
          <p:spPr>
            <a:xfrm rot="21517257">
              <a:off x="3567719" y="2855614"/>
              <a:ext cx="7284832" cy="756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Toán 4</a:t>
              </a:r>
            </a:p>
          </p:txBody>
        </p:sp>
      </p:grpSp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12273664" y="3435347"/>
            <a:ext cx="5252323" cy="4494154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ACEFA29-1CCB-4FB5-9DF4-A8E996F7A6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088988">
            <a:off x="15160785" y="619558"/>
            <a:ext cx="1380494" cy="201785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287787" y="4638326"/>
            <a:ext cx="9499357" cy="3620745"/>
            <a:chOff x="-631143" y="3203663"/>
            <a:chExt cx="12665809" cy="4827661"/>
          </a:xfrm>
        </p:grpSpPr>
        <p:sp>
          <p:nvSpPr>
            <p:cNvPr id="6" name="TextBox 6"/>
            <p:cNvSpPr txBox="1"/>
            <p:nvPr/>
          </p:nvSpPr>
          <p:spPr>
            <a:xfrm rot="21517737">
              <a:off x="-631143" y="3203663"/>
              <a:ext cx="12665809" cy="24147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4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427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 rot="21513261">
              <a:off x="1656868" y="7178441"/>
              <a:ext cx="8155908" cy="852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9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362258" y="2484895"/>
            <a:ext cx="6942905" cy="6593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80653">
            <a:off x="12642082" y="1152498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565" y="4351237"/>
            <a:ext cx="872704" cy="8727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2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7" y="7809802"/>
            <a:ext cx="1842437" cy="2239204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1" y="7842625"/>
            <a:ext cx="2588497" cy="226751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1A564D-4709-45FB-B2C5-A3D705F82A78}"/>
              </a:ext>
            </a:extLst>
          </p:cNvPr>
          <p:cNvGrpSpPr/>
          <p:nvPr/>
        </p:nvGrpSpPr>
        <p:grpSpPr>
          <a:xfrm>
            <a:off x="1240124" y="909513"/>
            <a:ext cx="7284832" cy="1401205"/>
            <a:chOff x="1240124" y="909513"/>
            <a:chExt cx="7284832" cy="14012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4549AC-A86C-45D4-9C86-D983E2F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269034" y="909513"/>
              <a:ext cx="4930027" cy="1401205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5B7297-0794-45B6-915D-7B11312FA239}"/>
                </a:ext>
              </a:extLst>
            </p:cNvPr>
            <p:cNvSpPr txBox="1"/>
            <p:nvPr/>
          </p:nvSpPr>
          <p:spPr>
            <a:xfrm rot="21517257">
              <a:off x="1240124" y="1233025"/>
              <a:ext cx="7284832" cy="790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Mục</a:t>
              </a: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tiêu</a:t>
              </a:r>
              <a:endPara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12273664" y="3435347"/>
            <a:ext cx="5252323" cy="4494154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ACEFA29-1CCB-4FB5-9DF4-A8E996F7A6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088988">
            <a:off x="15160785" y="619558"/>
            <a:ext cx="1380494" cy="2017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62F8F-7C65-4874-976D-B970E1362E79}"/>
              </a:ext>
            </a:extLst>
          </p:cNvPr>
          <p:cNvSpPr txBox="1"/>
          <p:nvPr/>
        </p:nvSpPr>
        <p:spPr>
          <a:xfrm>
            <a:off x="2299407" y="2886031"/>
            <a:ext cx="105620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>
                <a:latin typeface="HP001 4 hàng" panose="020B0603050302020204" pitchFamily="34" charset="0"/>
              </a:rPr>
              <a:t>Các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hàng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trong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lớp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đơn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vị</a:t>
            </a:r>
            <a:r>
              <a:rPr lang="en-US" sz="4400" b="1" dirty="0">
                <a:latin typeface="HP001 4 hàng" panose="020B0603050302020204" pitchFamily="34" charset="0"/>
              </a:rPr>
              <a:t>, </a:t>
            </a:r>
            <a:r>
              <a:rPr lang="en-US" sz="4400" b="1" dirty="0" err="1">
                <a:latin typeface="HP001 4 hàng" panose="020B0603050302020204" pitchFamily="34" charset="0"/>
              </a:rPr>
              <a:t>lớp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nghìn</a:t>
            </a:r>
            <a:r>
              <a:rPr lang="en-US" sz="4400" b="1" dirty="0">
                <a:latin typeface="HP001 4 hàng" panose="020B06030503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b="1" dirty="0" err="1">
                <a:latin typeface="HP001 4 hàng" panose="020B0603050302020204" pitchFamily="34" charset="0"/>
              </a:rPr>
              <a:t>Giá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trị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của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chữ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số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theo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vị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trí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của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từng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chữ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số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trong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mỗi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số</a:t>
            </a:r>
            <a:r>
              <a:rPr lang="en-US" sz="4400" b="1" dirty="0">
                <a:latin typeface="HP001 4 hàng" panose="020B06030503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b="1" dirty="0" err="1">
                <a:latin typeface="HP001 4 hàng" panose="020B0603050302020204" pitchFamily="34" charset="0"/>
              </a:rPr>
              <a:t>Đọc</a:t>
            </a:r>
            <a:r>
              <a:rPr lang="en-US" sz="4400" b="1" dirty="0">
                <a:latin typeface="HP001 4 hàng" panose="020B0603050302020204" pitchFamily="34" charset="0"/>
              </a:rPr>
              <a:t>, </a:t>
            </a:r>
            <a:r>
              <a:rPr lang="en-US" sz="4400" b="1" dirty="0" err="1">
                <a:latin typeface="HP001 4 hàng" panose="020B0603050302020204" pitchFamily="34" charset="0"/>
              </a:rPr>
              <a:t>viết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được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một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số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đến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lớp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nghìn</a:t>
            </a:r>
            <a:r>
              <a:rPr lang="en-US" sz="4400" b="1" dirty="0">
                <a:latin typeface="HP001 4 hàng" panose="020B06030503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b="1" dirty="0" err="1">
                <a:latin typeface="HP001 4 hàng" panose="020B0603050302020204" pitchFamily="34" charset="0"/>
              </a:rPr>
              <a:t>Viết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số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thành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tổng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theo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hàng</a:t>
            </a:r>
            <a:r>
              <a:rPr lang="en-US" sz="4400" b="1" dirty="0">
                <a:latin typeface="HP001 4 hàng" panose="020B0603050302020204" pitchFamily="34" charset="0"/>
              </a:rPr>
              <a:t>.</a:t>
            </a:r>
            <a:endParaRPr lang="vi-VN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80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8946775" y="697633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660654"/>
            <a:ext cx="7620000" cy="5042154"/>
          </a:xfrm>
          <a:prstGeom prst="rect">
            <a:avLst/>
          </a:prstGeom>
        </p:spPr>
      </p:pic>
      <p:pic>
        <p:nvPicPr>
          <p:cNvPr id="6" name="Picture 5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835" y="5474568"/>
            <a:ext cx="10129318" cy="445581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8946775" y="668498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896471" y="4538245"/>
            <a:ext cx="5773702" cy="183708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533400" y="6626206"/>
            <a:ext cx="5555824" cy="1641494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1152303" y="8073126"/>
            <a:ext cx="6494591" cy="22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8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309397" y="26250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3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12077" y="2600830"/>
            <a:ext cx="1785101" cy="1782753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410529" y="322877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594178" y="2612036"/>
            <a:ext cx="1785101" cy="1782754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5699429" y="2506909"/>
            <a:ext cx="1785101" cy="1782754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7991">
            <a:off x="14452795" y="747763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97137" y="4512981"/>
            <a:ext cx="2146240" cy="2655436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99362" y="4383584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178881" y="319782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4087211" y="323023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6178881" y="591792"/>
            <a:ext cx="2031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944076" y="4381501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5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3277725" y="4381500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5622233" y="4392707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pic>
        <p:nvPicPr>
          <p:cNvPr id="48" name="9Slide.vn 1">
            <a:extLst>
              <a:ext uri="{FF2B5EF4-FFF2-40B4-BE49-F238E27FC236}">
                <a16:creationId xmlns:a16="http://schemas.microsoft.com/office/drawing/2014/main" id="{DB6F4100-9D25-4CD0-A895-E8826FF09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8201" y="8289287"/>
            <a:ext cx="7638164" cy="194430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661890" y="8690342"/>
            <a:ext cx="9215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485039" y="-60756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6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29188" y="2794504"/>
            <a:ext cx="1562812" cy="156075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001755" y="3322021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388101" y="2705100"/>
            <a:ext cx="1548897" cy="154686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000399" y="2711884"/>
            <a:ext cx="1555839" cy="1553793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5559883" y="8071919"/>
            <a:ext cx="1329272" cy="20348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09217">
            <a:off x="15497137" y="4512981"/>
            <a:ext cx="1786496" cy="2210343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2033743" y="3601867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9390870" y="33017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7739650" y="335503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5375297" y="736722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654 321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5874372" y="4504766"/>
            <a:ext cx="1558815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890264" y="4433264"/>
            <a:ext cx="1706041" cy="390044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3922058" y="4484595"/>
            <a:ext cx="165701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5660398" y="2732781"/>
            <a:ext cx="1562812" cy="1560756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5933754" y="3340430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2231398" y="2749134"/>
            <a:ext cx="1548897" cy="154686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3983210" y="2745667"/>
            <a:ext cx="1555839" cy="1553793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4352984" y="33608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2521772" y="336087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225" y="8478971"/>
            <a:ext cx="5897283" cy="13664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2195965" y="8567347"/>
            <a:ext cx="484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3416" y="8353878"/>
            <a:ext cx="6046512" cy="148367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6932286" y="8557397"/>
            <a:ext cx="7039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  <p:extLst>
      <p:ext uri="{BB962C8B-B14F-4D97-AF65-F5344CB8AC3E}">
        <p14:creationId xmlns:p14="http://schemas.microsoft.com/office/powerpoint/2010/main" val="34108487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BA4784E-34F4-41BB-8482-66C8210BC897}"/>
              </a:ext>
            </a:extLst>
          </p:cNvPr>
          <p:cNvSpPr/>
          <p:nvPr/>
        </p:nvSpPr>
        <p:spPr>
          <a:xfrm>
            <a:off x="2514600" y="783431"/>
            <a:ext cx="13792199" cy="8743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00" y="7098241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9396">
            <a:off x="580131" y="7704169"/>
            <a:ext cx="1316238" cy="19239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97473">
            <a:off x="16582612" y="486606"/>
            <a:ext cx="1232340" cy="12076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220383" y="3642667"/>
            <a:ext cx="2348424" cy="768575"/>
          </a:xfrm>
          <a:prstGeom prst="rect">
            <a:avLst/>
          </a:prstGeom>
        </p:spPr>
      </p:pic>
      <p:graphicFrame>
        <p:nvGraphicFramePr>
          <p:cNvPr id="11" name="Group 125">
            <a:extLst>
              <a:ext uri="{FF2B5EF4-FFF2-40B4-BE49-F238E27FC236}">
                <a16:creationId xmlns:a16="http://schemas.microsoft.com/office/drawing/2014/main" id="{0F9E08B6-6533-44D9-8297-84FBDEB91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630082"/>
              </p:ext>
            </p:extLst>
          </p:nvPr>
        </p:nvGraphicFramePr>
        <p:xfrm>
          <a:off x="2514600" y="783431"/>
          <a:ext cx="13792199" cy="8743953"/>
        </p:xfrm>
        <a:graphic>
          <a:graphicData uri="http://schemas.openxmlformats.org/drawingml/2006/table">
            <a:tbl>
              <a:tblPr/>
              <a:tblGrid>
                <a:gridCol w="287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549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 Box 89">
            <a:extLst>
              <a:ext uri="{FF2B5EF4-FFF2-40B4-BE49-F238E27FC236}">
                <a16:creationId xmlns:a16="http://schemas.microsoft.com/office/drawing/2014/main" id="{B985F242-F098-4E66-BFE1-850288C0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88419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5">
            <a:extLst>
              <a:ext uri="{FF2B5EF4-FFF2-40B4-BE49-F238E27FC236}">
                <a16:creationId xmlns:a16="http://schemas.microsoft.com/office/drawing/2014/main" id="{071768A0-C1FF-4B47-90D0-2DD88B279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 nghìn</a:t>
            </a:r>
          </a:p>
        </p:txBody>
      </p:sp>
      <p:sp>
        <p:nvSpPr>
          <p:cNvPr id="14" name="Text Box 115">
            <a:extLst>
              <a:ext uri="{FF2B5EF4-FFF2-40B4-BE49-F238E27FC236}">
                <a16:creationId xmlns:a16="http://schemas.microsoft.com/office/drawing/2014/main" id="{1C8D1B7B-B4A7-42CE-B85E-F535856F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 nghìn</a:t>
            </a:r>
          </a:p>
        </p:txBody>
      </p:sp>
      <p:sp>
        <p:nvSpPr>
          <p:cNvPr id="15" name="Text Box 116">
            <a:extLst>
              <a:ext uri="{FF2B5EF4-FFF2-40B4-BE49-F238E27FC236}">
                <a16:creationId xmlns:a16="http://schemas.microsoft.com/office/drawing/2014/main" id="{ACB9E771-A53D-435A-9EF1-442534CA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618" y="280017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</a:t>
            </a:r>
          </a:p>
        </p:txBody>
      </p:sp>
      <p:sp>
        <p:nvSpPr>
          <p:cNvPr id="16" name="Text Box 117">
            <a:extLst>
              <a:ext uri="{FF2B5EF4-FFF2-40B4-BE49-F238E27FC236}">
                <a16:creationId xmlns:a16="http://schemas.microsoft.com/office/drawing/2014/main" id="{E42A1888-630A-4D63-AA4A-E6F347207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120" y="2705100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17" name="Text Box 118">
            <a:extLst>
              <a:ext uri="{FF2B5EF4-FFF2-40B4-BE49-F238E27FC236}">
                <a16:creationId xmlns:a16="http://schemas.microsoft.com/office/drawing/2014/main" id="{E681ADF6-5C78-493E-B890-1707A0F07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0970" y="280785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sp>
        <p:nvSpPr>
          <p:cNvPr id="18" name="Text Box 119">
            <a:extLst>
              <a:ext uri="{FF2B5EF4-FFF2-40B4-BE49-F238E27FC236}">
                <a16:creationId xmlns:a16="http://schemas.microsoft.com/office/drawing/2014/main" id="{F1516161-DD44-4182-A226-DD0BC8EFC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667" y="2469297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đơn vị</a:t>
            </a: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6FE4C230-ADD7-469F-9D84-B69170C1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220" y="4593431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</a:p>
        </p:txBody>
      </p:sp>
      <p:sp>
        <p:nvSpPr>
          <p:cNvPr id="20" name="Text Box 121">
            <a:extLst>
              <a:ext uri="{FF2B5EF4-FFF2-40B4-BE49-F238E27FC236}">
                <a16:creationId xmlns:a16="http://schemas.microsoft.com/office/drawing/2014/main" id="{47CEDCAE-5572-4AC1-90D4-8C76D0439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 Box 122">
            <a:extLst>
              <a:ext uri="{FF2B5EF4-FFF2-40B4-BE49-F238E27FC236}">
                <a16:creationId xmlns:a16="http://schemas.microsoft.com/office/drawing/2014/main" id="{6FC6D9A2-3C49-400E-BED1-7C2A99A73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 Box 123">
            <a:extLst>
              <a:ext uri="{FF2B5EF4-FFF2-40B4-BE49-F238E27FC236}">
                <a16:creationId xmlns:a16="http://schemas.microsoft.com/office/drawing/2014/main" id="{F45DFA35-A6DF-4911-B8A3-215022F1C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Text Box 124">
            <a:extLst>
              <a:ext uri="{FF2B5EF4-FFF2-40B4-BE49-F238E27FC236}">
                <a16:creationId xmlns:a16="http://schemas.microsoft.com/office/drawing/2014/main" id="{83DAB0A2-F12D-44FC-B28C-AA3A0C9C1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92" y="6399224"/>
            <a:ext cx="2984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123 000</a:t>
            </a:r>
          </a:p>
        </p:txBody>
      </p:sp>
      <p:sp>
        <p:nvSpPr>
          <p:cNvPr id="24" name="Text Box 126">
            <a:extLst>
              <a:ext uri="{FF2B5EF4-FFF2-40B4-BE49-F238E27FC236}">
                <a16:creationId xmlns:a16="http://schemas.microsoft.com/office/drawing/2014/main" id="{B12A2839-722D-486E-A95C-B8065D40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127">
            <a:extLst>
              <a:ext uri="{FF2B5EF4-FFF2-40B4-BE49-F238E27FC236}">
                <a16:creationId xmlns:a16="http://schemas.microsoft.com/office/drawing/2014/main" id="{4751934D-8648-42A0-8FFE-727ACB85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 Box 128">
            <a:extLst>
              <a:ext uri="{FF2B5EF4-FFF2-40B4-BE49-F238E27FC236}">
                <a16:creationId xmlns:a16="http://schemas.microsoft.com/office/drawing/2014/main" id="{5F5F604B-C0E1-44C1-8020-9B93C34C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129">
            <a:extLst>
              <a:ext uri="{FF2B5EF4-FFF2-40B4-BE49-F238E27FC236}">
                <a16:creationId xmlns:a16="http://schemas.microsoft.com/office/drawing/2014/main" id="{AEE5DEFE-F284-4FF4-824D-4E3A4357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130">
            <a:extLst>
              <a:ext uri="{FF2B5EF4-FFF2-40B4-BE49-F238E27FC236}">
                <a16:creationId xmlns:a16="http://schemas.microsoft.com/office/drawing/2014/main" id="{5994498F-588D-4BA6-820F-A99495AF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131">
            <a:extLst>
              <a:ext uri="{FF2B5EF4-FFF2-40B4-BE49-F238E27FC236}">
                <a16:creationId xmlns:a16="http://schemas.microsoft.com/office/drawing/2014/main" id="{6849FBF8-78C1-4A32-A474-5F6FC5E6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132">
            <a:extLst>
              <a:ext uri="{FF2B5EF4-FFF2-40B4-BE49-F238E27FC236}">
                <a16:creationId xmlns:a16="http://schemas.microsoft.com/office/drawing/2014/main" id="{84A3CD33-6C76-49F5-83EC-5C39AEB6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446" y="8148263"/>
            <a:ext cx="361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28 322</a:t>
            </a:r>
          </a:p>
        </p:txBody>
      </p:sp>
      <p:sp>
        <p:nvSpPr>
          <p:cNvPr id="32" name="Text Box 134">
            <a:extLst>
              <a:ext uri="{FF2B5EF4-FFF2-40B4-BE49-F238E27FC236}">
                <a16:creationId xmlns:a16="http://schemas.microsoft.com/office/drawing/2014/main" id="{32C2A312-F9BE-4B83-B52F-26DEC44D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 Box 135">
            <a:extLst>
              <a:ext uri="{FF2B5EF4-FFF2-40B4-BE49-F238E27FC236}">
                <a16:creationId xmlns:a16="http://schemas.microsoft.com/office/drawing/2014/main" id="{83E71B6E-A357-4DFE-9CD8-59D02A1E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136">
            <a:extLst>
              <a:ext uri="{FF2B5EF4-FFF2-40B4-BE49-F238E27FC236}">
                <a16:creationId xmlns:a16="http://schemas.microsoft.com/office/drawing/2014/main" id="{CE0E6575-9C7B-4C06-A48F-78E176395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900" y="7912893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137">
            <a:extLst>
              <a:ext uri="{FF2B5EF4-FFF2-40B4-BE49-F238E27FC236}">
                <a16:creationId xmlns:a16="http://schemas.microsoft.com/office/drawing/2014/main" id="{85F2A4B9-C390-41D2-AA6E-4F3368E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 Box 138">
            <a:extLst>
              <a:ext uri="{FF2B5EF4-FFF2-40B4-BE49-F238E27FC236}">
                <a16:creationId xmlns:a16="http://schemas.microsoft.com/office/drawing/2014/main" id="{428E4385-F3D3-4035-9D1F-307CAD04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1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55F7EF-705C-4C33-B56F-A0F1ABAAF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385" y="-38100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FCBDD346-FE30-493F-8ED7-F927E4822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932" y="647700"/>
            <a:ext cx="405765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C13BFD-C800-4D99-AA6E-4C981AE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678" y="38039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9Slide.vn 77">
            <a:extLst>
              <a:ext uri="{FF2B5EF4-FFF2-40B4-BE49-F238E27FC236}">
                <a16:creationId xmlns:a16="http://schemas.microsoft.com/office/drawing/2014/main" id="{FB16187A-C32F-42BC-9C35-51161FFC79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06" y="43745"/>
            <a:ext cx="5123608" cy="14330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DB884B9-FCDE-4F23-9841-4DE377E7C1F2}"/>
              </a:ext>
            </a:extLst>
          </p:cNvPr>
          <p:cNvSpPr txBox="1"/>
          <p:nvPr/>
        </p:nvSpPr>
        <p:spPr>
          <a:xfrm>
            <a:off x="1832977" y="115401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7FA99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1D93F878-3EE3-4D5F-A613-DC469713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15769"/>
              </p:ext>
            </p:extLst>
          </p:nvPr>
        </p:nvGraphicFramePr>
        <p:xfrm>
          <a:off x="1738312" y="1816894"/>
          <a:ext cx="14811377" cy="8078255"/>
        </p:xfrm>
        <a:graphic>
          <a:graphicData uri="http://schemas.openxmlformats.org/drawingml/2006/table">
            <a:tbl>
              <a:tblPr/>
              <a:tblGrid>
                <a:gridCol w="44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2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93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đơn vị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mươi tư nghìn ba trăm mười hai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54 312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 mươi lăm nghìn hai tram mười ba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54 302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 trăm mười hai nghìn tám trăm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Text Box 227">
            <a:extLst>
              <a:ext uri="{FF2B5EF4-FFF2-40B4-BE49-F238E27FC236}">
                <a16:creationId xmlns:a16="http://schemas.microsoft.com/office/drawing/2014/main" id="{9A373BCE-FFDE-43EF-AAC6-B79905457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45979"/>
            <a:ext cx="113850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45 213	                     4           5	   2	       1          3</a:t>
            </a:r>
          </a:p>
        </p:txBody>
      </p:sp>
      <p:sp>
        <p:nvSpPr>
          <p:cNvPr id="32" name="Text Box 230">
            <a:extLst>
              <a:ext uri="{FF2B5EF4-FFF2-40B4-BE49-F238E27FC236}">
                <a16:creationId xmlns:a16="http://schemas.microsoft.com/office/drawing/2014/main" id="{66BC511E-30AB-493E-A478-476F04DDC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457" y="6427120"/>
            <a:ext cx="442289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mươi tư nghìn ba trăm linh hai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35">
            <a:extLst>
              <a:ext uri="{FF2B5EF4-FFF2-40B4-BE49-F238E27FC236}">
                <a16:creationId xmlns:a16="http://schemas.microsoft.com/office/drawing/2014/main" id="{14285311-BF64-4B1D-881E-44EE31CB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590876"/>
            <a:ext cx="39993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trăm năm mươi tư nghìn ba trăm</a:t>
            </a:r>
          </a:p>
        </p:txBody>
      </p:sp>
      <p:sp>
        <p:nvSpPr>
          <p:cNvPr id="34" name="Text Box 236">
            <a:extLst>
              <a:ext uri="{FF2B5EF4-FFF2-40B4-BE49-F238E27FC236}">
                <a16:creationId xmlns:a16="http://schemas.microsoft.com/office/drawing/2014/main" id="{5A150633-2F4C-4752-BCAC-B02CF4EC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678" y="7837097"/>
            <a:ext cx="1566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654 300</a:t>
            </a:r>
          </a:p>
        </p:txBody>
      </p:sp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6662738"/>
            <a:ext cx="102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/>
          </a:p>
        </p:txBody>
      </p:sp>
      <p:sp>
        <p:nvSpPr>
          <p:cNvPr id="36" name="Text Box 241">
            <a:extLst>
              <a:ext uri="{FF2B5EF4-FFF2-40B4-BE49-F238E27FC236}">
                <a16:creationId xmlns:a16="http://schemas.microsoft.com/office/drawing/2014/main" id="{65839801-8610-493B-8D3D-874BA1423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215" y="6641538"/>
            <a:ext cx="7429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         4            3           0	    2</a:t>
            </a:r>
          </a:p>
        </p:txBody>
      </p:sp>
      <p:sp>
        <p:nvSpPr>
          <p:cNvPr id="37" name="Text Box 275">
            <a:extLst>
              <a:ext uri="{FF2B5EF4-FFF2-40B4-BE49-F238E27FC236}">
                <a16:creationId xmlns:a16="http://schemas.microsoft.com/office/drawing/2014/main" id="{189481A6-D3C2-47FA-AB41-0F585C4C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352" y="8927006"/>
            <a:ext cx="11013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912 800         9              1            2           8           0            0</a:t>
            </a: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A9246611-E663-4D26-A1B9-67044B3C1642}"/>
              </a:ext>
            </a:extLst>
          </p:cNvPr>
          <p:cNvGrpSpPr/>
          <p:nvPr/>
        </p:nvGrpSpPr>
        <p:grpSpPr>
          <a:xfrm>
            <a:off x="3733800" y="389589"/>
            <a:ext cx="9570585" cy="1287490"/>
            <a:chOff x="0" y="0"/>
            <a:chExt cx="3435356" cy="1138475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1E841A5-1831-4A0B-8B51-81A1E1AA52E0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5952" y="-102424"/>
            <a:ext cx="1673566" cy="605274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766336" y="131518"/>
            <a:ext cx="2482113" cy="2635449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1" y="592475"/>
            <a:ext cx="73890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theo mẫu: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073" y="1638300"/>
            <a:ext cx="16201327" cy="8177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423777" y="7022717"/>
            <a:ext cx="1344592" cy="275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40001" y="552994"/>
            <a:ext cx="2147999" cy="1671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6131540" y="8890258"/>
            <a:ext cx="2058223" cy="477318"/>
          </a:xfrm>
          <a:prstGeom prst="rect">
            <a:avLst/>
          </a:prstGeom>
        </p:spPr>
      </p:pic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487061"/>
              </p:ext>
            </p:extLst>
          </p:nvPr>
        </p:nvGraphicFramePr>
        <p:xfrm>
          <a:off x="2971800" y="2019300"/>
          <a:ext cx="14020800" cy="7086723"/>
        </p:xfrm>
        <a:graphic>
          <a:graphicData uri="http://schemas.openxmlformats.org/drawingml/2006/table">
            <a:tbl>
              <a:tblPr/>
              <a:tblGrid>
                <a:gridCol w="211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137160" marR="137160" marT="68601" marB="686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20" y="4715140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123 517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676596"/>
            <a:ext cx="54816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hai mươi ba nghìn năm trăm mười bảy.</a:t>
            </a: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2137" y="4876650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20" y="6461679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305 804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267" y="6205358"/>
            <a:ext cx="5114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linh năm nghìn tám trăm linh bốn.</a:t>
            </a: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866" y="6479038"/>
            <a:ext cx="28384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</a:t>
            </a: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077" y="8010017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960 783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305" y="7829371"/>
            <a:ext cx="54816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sáu mươi nghìn bảy trăm tám mươi ba.</a:t>
            </a: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743" y="795869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8893" y="49480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8893" y="64339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675" y="801001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504" y="-87169"/>
            <a:ext cx="15894496" cy="1664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0195" y="816738"/>
            <a:ext cx="1462949" cy="1436350"/>
          </a:xfrm>
          <a:prstGeom prst="rect">
            <a:avLst/>
          </a:prstGeom>
        </p:spPr>
      </p:pic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499" y="122871"/>
            <a:ext cx="123541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2a: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và cho biết </a:t>
            </a:r>
            <a:r>
              <a:rPr lang="en-US" alt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số thuộc hàng nào, lớp nào: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370FC6-61C2-4CAA-A5F1-CCA7CD43E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4393" y="952500"/>
            <a:ext cx="157400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39A978-457E-4121-B7E1-4B9539E37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482" y="1472133"/>
            <a:ext cx="178831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4EEA3D-B83E-43BA-AFB8-449B766ED96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26442" y="1472133"/>
            <a:ext cx="2283619" cy="2143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702</Words>
  <Application>Microsoft Office PowerPoint</Application>
  <PresentationFormat>Custom</PresentationFormat>
  <Paragraphs>170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Flamenco</vt:lpstr>
      <vt:lpstr>Calibri</vt:lpstr>
      <vt:lpstr>HP001 4 hàng</vt:lpstr>
      <vt:lpstr>VNI-Times</vt:lpstr>
      <vt:lpstr>Arial</vt:lpstr>
      <vt:lpstr>Wingdings</vt:lpstr>
      <vt:lpstr>Times New Roman</vt:lpstr>
      <vt:lpstr>UTM Rockwell</vt:lpstr>
      <vt:lpstr>.VnTime</vt:lpstr>
      <vt:lpstr>UTM ViceroyJF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dc:creator>Team KTUTS</dc:creator>
  <cp:keywords>YenVu</cp:keywords>
  <cp:lastModifiedBy>Windows User</cp:lastModifiedBy>
  <cp:revision>25</cp:revision>
  <dcterms:created xsi:type="dcterms:W3CDTF">2006-08-16T00:00:00Z</dcterms:created>
  <dcterms:modified xsi:type="dcterms:W3CDTF">2021-09-14T14:04:31Z</dcterms:modified>
  <dc:identifier>DAEpNy8nLpo</dc:identifier>
</cp:coreProperties>
</file>