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2.wav" ContentType="audio/wav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72" r:id="rId1"/>
  </p:sldMasterIdLst>
  <p:notesMasterIdLst>
    <p:notesMasterId r:id="rId25"/>
  </p:notesMasterIdLst>
  <p:sldIdLst>
    <p:sldId id="323" r:id="rId2"/>
    <p:sldId id="339" r:id="rId3"/>
    <p:sldId id="256" r:id="rId4"/>
    <p:sldId id="338" r:id="rId5"/>
    <p:sldId id="257" r:id="rId6"/>
    <p:sldId id="258" r:id="rId7"/>
    <p:sldId id="259" r:id="rId8"/>
    <p:sldId id="260" r:id="rId9"/>
    <p:sldId id="267" r:id="rId10"/>
    <p:sldId id="335" r:id="rId11"/>
    <p:sldId id="319" r:id="rId12"/>
    <p:sldId id="320" r:id="rId13"/>
    <p:sldId id="347" r:id="rId14"/>
    <p:sldId id="363" r:id="rId15"/>
    <p:sldId id="364" r:id="rId16"/>
    <p:sldId id="352" r:id="rId17"/>
    <p:sldId id="322" r:id="rId18"/>
    <p:sldId id="622" r:id="rId19"/>
    <p:sldId id="331" r:id="rId20"/>
    <p:sldId id="375" r:id="rId21"/>
    <p:sldId id="361" r:id="rId22"/>
    <p:sldId id="353" r:id="rId23"/>
    <p:sldId id="336" r:id="rId24"/>
  </p:sldIdLst>
  <p:sldSz cx="12161838" cy="6858000"/>
  <p:notesSz cx="6858000" cy="9144000"/>
  <p:embeddedFontLst>
    <p:embeddedFont>
      <p:font typeface="Cooper Black" panose="0208090404030B020404" pitchFamily="18" charset="0"/>
      <p:regular r:id="rId26"/>
    </p:embeddedFont>
    <p:embeddedFont>
      <p:font typeface="HP001 4 hàng" panose="020B0603050302020204" pitchFamily="34" charset="0"/>
      <p:regular r:id="rId27"/>
      <p:bold r:id="rId28"/>
    </p:embeddedFont>
    <p:embeddedFont>
      <p:font typeface="Itim" panose="020B0604020202020204" charset="-34"/>
      <p:regular r:id="rId29"/>
    </p:embeddedFont>
    <p:embeddedFont>
      <p:font typeface="SVN-Billo" panose="00000400000000000000" pitchFamily="2" charset="0"/>
      <p:regular r:id="rId30"/>
    </p:embeddedFont>
    <p:embeddedFont>
      <p:font typeface="Varela Round" panose="00000500000000000000" pitchFamily="2" charset="-79"/>
      <p:regular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C6D"/>
    <a:srgbClr val="FBF2DD"/>
    <a:srgbClr val="22211E"/>
    <a:srgbClr val="D6F1F2"/>
    <a:srgbClr val="DE0000"/>
    <a:srgbClr val="F9EAC6"/>
    <a:srgbClr val="C5EBEC"/>
    <a:srgbClr val="F5DD9B"/>
    <a:srgbClr val="F8DACE"/>
    <a:srgbClr val="49CA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44A9C77-A8A4-4D1C-BC68-1706C802DA68}">
  <a:tblStyle styleId="{A44A9C77-A8A4-4D1C-BC68-1706C802DA6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75" autoAdjust="0"/>
    <p:restoredTop sz="87845" autoAdjust="0"/>
  </p:normalViewPr>
  <p:slideViewPr>
    <p:cSldViewPr snapToGrid="0">
      <p:cViewPr varScale="1">
        <p:scale>
          <a:sx n="64" d="100"/>
          <a:sy n="64" d="100"/>
        </p:scale>
        <p:origin x="978" y="60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5" d="100"/>
        <a:sy n="125" d="100"/>
      </p:scale>
      <p:origin x="0" y="-186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Thầy cô thay thứ ngày vào sao cho phù hợp nhé!</a:t>
            </a:r>
          </a:p>
        </p:txBody>
      </p:sp>
    </p:spTree>
    <p:extLst>
      <p:ext uri="{BB962C8B-B14F-4D97-AF65-F5344CB8AC3E}">
        <p14:creationId xmlns:p14="http://schemas.microsoft.com/office/powerpoint/2010/main" val="24469847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6809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/>
              <a:t>Làm theo hàng ngang rồi GV chú phần tich mối quan hệ giữa phép nhân và chia nhé</a:t>
            </a:r>
          </a:p>
          <a:p>
            <a:pPr marL="15875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028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Chúc mừng HS đã chơi game rất xuất sắc, hoàn thành được bài tập 1 </a:t>
            </a:r>
          </a:p>
          <a:p>
            <a:r>
              <a:rPr lang="en-US"/>
              <a:t>Chú ý câu c, chỉ cho hs thấy mối quan hệ giữa phép nhân và phép chia</a:t>
            </a:r>
          </a:p>
          <a:p>
            <a:r>
              <a:rPr lang="en-US"/>
              <a:t>Chú ý HS lớp 2 chưa làm quen với thuật ngữ thừa số, tích, số bị chia, số chia, thương ạ</a:t>
            </a:r>
          </a:p>
        </p:txBody>
      </p:sp>
    </p:spTree>
    <p:extLst>
      <p:ext uri="{BB962C8B-B14F-4D97-AF65-F5344CB8AC3E}">
        <p14:creationId xmlns:p14="http://schemas.microsoft.com/office/powerpoint/2010/main" val="3327243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/>
              <a:t>GV cần cho HS thấy được số cần tìm ở đây là thành phần nào trong phép trừ để HS áp dụng lí thuyết hợp lí</a:t>
            </a:r>
          </a:p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7328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Thầy cô thay thứ ngày vào sao cho phù hợp nhé!</a:t>
            </a:r>
          </a:p>
        </p:txBody>
      </p:sp>
    </p:spTree>
    <p:extLst>
      <p:ext uri="{BB962C8B-B14F-4D97-AF65-F5344CB8AC3E}">
        <p14:creationId xmlns:p14="http://schemas.microsoft.com/office/powerpoint/2010/main" val="5504483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8502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cùng HS chốt lại kiến thức bài học. Có thể mời HS chốt trước rồi GV chốt sau ạ</a:t>
            </a:r>
          </a:p>
        </p:txBody>
      </p:sp>
    </p:spTree>
    <p:extLst>
      <p:ext uri="{BB962C8B-B14F-4D97-AF65-F5344CB8AC3E}">
        <p14:creationId xmlns:p14="http://schemas.microsoft.com/office/powerpoint/2010/main" val="4778360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7480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 b="0"/>
          </a:p>
          <a:p>
            <a:endParaRPr lang="en-US"/>
          </a:p>
          <a:p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/>
              <a:t>GV linh hoạt phần khởi động có/không vì có những bài dài nên khởi động là dạy cháy giờ ạ</a:t>
            </a:r>
          </a:p>
          <a:p>
            <a:endParaRPr lang="en-US" b="0"/>
          </a:p>
          <a:p>
            <a:endParaRPr lang="en-US" b="0"/>
          </a:p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5888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tặng quà cho HS</a:t>
            </a:r>
          </a:p>
          <a:p>
            <a:endParaRPr lang="en-US"/>
          </a:p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5776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/>
          </a:p>
          <a:p>
            <a:endParaRPr lang="en-US" b="0"/>
          </a:p>
          <a:p>
            <a:endParaRPr lang="en-US" b="0"/>
          </a:p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3328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8502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Sau khi Mai hỏi, GV hỏi khai thác thêm</a:t>
            </a:r>
          </a:p>
          <a:p>
            <a:r>
              <a:rPr lang="en-US"/>
              <a:t>Ta làm phép tính gì để tính được?</a:t>
            </a:r>
          </a:p>
          <a:p>
            <a:r>
              <a:rPr lang="en-US"/>
              <a:t>HS sẽ tl đc là 6 x 4  = 24</a:t>
            </a:r>
          </a:p>
          <a:p>
            <a:r>
              <a:rPr lang="en-US"/>
              <a:t>GV khai thác tiếp để chứng minh bằng cách đưa ra phép cộng 6 + 6 + 6 + 6</a:t>
            </a:r>
          </a:p>
          <a:p>
            <a:r>
              <a:rPr lang="en-US"/>
              <a:t>Cho HS tính kết quả rồi từ đó cho 1 HS kết luận về phép nhận 6 x 4</a:t>
            </a:r>
          </a:p>
        </p:txBody>
      </p:sp>
    </p:spTree>
    <p:extLst>
      <p:ext uri="{BB962C8B-B14F-4D97-AF65-F5344CB8AC3E}">
        <p14:creationId xmlns:p14="http://schemas.microsoft.com/office/powerpoint/2010/main" val="29899207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 từng ô vuông nhé!</a:t>
            </a:r>
          </a:p>
          <a:p>
            <a:r>
              <a:rPr lang="en-US"/>
              <a:t>Câu nào GV muốn làm mẫu thì GV chủ động lật ô ạ</a:t>
            </a:r>
          </a:p>
        </p:txBody>
      </p:sp>
    </p:spTree>
    <p:extLst>
      <p:ext uri="{BB962C8B-B14F-4D97-AF65-F5344CB8AC3E}">
        <p14:creationId xmlns:p14="http://schemas.microsoft.com/office/powerpoint/2010/main" val="19639156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nên kiểm tra ngẫu nhiên</a:t>
            </a:r>
          </a:p>
        </p:txBody>
      </p:sp>
    </p:spTree>
    <p:extLst>
      <p:ext uri="{BB962C8B-B14F-4D97-AF65-F5344CB8AC3E}">
        <p14:creationId xmlns:p14="http://schemas.microsoft.com/office/powerpoint/2010/main" val="20801891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929494" y="-1333234"/>
            <a:ext cx="14269245" cy="9102067"/>
            <a:chOff x="-698850" y="-999925"/>
            <a:chExt cx="10728475" cy="6826550"/>
          </a:xfrm>
        </p:grpSpPr>
        <p:sp>
          <p:nvSpPr>
            <p:cNvPr id="10" name="Google Shape;10;p2"/>
            <p:cNvSpPr/>
            <p:nvPr/>
          </p:nvSpPr>
          <p:spPr>
            <a:xfrm>
              <a:off x="-698850" y="3765625"/>
              <a:ext cx="1791300" cy="1791300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71600" y="4491025"/>
              <a:ext cx="1335600" cy="13356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095325" y="-999925"/>
              <a:ext cx="1791300" cy="1791300"/>
            </a:xfrm>
            <a:prstGeom prst="ellipse">
              <a:avLst/>
            </a:prstGeom>
            <a:solidFill>
              <a:srgbClr val="DE6262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8694025" y="214025"/>
              <a:ext cx="1335600" cy="13356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7591350" y="-393125"/>
              <a:ext cx="796200" cy="796200"/>
            </a:xfrm>
            <a:prstGeom prst="ellipse">
              <a:avLst/>
            </a:prstGeom>
            <a:solidFill>
              <a:srgbClr val="9CED85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726825" y="4760725"/>
              <a:ext cx="796200" cy="796200"/>
            </a:xfrm>
            <a:prstGeom prst="ellipse">
              <a:avLst/>
            </a:prstGeom>
            <a:solidFill>
              <a:srgbClr val="9CED85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8694025" y="4443900"/>
              <a:ext cx="320100" cy="3198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8536925" y="4755925"/>
              <a:ext cx="189900" cy="1899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8" name="Google Shape;18;p2"/>
          <p:cNvSpPr txBox="1">
            <a:spLocks noGrp="1"/>
          </p:cNvSpPr>
          <p:nvPr>
            <p:ph type="ctrTitle"/>
          </p:nvPr>
        </p:nvSpPr>
        <p:spPr>
          <a:xfrm>
            <a:off x="1579483" y="1197067"/>
            <a:ext cx="9002872" cy="13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subTitle" idx="1"/>
          </p:nvPr>
        </p:nvSpPr>
        <p:spPr>
          <a:xfrm>
            <a:off x="1579483" y="2385653"/>
            <a:ext cx="9002872" cy="50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28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oogle Shape;21;p3"/>
          <p:cNvGrpSpPr/>
          <p:nvPr/>
        </p:nvGrpSpPr>
        <p:grpSpPr>
          <a:xfrm>
            <a:off x="-1290433" y="-877113"/>
            <a:ext cx="14741906" cy="9190713"/>
            <a:chOff x="-970225" y="-657835"/>
            <a:chExt cx="11083850" cy="6893035"/>
          </a:xfrm>
        </p:grpSpPr>
        <p:sp>
          <p:nvSpPr>
            <p:cNvPr id="22" name="Google Shape;22;p3"/>
            <p:cNvSpPr/>
            <p:nvPr/>
          </p:nvSpPr>
          <p:spPr>
            <a:xfrm>
              <a:off x="-970225" y="4443900"/>
              <a:ext cx="1791300" cy="17913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" name="Google Shape;23;p3"/>
            <p:cNvSpPr/>
            <p:nvPr/>
          </p:nvSpPr>
          <p:spPr>
            <a:xfrm rot="10800000">
              <a:off x="-422742" y="-657835"/>
              <a:ext cx="1020000" cy="10200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" name="Google Shape;24;p3"/>
            <p:cNvSpPr/>
            <p:nvPr/>
          </p:nvSpPr>
          <p:spPr>
            <a:xfrm rot="10800000" flipH="1">
              <a:off x="129077" y="416774"/>
              <a:ext cx="495300" cy="494700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" name="Google Shape;25;p3"/>
            <p:cNvSpPr/>
            <p:nvPr/>
          </p:nvSpPr>
          <p:spPr>
            <a:xfrm>
              <a:off x="8322325" y="2812500"/>
              <a:ext cx="1791300" cy="1791300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" name="Google Shape;26;p3"/>
            <p:cNvSpPr/>
            <p:nvPr/>
          </p:nvSpPr>
          <p:spPr>
            <a:xfrm>
              <a:off x="8244575" y="4037950"/>
              <a:ext cx="698400" cy="6984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27" name="Google Shape;27;p3"/>
          <p:cNvSpPr txBox="1">
            <a:spLocks noGrp="1"/>
          </p:cNvSpPr>
          <p:nvPr>
            <p:ph type="title"/>
          </p:nvPr>
        </p:nvSpPr>
        <p:spPr>
          <a:xfrm>
            <a:off x="2505054" y="1893767"/>
            <a:ext cx="7151863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4788"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subTitle" idx="1"/>
          </p:nvPr>
        </p:nvSpPr>
        <p:spPr>
          <a:xfrm>
            <a:off x="3145599" y="2657367"/>
            <a:ext cx="5870641" cy="2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28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8"/>
          <p:cNvSpPr txBox="1">
            <a:spLocks noGrp="1"/>
          </p:cNvSpPr>
          <p:nvPr>
            <p:ph type="title"/>
          </p:nvPr>
        </p:nvSpPr>
        <p:spPr>
          <a:xfrm>
            <a:off x="3152382" y="3971000"/>
            <a:ext cx="5857074" cy="7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9pPr>
          </a:lstStyle>
          <a:p>
            <a:endParaRPr/>
          </a:p>
        </p:txBody>
      </p:sp>
      <p:sp>
        <p:nvSpPr>
          <p:cNvPr id="68" name="Google Shape;68;p8"/>
          <p:cNvSpPr txBox="1">
            <a:spLocks noGrp="1"/>
          </p:cNvSpPr>
          <p:nvPr>
            <p:ph type="subTitle" idx="1"/>
          </p:nvPr>
        </p:nvSpPr>
        <p:spPr>
          <a:xfrm>
            <a:off x="2435660" y="2111967"/>
            <a:ext cx="7080440" cy="233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28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9" name="Google Shape;69;p8"/>
          <p:cNvGrpSpPr/>
          <p:nvPr/>
        </p:nvGrpSpPr>
        <p:grpSpPr>
          <a:xfrm>
            <a:off x="-700030" y="-1744099"/>
            <a:ext cx="14246328" cy="9681857"/>
            <a:chOff x="-526325" y="-1308075"/>
            <a:chExt cx="10711245" cy="7261393"/>
          </a:xfrm>
        </p:grpSpPr>
        <p:sp>
          <p:nvSpPr>
            <p:cNvPr id="70" name="Google Shape;70;p8"/>
            <p:cNvSpPr/>
            <p:nvPr/>
          </p:nvSpPr>
          <p:spPr>
            <a:xfrm>
              <a:off x="-172075" y="-1308075"/>
              <a:ext cx="1791300" cy="17913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" name="Google Shape;71;p8"/>
            <p:cNvSpPr/>
            <p:nvPr/>
          </p:nvSpPr>
          <p:spPr>
            <a:xfrm rot="10800000">
              <a:off x="-319542" y="4440515"/>
              <a:ext cx="1020000" cy="10200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" name="Google Shape;72;p8"/>
            <p:cNvSpPr/>
            <p:nvPr/>
          </p:nvSpPr>
          <p:spPr>
            <a:xfrm rot="10800000" flipH="1">
              <a:off x="-68824" y="4309550"/>
              <a:ext cx="327000" cy="326400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" name="Google Shape;73;p8"/>
            <p:cNvSpPr/>
            <p:nvPr/>
          </p:nvSpPr>
          <p:spPr>
            <a:xfrm rot="1549360">
              <a:off x="8092833" y="3861231"/>
              <a:ext cx="1791375" cy="1791375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" name="Google Shape;74;p8"/>
            <p:cNvSpPr/>
            <p:nvPr/>
          </p:nvSpPr>
          <p:spPr>
            <a:xfrm rot="1549646">
              <a:off x="7781570" y="4746906"/>
              <a:ext cx="698248" cy="698248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" name="Google Shape;75;p8"/>
            <p:cNvSpPr/>
            <p:nvPr/>
          </p:nvSpPr>
          <p:spPr>
            <a:xfrm rot="10800000" flipH="1">
              <a:off x="440325" y="4667225"/>
              <a:ext cx="437700" cy="436800"/>
            </a:xfrm>
            <a:prstGeom prst="ellipse">
              <a:avLst/>
            </a:prstGeom>
            <a:solidFill>
              <a:srgbClr val="DE6262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" name="Google Shape;76;p8"/>
            <p:cNvSpPr/>
            <p:nvPr/>
          </p:nvSpPr>
          <p:spPr>
            <a:xfrm>
              <a:off x="-526325" y="-304625"/>
              <a:ext cx="1303800" cy="1303800"/>
            </a:xfrm>
            <a:prstGeom prst="ellipse">
              <a:avLst/>
            </a:prstGeom>
            <a:solidFill>
              <a:srgbClr val="9CED85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" name="Google Shape;77;p8"/>
            <p:cNvSpPr/>
            <p:nvPr/>
          </p:nvSpPr>
          <p:spPr>
            <a:xfrm rot="1549646">
              <a:off x="8714270" y="-227594"/>
              <a:ext cx="698248" cy="698248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0"/>
          <p:cNvSpPr txBox="1">
            <a:spLocks noGrp="1"/>
          </p:cNvSpPr>
          <p:nvPr>
            <p:ph type="body" idx="1"/>
          </p:nvPr>
        </p:nvSpPr>
        <p:spPr>
          <a:xfrm>
            <a:off x="1003677" y="5200400"/>
            <a:ext cx="7978613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8076" lvl="0" indent="-3040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Itim"/>
              <a:buNone/>
              <a:defRPr sz="3192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1"/>
          <p:cNvSpPr txBox="1">
            <a:spLocks noGrp="1"/>
          </p:cNvSpPr>
          <p:nvPr>
            <p:ph type="title" hasCustomPrompt="1"/>
          </p:nvPr>
        </p:nvSpPr>
        <p:spPr>
          <a:xfrm>
            <a:off x="1235536" y="1474833"/>
            <a:ext cx="9690766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9pPr>
          </a:lstStyle>
          <a:p>
            <a:r>
              <a:t>xx%</a:t>
            </a:r>
          </a:p>
        </p:txBody>
      </p:sp>
      <p:sp>
        <p:nvSpPr>
          <p:cNvPr id="95" name="Google Shape;95;p11"/>
          <p:cNvSpPr txBox="1">
            <a:spLocks noGrp="1"/>
          </p:cNvSpPr>
          <p:nvPr>
            <p:ph type="body" idx="1"/>
          </p:nvPr>
        </p:nvSpPr>
        <p:spPr>
          <a:xfrm>
            <a:off x="414572" y="4202967"/>
            <a:ext cx="11332694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22275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6152" lvl="1" indent="-422275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4228" lvl="2" indent="-422275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2304" lvl="3" indent="-422275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0380" lvl="4" indent="-422275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48456" lvl="5" indent="-422275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56532" lvl="6" indent="-422275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64608" lvl="7" indent="-422275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72684" lvl="8" indent="-422275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ubtitle">
  <p:cSld name="CUSTOM_6"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1"/>
          <p:cNvSpPr txBox="1">
            <a:spLocks noGrp="1"/>
          </p:cNvSpPr>
          <p:nvPr>
            <p:ph type="title"/>
          </p:nvPr>
        </p:nvSpPr>
        <p:spPr>
          <a:xfrm>
            <a:off x="2504988" y="521000"/>
            <a:ext cx="7151863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4788"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  <p:sp>
        <p:nvSpPr>
          <p:cNvPr id="207" name="Google Shape;207;p21"/>
          <p:cNvSpPr txBox="1">
            <a:spLocks noGrp="1"/>
          </p:cNvSpPr>
          <p:nvPr>
            <p:ph type="subTitle" idx="1"/>
          </p:nvPr>
        </p:nvSpPr>
        <p:spPr>
          <a:xfrm>
            <a:off x="3759344" y="1225977"/>
            <a:ext cx="4643284" cy="3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08" name="Google Shape;208;p21"/>
          <p:cNvGrpSpPr/>
          <p:nvPr/>
        </p:nvGrpSpPr>
        <p:grpSpPr>
          <a:xfrm>
            <a:off x="-1467095" y="-1286733"/>
            <a:ext cx="13530218" cy="9250975"/>
            <a:chOff x="-1103050" y="-965050"/>
            <a:chExt cx="10172830" cy="6938231"/>
          </a:xfrm>
        </p:grpSpPr>
        <p:grpSp>
          <p:nvGrpSpPr>
            <p:cNvPr id="209" name="Google Shape;209;p21"/>
            <p:cNvGrpSpPr/>
            <p:nvPr/>
          </p:nvGrpSpPr>
          <p:grpSpPr>
            <a:xfrm>
              <a:off x="-1103050" y="-965050"/>
              <a:ext cx="10145298" cy="6938224"/>
              <a:chOff x="7641900" y="-965050"/>
              <a:chExt cx="10145298" cy="6938224"/>
            </a:xfrm>
          </p:grpSpPr>
          <p:sp>
            <p:nvSpPr>
              <p:cNvPr id="210" name="Google Shape;210;p21"/>
              <p:cNvSpPr/>
              <p:nvPr/>
            </p:nvSpPr>
            <p:spPr>
              <a:xfrm>
                <a:off x="7641900" y="-965050"/>
                <a:ext cx="1791300" cy="1791300"/>
              </a:xfrm>
              <a:prstGeom prst="ellipse">
                <a:avLst/>
              </a:prstGeom>
              <a:solidFill>
                <a:srgbClr val="EFC658">
                  <a:alpha val="31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11" name="Google Shape;211;p21"/>
              <p:cNvSpPr/>
              <p:nvPr/>
            </p:nvSpPr>
            <p:spPr>
              <a:xfrm rot="10800000" flipH="1">
                <a:off x="16942698" y="-565249"/>
                <a:ext cx="844500" cy="843300"/>
              </a:xfrm>
              <a:prstGeom prst="ellipse">
                <a:avLst/>
              </a:prstGeom>
              <a:solidFill>
                <a:srgbClr val="49CAD1">
                  <a:alpha val="31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12" name="Google Shape;212;p21"/>
              <p:cNvSpPr/>
              <p:nvPr/>
            </p:nvSpPr>
            <p:spPr>
              <a:xfrm rot="10800000" flipH="1">
                <a:off x="8059376" y="4492674"/>
                <a:ext cx="1482600" cy="1480500"/>
              </a:xfrm>
              <a:prstGeom prst="ellipse">
                <a:avLst/>
              </a:prstGeom>
              <a:solidFill>
                <a:srgbClr val="EB916B">
                  <a:alpha val="31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213" name="Google Shape;213;p21"/>
            <p:cNvSpPr/>
            <p:nvPr/>
          </p:nvSpPr>
          <p:spPr>
            <a:xfrm>
              <a:off x="718275" y="69950"/>
              <a:ext cx="447600" cy="4476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" name="Google Shape;214;p21"/>
            <p:cNvSpPr/>
            <p:nvPr/>
          </p:nvSpPr>
          <p:spPr>
            <a:xfrm rot="1223388">
              <a:off x="424241" y="4710935"/>
              <a:ext cx="447754" cy="447754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" name="Google Shape;215;p21"/>
            <p:cNvSpPr/>
            <p:nvPr/>
          </p:nvSpPr>
          <p:spPr>
            <a:xfrm rot="1222282">
              <a:off x="145418" y="4383100"/>
              <a:ext cx="272333" cy="272333"/>
            </a:xfrm>
            <a:prstGeom prst="ellipse">
              <a:avLst/>
            </a:prstGeom>
            <a:solidFill>
              <a:srgbClr val="9CED85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" name="Google Shape;216;p21"/>
            <p:cNvSpPr/>
            <p:nvPr/>
          </p:nvSpPr>
          <p:spPr>
            <a:xfrm rot="1223432">
              <a:off x="7763933" y="4667333"/>
              <a:ext cx="1142596" cy="1142596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" name="Google Shape;217;p21"/>
            <p:cNvSpPr/>
            <p:nvPr/>
          </p:nvSpPr>
          <p:spPr>
            <a:xfrm rot="1222451">
              <a:off x="7588892" y="4806151"/>
              <a:ext cx="409307" cy="409307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9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633815" y="593367"/>
            <a:ext cx="8894342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633815" y="1986767"/>
            <a:ext cx="8894342" cy="33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●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○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■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●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○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■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●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○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■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4" r:id="rId3"/>
    <p:sldLayoutId id="2147483656" r:id="rId4"/>
    <p:sldLayoutId id="2147483657" r:id="rId5"/>
    <p:sldLayoutId id="2147483658" r:id="rId6"/>
    <p:sldLayoutId id="2147483667" r:id="rId7"/>
  </p:sldLayoutIdLst>
  <p:hf hdr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0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microsoft.com/office/2007/relationships/hdphoto" Target="../media/hdphoto3.wdp"/><Relationship Id="rId5" Type="http://schemas.openxmlformats.org/officeDocument/2006/relationships/image" Target="../media/image5.png"/><Relationship Id="rId15" Type="http://schemas.openxmlformats.org/officeDocument/2006/relationships/image" Target="../media/image12.png"/><Relationship Id="rId10" Type="http://schemas.openxmlformats.org/officeDocument/2006/relationships/image" Target="../media/image8.png"/><Relationship Id="rId4" Type="http://schemas.openxmlformats.org/officeDocument/2006/relationships/image" Target="../media/image4.jpeg"/><Relationship Id="rId9" Type="http://schemas.openxmlformats.org/officeDocument/2006/relationships/image" Target="../media/image7.png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gif"/><Relationship Id="rId3" Type="http://schemas.openxmlformats.org/officeDocument/2006/relationships/image" Target="../media/image15.jpg"/><Relationship Id="rId7" Type="http://schemas.openxmlformats.org/officeDocument/2006/relationships/image" Target="../media/image35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gif"/><Relationship Id="rId11" Type="http://schemas.openxmlformats.org/officeDocument/2006/relationships/image" Target="../media/image39.gif"/><Relationship Id="rId5" Type="http://schemas.openxmlformats.org/officeDocument/2006/relationships/image" Target="../media/image33.gif"/><Relationship Id="rId10" Type="http://schemas.openxmlformats.org/officeDocument/2006/relationships/image" Target="../media/image38.gif"/><Relationship Id="rId4" Type="http://schemas.openxmlformats.org/officeDocument/2006/relationships/image" Target="../media/image32.gif"/><Relationship Id="rId9" Type="http://schemas.openxmlformats.org/officeDocument/2006/relationships/image" Target="../media/image37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png"/><Relationship Id="rId5" Type="http://schemas.microsoft.com/office/2007/relationships/hdphoto" Target="../media/hdphoto7.wdp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microsoft.com/office/2007/relationships/hdphoto" Target="../media/hdphoto8.wdp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microsoft.com/office/2007/relationships/hdphoto" Target="../media/hdphoto9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microsoft.com/office/2007/relationships/hdphoto" Target="../media/hdphoto4.wdp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audio" Target="../media/audio2.wav"/><Relationship Id="rId7" Type="http://schemas.openxmlformats.org/officeDocument/2006/relationships/image" Target="../media/image26.png"/><Relationship Id="rId12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11" Type="http://schemas.openxmlformats.org/officeDocument/2006/relationships/image" Target="../media/image28.png"/><Relationship Id="rId5" Type="http://schemas.openxmlformats.org/officeDocument/2006/relationships/image" Target="../media/image21.png"/><Relationship Id="rId10" Type="http://schemas.microsoft.com/office/2007/relationships/hdphoto" Target="../media/hdphoto6.wdp"/><Relationship Id="rId4" Type="http://schemas.openxmlformats.org/officeDocument/2006/relationships/audio" Target="../media/audio3.wav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audio" Target="../media/audio2.wav"/><Relationship Id="rId7" Type="http://schemas.openxmlformats.org/officeDocument/2006/relationships/image" Target="../media/image26.png"/><Relationship Id="rId12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11" Type="http://schemas.openxmlformats.org/officeDocument/2006/relationships/image" Target="../media/image28.png"/><Relationship Id="rId5" Type="http://schemas.openxmlformats.org/officeDocument/2006/relationships/image" Target="../media/image21.png"/><Relationship Id="rId10" Type="http://schemas.microsoft.com/office/2007/relationships/hdphoto" Target="../media/hdphoto6.wdp"/><Relationship Id="rId4" Type="http://schemas.openxmlformats.org/officeDocument/2006/relationships/audio" Target="../media/audio3.wav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audio" Target="../media/audio2.wav"/><Relationship Id="rId7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11" Type="http://schemas.openxmlformats.org/officeDocument/2006/relationships/image" Target="../media/image29.png"/><Relationship Id="rId5" Type="http://schemas.openxmlformats.org/officeDocument/2006/relationships/image" Target="../media/image21.png"/><Relationship Id="rId10" Type="http://schemas.microsoft.com/office/2007/relationships/hdphoto" Target="../media/hdphoto6.wdp"/><Relationship Id="rId4" Type="http://schemas.openxmlformats.org/officeDocument/2006/relationships/audio" Target="../media/audio3.wav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3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6456D-117D-B733-B5E6-0DBBBA15F7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79483" y="0"/>
            <a:ext cx="9002872" cy="1313200"/>
          </a:xfrm>
        </p:spPr>
        <p:txBody>
          <a:bodyPr/>
          <a:lstStyle/>
          <a:p>
            <a:r>
              <a:rPr lang="en-US">
                <a:latin typeface="+mj-lt"/>
              </a:rPr>
              <a:t>Chuẩn bị</a:t>
            </a:r>
          </a:p>
        </p:txBody>
      </p:sp>
      <p:graphicFrame>
        <p:nvGraphicFramePr>
          <p:cNvPr id="9" name="Table 10">
            <a:extLst>
              <a:ext uri="{FF2B5EF4-FFF2-40B4-BE49-F238E27FC236}">
                <a16:creationId xmlns:a16="http://schemas.microsoft.com/office/drawing/2014/main" id="{4B3FDA65-1112-9E59-C383-5ACF6333C6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6253831"/>
              </p:ext>
            </p:extLst>
          </p:nvPr>
        </p:nvGraphicFramePr>
        <p:xfrm>
          <a:off x="29615" y="1361086"/>
          <a:ext cx="12362688" cy="6126276"/>
        </p:xfrm>
        <a:graphic>
          <a:graphicData uri="http://schemas.openxmlformats.org/drawingml/2006/table">
            <a:tbl>
              <a:tblPr firstRow="1" bandRow="1"/>
              <a:tblGrid>
                <a:gridCol w="237744">
                  <a:extLst>
                    <a:ext uri="{9D8B030D-6E8A-4147-A177-3AD203B41FA5}">
                      <a16:colId xmlns:a16="http://schemas.microsoft.com/office/drawing/2014/main" val="314119552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5114795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51494170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09245375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70594382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899532901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50441270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46680830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50266463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38081791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54371022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22620774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62274089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35823692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79474209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90648669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92216684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779761096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49596915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62692759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85770177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30937416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423937644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8177230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91788951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90020087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11017228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79009873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59041243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26989746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868056576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16135871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6305775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2834601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98770774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996658431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612947994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14854413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249332975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65471191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4015444291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423680266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318820784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97012094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054671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49215687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097457476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82119370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0376164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381576055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51491981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542129921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04127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084919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751841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877877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772509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267710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110762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005065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033895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984368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69966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532587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444934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020830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587833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174065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027698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037992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610653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013760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143203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111173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018360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616848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693984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5494077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816805F0-DE31-1F68-77C4-ADF2B6A9D7D2}"/>
              </a:ext>
            </a:extLst>
          </p:cNvPr>
          <p:cNvSpPr txBox="1"/>
          <p:nvPr/>
        </p:nvSpPr>
        <p:spPr>
          <a:xfrm>
            <a:off x="1712994" y="-844395"/>
            <a:ext cx="106793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VN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Thứ </a:t>
            </a:r>
            <a:r>
              <a:rPr lang="en-US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   </a:t>
            </a:r>
            <a:r>
              <a:rPr lang="en-VN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w</a:t>
            </a:r>
            <a:r>
              <a:rPr lang="en-VN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gà</a:t>
            </a:r>
            <a:r>
              <a:rPr lang="en-US" sz="4600" b="1" kern="1200" err="1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ǀ</a:t>
            </a:r>
            <a:r>
              <a:rPr lang="en-VN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 </a:t>
            </a:r>
            <a:r>
              <a:rPr lang="en-US" sz="4600" b="1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 </a:t>
            </a:r>
            <a:r>
              <a:rPr lang="el-GR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κ</a:t>
            </a:r>
            <a:r>
              <a:rPr lang="en-VN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án</a:t>
            </a:r>
            <a:r>
              <a:rPr lang="en-US" sz="4600" b="1" kern="1200" err="1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Ƒ</a:t>
            </a:r>
            <a:r>
              <a:rPr lang="en-US" sz="4600" b="1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   </a:t>
            </a:r>
            <a:r>
              <a:rPr lang="en-VN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w</a:t>
            </a:r>
            <a:r>
              <a:rPr lang="en-VN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ăm 202</a:t>
            </a:r>
            <a:r>
              <a:rPr lang="en-US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2</a:t>
            </a:r>
            <a:endParaRPr lang="en-VN" sz="4600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2BA976-9E2A-2443-352D-92111D57E809}"/>
              </a:ext>
            </a:extLst>
          </p:cNvPr>
          <p:cNvSpPr txBox="1"/>
          <p:nvPr/>
        </p:nvSpPr>
        <p:spPr>
          <a:xfrm>
            <a:off x="1115967" y="2751881"/>
            <a:ext cx="224953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TǨn:</a:t>
            </a:r>
            <a:endParaRPr lang="en-VN" sz="4600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EA5BB4B-A7E6-A313-9089-2EAAE454B900}"/>
              </a:ext>
            </a:extLst>
          </p:cNvPr>
          <p:cNvSpPr txBox="1"/>
          <p:nvPr/>
        </p:nvSpPr>
        <p:spPr>
          <a:xfrm>
            <a:off x="2678297" y="7609642"/>
            <a:ext cx="971400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Bảng </a:t>
            </a:r>
            <a:r>
              <a:rPr lang="el-GR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η</a:t>
            </a:r>
            <a:r>
              <a:rPr lang="en-US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ân 6, bảng </a:t>
            </a:r>
            <a:r>
              <a:rPr lang="el-GR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ε</a:t>
            </a:r>
            <a:r>
              <a:rPr lang="en-US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ia 6 </a:t>
            </a:r>
            <a:endParaRPr lang="en-VN" sz="4600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0A06ED0-C59E-D827-565E-63C9C571F7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792" y="4676794"/>
            <a:ext cx="1536167" cy="2128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Bảng đen/ Bảng trắng/ Bảng học sinh khổ A4 giảm chỉ còn 18,000 đ">
            <a:extLst>
              <a:ext uri="{FF2B5EF4-FFF2-40B4-BE49-F238E27FC236}">
                <a16:creationId xmlns:a16="http://schemas.microsoft.com/office/drawing/2014/main" id="{CCF3544B-4884-1D83-4EB5-260091B34A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7446" y="5038336"/>
            <a:ext cx="2365233" cy="1751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 descr="Hàng Chất Lượng Cao] Bông lau bảng,xóa bảng,Giẻ lau bảng Cầm tay chắc chắn  -dc3912 | Shopee Việt Nam">
            <a:extLst>
              <a:ext uri="{FF2B5EF4-FFF2-40B4-BE49-F238E27FC236}">
                <a16:creationId xmlns:a16="http://schemas.microsoft.com/office/drawing/2014/main" id="{04A37CA3-9D53-6B7E-DAC6-3C507ADA49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89" b="7989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569" b="21958"/>
          <a:stretch/>
        </p:blipFill>
        <p:spPr bwMode="auto">
          <a:xfrm>
            <a:off x="5581269" y="6063667"/>
            <a:ext cx="1085415" cy="602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Phấn viết bảng">
            <a:extLst>
              <a:ext uri="{FF2B5EF4-FFF2-40B4-BE49-F238E27FC236}">
                <a16:creationId xmlns:a16="http://schemas.microsoft.com/office/drawing/2014/main" id="{F4C705BD-95AB-A220-1356-E11ED7B834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4207" l="0" r="989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396" y="4724907"/>
            <a:ext cx="1453533" cy="1186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BÚT LÔNG BẢNG TL WB03 | Văn Phòng Phẩm Huyền Anh">
            <a:extLst>
              <a:ext uri="{FF2B5EF4-FFF2-40B4-BE49-F238E27FC236}">
                <a16:creationId xmlns:a16="http://schemas.microsoft.com/office/drawing/2014/main" id="{B3CB7A7B-C21C-5A44-5498-901DB90107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51" r="30098"/>
          <a:stretch/>
        </p:blipFill>
        <p:spPr bwMode="auto">
          <a:xfrm rot="13770365">
            <a:off x="3783572" y="4870918"/>
            <a:ext cx="613183" cy="1754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8" descr="Vở 4 Ô ly 48 trang School Bạn Nhỏ 0509">
            <a:extLst>
              <a:ext uri="{FF2B5EF4-FFF2-40B4-BE49-F238E27FC236}">
                <a16:creationId xmlns:a16="http://schemas.microsoft.com/office/drawing/2014/main" id="{D8B8600D-C169-5249-28D1-8841D76045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64" t="12420" r="7566" b="16591"/>
          <a:stretch/>
        </p:blipFill>
        <p:spPr bwMode="auto">
          <a:xfrm>
            <a:off x="7961181" y="4445903"/>
            <a:ext cx="2365233" cy="1978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Combo 50 cái Thước kẻ mica 30cm |">
            <a:extLst>
              <a:ext uri="{FF2B5EF4-FFF2-40B4-BE49-F238E27FC236}">
                <a16:creationId xmlns:a16="http://schemas.microsoft.com/office/drawing/2014/main" id="{D158597C-8BDE-7D51-C431-66F4089DD5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59269">
            <a:off x="7990412" y="5386613"/>
            <a:ext cx="2265090" cy="2265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Free Simple Eraser Icon Image｜free Cartoon &amp; Clipart - Eraser Clipart -  (480x480) Png Clipart Download">
            <a:extLst>
              <a:ext uri="{FF2B5EF4-FFF2-40B4-BE49-F238E27FC236}">
                <a16:creationId xmlns:a16="http://schemas.microsoft.com/office/drawing/2014/main" id="{02CCEE95-0893-1066-E551-25A10926AC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2519" y="6411477"/>
            <a:ext cx="693335" cy="446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7F9367E-CB25-C050-A113-F0ECD36BAC8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160812">
            <a:off x="9127997" y="4982035"/>
            <a:ext cx="605495" cy="18921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A466109-C1A7-14B2-9308-7BBF53B6D28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738139" y="5376639"/>
            <a:ext cx="1886556" cy="18865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02401E8-9936-80D3-BB34-2A224480D38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553414" y="1679760"/>
            <a:ext cx="10943268" cy="12314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188185D-1C8B-DC75-FE1A-938B7F0D2367}"/>
              </a:ext>
            </a:extLst>
          </p:cNvPr>
          <p:cNvSpPr txBox="1"/>
          <p:nvPr/>
        </p:nvSpPr>
        <p:spPr>
          <a:xfrm>
            <a:off x="3255511" y="1816718"/>
            <a:ext cx="135929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 b="1">
                <a:solidFill>
                  <a:srgbClr val="7030A0"/>
                </a:solidFill>
                <a:latin typeface="HP001 4 hàng" panose="020B0603050302020204" pitchFamily="34" charset="0"/>
              </a:rPr>
              <a:t>…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83873E-60BA-E71E-1784-3A3932BD9ABE}"/>
              </a:ext>
            </a:extLst>
          </p:cNvPr>
          <p:cNvSpPr txBox="1"/>
          <p:nvPr/>
        </p:nvSpPr>
        <p:spPr>
          <a:xfrm>
            <a:off x="5846632" y="1816718"/>
            <a:ext cx="135929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 b="1">
                <a:solidFill>
                  <a:srgbClr val="7030A0"/>
                </a:solidFill>
                <a:latin typeface="HP001 4 hàng" panose="020B0603050302020204" pitchFamily="34" charset="0"/>
              </a:rPr>
              <a:t>…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8DE5043-2FB1-3F1C-07E4-D9F77B7B5C76}"/>
              </a:ext>
            </a:extLst>
          </p:cNvPr>
          <p:cNvSpPr txBox="1"/>
          <p:nvPr/>
        </p:nvSpPr>
        <p:spPr>
          <a:xfrm>
            <a:off x="8105790" y="1816718"/>
            <a:ext cx="135929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 b="1">
                <a:solidFill>
                  <a:srgbClr val="7030A0"/>
                </a:solidFill>
                <a:latin typeface="HP001 4 hàng" panose="020B0603050302020204" pitchFamily="34" charset="0"/>
              </a:rPr>
              <a:t>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391F08-1EBE-0643-36C3-8A671B3EED1F}"/>
              </a:ext>
            </a:extLst>
          </p:cNvPr>
          <p:cNvSpPr txBox="1"/>
          <p:nvPr/>
        </p:nvSpPr>
        <p:spPr>
          <a:xfrm>
            <a:off x="2847634" y="2758270"/>
            <a:ext cx="1168641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Bảng </a:t>
            </a:r>
            <a:r>
              <a:rPr lang="el-GR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η</a:t>
            </a:r>
            <a:r>
              <a:rPr lang="en-US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ân 7, bảng </a:t>
            </a:r>
            <a:r>
              <a:rPr lang="el-GR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ε</a:t>
            </a:r>
            <a:r>
              <a:rPr lang="en-US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ia 7</a:t>
            </a:r>
            <a:endParaRPr lang="en-VN" sz="4600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14249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EFD04-8170-29D9-F494-E5927FFDEEB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7151688" cy="763588"/>
          </a:xfrm>
        </p:spPr>
        <p:txBody>
          <a:bodyPr/>
          <a:lstStyle/>
          <a:p>
            <a:r>
              <a:rPr lang="en-US"/>
              <a:t>Chúc mừng các em đã khởi động xuất sắc!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4F6DD3-4B04-36AC-B55E-B30898E17D4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319" y="4046788"/>
            <a:ext cx="3111075" cy="23333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75AB00-22C5-525B-60E0-E0F3607CB9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845" y="3374918"/>
            <a:ext cx="1826400" cy="1826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ACF920B-6D35-320D-542E-B5CE78708A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336" y="4743987"/>
            <a:ext cx="2234850" cy="20113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2F55168-A67D-71D8-F698-CF44FD6B12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5702" y="4046788"/>
            <a:ext cx="3021750" cy="30217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4531338-518E-9C9F-D05C-34E448F3FBB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7561" y="3631343"/>
            <a:ext cx="859500" cy="10107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87216ED-1938-1685-ABFE-E3FDE1A9AF0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400" y="1892521"/>
            <a:ext cx="2445512" cy="183413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85441B6-D12F-97B9-22E0-47A41CF4CFA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819" y="342574"/>
            <a:ext cx="2567100" cy="30998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D156D90-F299-1B02-D9BD-E8C8B79F041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050" y="1225977"/>
            <a:ext cx="2271750" cy="22717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130109D-D111-EA0C-F9C0-D42FE458C43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118" y="1521866"/>
            <a:ext cx="2121600" cy="212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3486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CE1C35C8-21C5-E106-207E-C4DA4E25F695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008993" y="567608"/>
            <a:ext cx="10367963" cy="2330450"/>
          </a:xfrm>
        </p:spPr>
        <p:txBody>
          <a:bodyPr/>
          <a:lstStyle/>
          <a:p>
            <a:pPr marL="139700" indent="0" algn="ctr">
              <a:buNone/>
            </a:pPr>
            <a:r>
              <a:rPr lang="en-US" sz="4800" b="1">
                <a:solidFill>
                  <a:srgbClr val="FF0000"/>
                </a:solidFill>
                <a:latin typeface="+mj-lt"/>
              </a:rPr>
              <a:t>CHỦ ĐỀ 2:</a:t>
            </a:r>
          </a:p>
          <a:p>
            <a:pPr marL="139700" indent="0" algn="ctr">
              <a:buNone/>
            </a:pPr>
            <a:r>
              <a:rPr lang="en-US" sz="4800" b="1">
                <a:solidFill>
                  <a:srgbClr val="FF0000"/>
                </a:solidFill>
                <a:latin typeface="+mj-lt"/>
              </a:rPr>
              <a:t>BẢNG NHÂN, BẢNG CHIA</a:t>
            </a:r>
          </a:p>
        </p:txBody>
      </p:sp>
      <p:sp>
        <p:nvSpPr>
          <p:cNvPr id="6" name="Subtitle 4">
            <a:extLst>
              <a:ext uri="{FF2B5EF4-FFF2-40B4-BE49-F238E27FC236}">
                <a16:creationId xmlns:a16="http://schemas.microsoft.com/office/drawing/2014/main" id="{512E60DC-7E3F-F284-F186-849F58A1C7C5}"/>
              </a:ext>
            </a:extLst>
          </p:cNvPr>
          <p:cNvSpPr txBox="1">
            <a:spLocks/>
          </p:cNvSpPr>
          <p:nvPr/>
        </p:nvSpPr>
        <p:spPr>
          <a:xfrm>
            <a:off x="379360" y="2898058"/>
            <a:ext cx="11403119" cy="23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2128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r>
              <a:rPr lang="en-US" sz="5400" b="1">
                <a:solidFill>
                  <a:srgbClr val="0070C0"/>
                </a:solidFill>
                <a:latin typeface="+mj-lt"/>
              </a:rPr>
              <a:t>BÀI 10:</a:t>
            </a:r>
          </a:p>
          <a:p>
            <a:r>
              <a:rPr lang="en-US" sz="5400" b="1">
                <a:solidFill>
                  <a:srgbClr val="0070C0"/>
                </a:solidFill>
                <a:latin typeface="+mj-lt"/>
              </a:rPr>
              <a:t>BẢNG NHÂN 7, BẢNG CHIA 7</a:t>
            </a:r>
          </a:p>
          <a:p>
            <a:r>
              <a:rPr lang="en-US" sz="4400" b="1">
                <a:solidFill>
                  <a:srgbClr val="002060"/>
                </a:solidFill>
                <a:latin typeface="+mj-lt"/>
              </a:rPr>
              <a:t>(tiết 1)</a:t>
            </a:r>
          </a:p>
        </p:txBody>
      </p:sp>
    </p:spTree>
    <p:extLst>
      <p:ext uri="{BB962C8B-B14F-4D97-AF65-F5344CB8AC3E}">
        <p14:creationId xmlns:p14="http://schemas.microsoft.com/office/powerpoint/2010/main" val="3023616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E2EBD4C-7E54-8241-0938-704D3868A4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6847"/>
          <a:stretch/>
        </p:blipFill>
        <p:spPr>
          <a:xfrm>
            <a:off x="-1096055" y="-235038"/>
            <a:ext cx="5048623" cy="553564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E48F6EA-E0D2-F434-7195-801CF47F327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591675" y="5300663"/>
            <a:ext cx="2570163" cy="763587"/>
          </a:xfrm>
        </p:spPr>
        <p:txBody>
          <a:bodyPr/>
          <a:lstStyle/>
          <a:p>
            <a:r>
              <a:rPr lang="en-US" sz="4400">
                <a:solidFill>
                  <a:srgbClr val="0070C0"/>
                </a:solidFill>
              </a:rPr>
              <a:t>Trang 31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289FD29-2479-1123-80B3-7D18571B84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232" y="2287684"/>
            <a:ext cx="12004064" cy="221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6806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CE35031-3FDE-547F-952F-CD99A6ECDA56}"/>
              </a:ext>
            </a:extLst>
          </p:cNvPr>
          <p:cNvSpPr txBox="1"/>
          <p:nvPr/>
        </p:nvSpPr>
        <p:spPr>
          <a:xfrm>
            <a:off x="1050077" y="127282"/>
            <a:ext cx="11449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/>
              <a:t>a)</a:t>
            </a: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1EA3DDE7-788A-9F1C-7C00-F705700FB0BE}"/>
              </a:ext>
            </a:extLst>
          </p:cNvPr>
          <p:cNvSpPr/>
          <p:nvPr/>
        </p:nvSpPr>
        <p:spPr>
          <a:xfrm>
            <a:off x="1551771" y="2951949"/>
            <a:ext cx="3508960" cy="1859441"/>
          </a:xfrm>
          <a:prstGeom prst="wedgeRoundRectCallout">
            <a:avLst>
              <a:gd name="adj1" fmla="val -49443"/>
              <a:gd name="adj2" fmla="val 67017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>
                <a:solidFill>
                  <a:schemeClr val="tx1"/>
                </a:solidFill>
              </a:rPr>
              <a:t>Mỗi đội chơi kéo co có 7 bạn. Hỏi 2 đội chơi kéo co co bao nhiêu bạn?</a:t>
            </a:r>
          </a:p>
        </p:txBody>
      </p:sp>
      <p:sp>
        <p:nvSpPr>
          <p:cNvPr id="13" name="Flowchart: Terminator 12">
            <a:extLst>
              <a:ext uri="{FF2B5EF4-FFF2-40B4-BE49-F238E27FC236}">
                <a16:creationId xmlns:a16="http://schemas.microsoft.com/office/drawing/2014/main" id="{314353E8-3F60-48E1-45C9-8E213211BDB3}"/>
              </a:ext>
            </a:extLst>
          </p:cNvPr>
          <p:cNvSpPr/>
          <p:nvPr/>
        </p:nvSpPr>
        <p:spPr>
          <a:xfrm>
            <a:off x="6080919" y="3837993"/>
            <a:ext cx="3646405" cy="776781"/>
          </a:xfrm>
          <a:prstGeom prst="flowChartTerminator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>
                <a:solidFill>
                  <a:schemeClr val="tx1"/>
                </a:solidFill>
              </a:rPr>
              <a:t>7 x 2 = ?</a:t>
            </a:r>
          </a:p>
        </p:txBody>
      </p:sp>
      <p:sp>
        <p:nvSpPr>
          <p:cNvPr id="14" name="Flowchart: Terminator 13">
            <a:extLst>
              <a:ext uri="{FF2B5EF4-FFF2-40B4-BE49-F238E27FC236}">
                <a16:creationId xmlns:a16="http://schemas.microsoft.com/office/drawing/2014/main" id="{9C07A045-4152-095B-9D6A-C9B08BF8C6FB}"/>
              </a:ext>
            </a:extLst>
          </p:cNvPr>
          <p:cNvSpPr/>
          <p:nvPr/>
        </p:nvSpPr>
        <p:spPr>
          <a:xfrm>
            <a:off x="6080919" y="4743331"/>
            <a:ext cx="3646405" cy="776781"/>
          </a:xfrm>
          <a:prstGeom prst="flowChartTerminator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>
                <a:solidFill>
                  <a:schemeClr val="tx1"/>
                </a:solidFill>
              </a:rPr>
              <a:t>7 + 7 = 24</a:t>
            </a:r>
          </a:p>
        </p:txBody>
      </p:sp>
      <p:sp>
        <p:nvSpPr>
          <p:cNvPr id="15" name="Flowchart: Terminator 14">
            <a:extLst>
              <a:ext uri="{FF2B5EF4-FFF2-40B4-BE49-F238E27FC236}">
                <a16:creationId xmlns:a16="http://schemas.microsoft.com/office/drawing/2014/main" id="{AF197997-E36E-4C08-5DCD-92C104B5F44F}"/>
              </a:ext>
            </a:extLst>
          </p:cNvPr>
          <p:cNvSpPr/>
          <p:nvPr/>
        </p:nvSpPr>
        <p:spPr>
          <a:xfrm>
            <a:off x="6080919" y="5648669"/>
            <a:ext cx="3646405" cy="776781"/>
          </a:xfrm>
          <a:prstGeom prst="flowChartTerminator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>
                <a:solidFill>
                  <a:schemeClr val="tx1"/>
                </a:solidFill>
              </a:rPr>
              <a:t>7 x 2 = 14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E796E46-5D34-BFC6-541B-5ABD95B50882}"/>
              </a:ext>
            </a:extLst>
          </p:cNvPr>
          <p:cNvSpPr/>
          <p:nvPr/>
        </p:nvSpPr>
        <p:spPr>
          <a:xfrm>
            <a:off x="8040203" y="4948089"/>
            <a:ext cx="799274" cy="484671"/>
          </a:xfrm>
          <a:prstGeom prst="rect">
            <a:avLst/>
          </a:prstGeom>
          <a:solidFill>
            <a:srgbClr val="F8DA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176D66-DC6D-EB7B-AC95-7ECFE933CC7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66110" t="50000" r="27318" b="32658"/>
          <a:stretch/>
        </p:blipFill>
        <p:spPr>
          <a:xfrm>
            <a:off x="393926" y="5197487"/>
            <a:ext cx="1157845" cy="17177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6512B08-4B00-E7AA-0935-BD8E84AFC71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1592" t="38126" r="38425" b="47579"/>
          <a:stretch/>
        </p:blipFill>
        <p:spPr>
          <a:xfrm>
            <a:off x="1551771" y="206677"/>
            <a:ext cx="8967047" cy="24037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40734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6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CE35031-3FDE-547F-952F-CD99A6ECDA56}"/>
              </a:ext>
            </a:extLst>
          </p:cNvPr>
          <p:cNvSpPr txBox="1"/>
          <p:nvPr/>
        </p:nvSpPr>
        <p:spPr>
          <a:xfrm>
            <a:off x="712788" y="167414"/>
            <a:ext cx="11449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/>
              <a:t>b) Hoàn thành bảng nhân 7, bảng chia 7.</a:t>
            </a:r>
          </a:p>
        </p:txBody>
      </p:sp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B6B8BFE5-AFD4-7826-EE79-E1809BF9E0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5334351"/>
              </p:ext>
            </p:extLst>
          </p:nvPr>
        </p:nvGraphicFramePr>
        <p:xfrm>
          <a:off x="3275718" y="990826"/>
          <a:ext cx="2493795" cy="5699760"/>
        </p:xfrm>
        <a:graphic>
          <a:graphicData uri="http://schemas.openxmlformats.org/drawingml/2006/table">
            <a:tbl>
              <a:tblPr firstRow="1" bandRow="1">
                <a:tableStyleId>{A44A9C77-A8A4-4D1C-BC68-1706C802DA68}</a:tableStyleId>
              </a:tblPr>
              <a:tblGrid>
                <a:gridCol w="2493795">
                  <a:extLst>
                    <a:ext uri="{9D8B030D-6E8A-4147-A177-3AD203B41FA5}">
                      <a16:colId xmlns:a16="http://schemas.microsoft.com/office/drawing/2014/main" val="4274943231"/>
                    </a:ext>
                  </a:extLst>
                </a:gridCol>
              </a:tblGrid>
              <a:tr h="510158">
                <a:tc>
                  <a:txBody>
                    <a:bodyPr/>
                    <a:lstStyle/>
                    <a:p>
                      <a:pPr algn="just"/>
                      <a:r>
                        <a:rPr lang="en-US" sz="2800"/>
                        <a:t>Bảng nhân 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8383357"/>
                  </a:ext>
                </a:extLst>
              </a:tr>
              <a:tr h="510158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800"/>
                        <a:t>7 x 1 = 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6221152"/>
                  </a:ext>
                </a:extLst>
              </a:tr>
              <a:tr h="510158">
                <a:tc>
                  <a:txBody>
                    <a:bodyPr/>
                    <a:lstStyle/>
                    <a:p>
                      <a:pPr algn="just"/>
                      <a:r>
                        <a:rPr lang="en-US" sz="2800"/>
                        <a:t>7 x 2 = 14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9697996"/>
                  </a:ext>
                </a:extLst>
              </a:tr>
              <a:tr h="510158">
                <a:tc>
                  <a:txBody>
                    <a:bodyPr/>
                    <a:lstStyle/>
                    <a:p>
                      <a:pPr algn="just"/>
                      <a:r>
                        <a:rPr lang="en-US" sz="2800"/>
                        <a:t>7 x 3 = 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6565979"/>
                  </a:ext>
                </a:extLst>
              </a:tr>
              <a:tr h="510158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800"/>
                        <a:t>7 x 4 = 28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2751697"/>
                  </a:ext>
                </a:extLst>
              </a:tr>
              <a:tr h="510158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800"/>
                        <a:t>7 x 5 = 35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2061742"/>
                  </a:ext>
                </a:extLst>
              </a:tr>
              <a:tr h="510158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800"/>
                        <a:t>7 x 6 = 42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173913"/>
                  </a:ext>
                </a:extLst>
              </a:tr>
              <a:tr h="510158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800"/>
                        <a:t>7 x 7 = 49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5047402"/>
                  </a:ext>
                </a:extLst>
              </a:tr>
              <a:tr h="510158">
                <a:tc>
                  <a:txBody>
                    <a:bodyPr/>
                    <a:lstStyle/>
                    <a:p>
                      <a:pPr algn="just"/>
                      <a:r>
                        <a:rPr lang="en-US" sz="2800"/>
                        <a:t>7 x 8 = 56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5847484"/>
                  </a:ext>
                </a:extLst>
              </a:tr>
              <a:tr h="510158">
                <a:tc>
                  <a:txBody>
                    <a:bodyPr/>
                    <a:lstStyle/>
                    <a:p>
                      <a:pPr algn="just"/>
                      <a:r>
                        <a:rPr lang="en-US" sz="2800"/>
                        <a:t>7 x 9 = 63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1785113"/>
                  </a:ext>
                </a:extLst>
              </a:tr>
              <a:tr h="510158">
                <a:tc>
                  <a:txBody>
                    <a:bodyPr/>
                    <a:lstStyle/>
                    <a:p>
                      <a:pPr algn="just"/>
                      <a:r>
                        <a:rPr lang="en-US" sz="2800"/>
                        <a:t>7 x 10 = 70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2583078"/>
                  </a:ext>
                </a:extLst>
              </a:tr>
            </a:tbl>
          </a:graphicData>
        </a:graphic>
      </p:graphicFrame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95CB046-0463-9720-06F7-FC4704C63867}"/>
              </a:ext>
            </a:extLst>
          </p:cNvPr>
          <p:cNvSpPr/>
          <p:nvPr/>
        </p:nvSpPr>
        <p:spPr>
          <a:xfrm>
            <a:off x="4498168" y="1539568"/>
            <a:ext cx="457200" cy="457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99035FA-69CC-23A7-B7D1-4129533A2248}"/>
              </a:ext>
            </a:extLst>
          </p:cNvPr>
          <p:cNvSpPr/>
          <p:nvPr/>
        </p:nvSpPr>
        <p:spPr>
          <a:xfrm>
            <a:off x="4513934" y="2051034"/>
            <a:ext cx="457200" cy="457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C6E5E88-BB5E-5C81-720C-96B31EF2C65E}"/>
              </a:ext>
            </a:extLst>
          </p:cNvPr>
          <p:cNvSpPr/>
          <p:nvPr/>
        </p:nvSpPr>
        <p:spPr>
          <a:xfrm>
            <a:off x="4571738" y="2597574"/>
            <a:ext cx="457200" cy="457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EF0C595-EECD-E342-8582-49B294EE391E}"/>
              </a:ext>
            </a:extLst>
          </p:cNvPr>
          <p:cNvSpPr/>
          <p:nvPr/>
        </p:nvSpPr>
        <p:spPr>
          <a:xfrm>
            <a:off x="4534946" y="3096816"/>
            <a:ext cx="457200" cy="457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BA6E997-E553-1AB4-0F5E-787D8F7DD4A3}"/>
              </a:ext>
            </a:extLst>
          </p:cNvPr>
          <p:cNvSpPr/>
          <p:nvPr/>
        </p:nvSpPr>
        <p:spPr>
          <a:xfrm>
            <a:off x="4529686" y="3611824"/>
            <a:ext cx="457200" cy="457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92B73100-FE96-ADC6-9DBF-E0B92C3D5DEC}"/>
              </a:ext>
            </a:extLst>
          </p:cNvPr>
          <p:cNvSpPr/>
          <p:nvPr/>
        </p:nvSpPr>
        <p:spPr>
          <a:xfrm>
            <a:off x="4508660" y="4142598"/>
            <a:ext cx="457200" cy="457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A4A2A754-7847-900C-0875-E681BDF9BDDA}"/>
              </a:ext>
            </a:extLst>
          </p:cNvPr>
          <p:cNvSpPr/>
          <p:nvPr/>
        </p:nvSpPr>
        <p:spPr>
          <a:xfrm>
            <a:off x="4503400" y="4641840"/>
            <a:ext cx="457200" cy="457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F98C84CE-CC2F-D693-2CAD-6EC4F0378B0D}"/>
              </a:ext>
            </a:extLst>
          </p:cNvPr>
          <p:cNvSpPr/>
          <p:nvPr/>
        </p:nvSpPr>
        <p:spPr>
          <a:xfrm>
            <a:off x="4513906" y="5156848"/>
            <a:ext cx="457200" cy="457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E824E42-F929-E44F-25E3-4C1B2A65C063}"/>
              </a:ext>
            </a:extLst>
          </p:cNvPr>
          <p:cNvSpPr/>
          <p:nvPr/>
        </p:nvSpPr>
        <p:spPr>
          <a:xfrm>
            <a:off x="4540178" y="5687622"/>
            <a:ext cx="457200" cy="457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18FB5BE9-DF6A-FEB7-6968-15B5132D1EC6}"/>
              </a:ext>
            </a:extLst>
          </p:cNvPr>
          <p:cNvSpPr/>
          <p:nvPr/>
        </p:nvSpPr>
        <p:spPr>
          <a:xfrm>
            <a:off x="4708344" y="6202630"/>
            <a:ext cx="457200" cy="457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?</a:t>
            </a:r>
          </a:p>
        </p:txBody>
      </p:sp>
      <p:graphicFrame>
        <p:nvGraphicFramePr>
          <p:cNvPr id="27" name="Table 4">
            <a:extLst>
              <a:ext uri="{FF2B5EF4-FFF2-40B4-BE49-F238E27FC236}">
                <a16:creationId xmlns:a16="http://schemas.microsoft.com/office/drawing/2014/main" id="{8EF5F3AC-9531-086B-D78A-B25F963814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1056916"/>
              </p:ext>
            </p:extLst>
          </p:nvPr>
        </p:nvGraphicFramePr>
        <p:xfrm>
          <a:off x="6645737" y="990826"/>
          <a:ext cx="2493795" cy="5699760"/>
        </p:xfrm>
        <a:graphic>
          <a:graphicData uri="http://schemas.openxmlformats.org/drawingml/2006/table">
            <a:tbl>
              <a:tblPr firstRow="1" bandRow="1">
                <a:tableStyleId>{A44A9C77-A8A4-4D1C-BC68-1706C802DA68}</a:tableStyleId>
              </a:tblPr>
              <a:tblGrid>
                <a:gridCol w="2493795">
                  <a:extLst>
                    <a:ext uri="{9D8B030D-6E8A-4147-A177-3AD203B41FA5}">
                      <a16:colId xmlns:a16="http://schemas.microsoft.com/office/drawing/2014/main" val="4274943231"/>
                    </a:ext>
                  </a:extLst>
                </a:gridCol>
              </a:tblGrid>
              <a:tr h="510158">
                <a:tc>
                  <a:txBody>
                    <a:bodyPr/>
                    <a:lstStyle/>
                    <a:p>
                      <a:pPr algn="just"/>
                      <a:r>
                        <a:rPr lang="en-US" sz="2800"/>
                        <a:t>Bảng chia 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8383357"/>
                  </a:ext>
                </a:extLst>
              </a:tr>
              <a:tr h="510158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800"/>
                        <a:t>7 : 7 = 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6221152"/>
                  </a:ext>
                </a:extLst>
              </a:tr>
              <a:tr h="510158">
                <a:tc>
                  <a:txBody>
                    <a:bodyPr/>
                    <a:lstStyle/>
                    <a:p>
                      <a:pPr algn="just"/>
                      <a:r>
                        <a:rPr lang="en-US" sz="2800"/>
                        <a:t>14 : 7 = 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9697996"/>
                  </a:ext>
                </a:extLst>
              </a:tr>
              <a:tr h="510158">
                <a:tc>
                  <a:txBody>
                    <a:bodyPr/>
                    <a:lstStyle/>
                    <a:p>
                      <a:pPr algn="just"/>
                      <a:r>
                        <a:rPr lang="en-US" sz="2800"/>
                        <a:t>21 : 7 = 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6565979"/>
                  </a:ext>
                </a:extLst>
              </a:tr>
              <a:tr h="510158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800"/>
                        <a:t>28 : 7 = 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2751697"/>
                  </a:ext>
                </a:extLst>
              </a:tr>
              <a:tr h="510158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800"/>
                        <a:t>35 : 7 = 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2061742"/>
                  </a:ext>
                </a:extLst>
              </a:tr>
              <a:tr h="510158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800"/>
                        <a:t>42 : 7 = 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173913"/>
                  </a:ext>
                </a:extLst>
              </a:tr>
              <a:tr h="510158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800"/>
                        <a:t>49 : 7 = 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5047402"/>
                  </a:ext>
                </a:extLst>
              </a:tr>
              <a:tr h="510158">
                <a:tc>
                  <a:txBody>
                    <a:bodyPr/>
                    <a:lstStyle/>
                    <a:p>
                      <a:pPr algn="just"/>
                      <a:r>
                        <a:rPr lang="en-US" sz="2800"/>
                        <a:t>56 : 7 = 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5847484"/>
                  </a:ext>
                </a:extLst>
              </a:tr>
              <a:tr h="510158">
                <a:tc>
                  <a:txBody>
                    <a:bodyPr/>
                    <a:lstStyle/>
                    <a:p>
                      <a:pPr algn="just"/>
                      <a:r>
                        <a:rPr lang="en-US" sz="2800"/>
                        <a:t>63 : 7 = 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1785113"/>
                  </a:ext>
                </a:extLst>
              </a:tr>
              <a:tr h="510158">
                <a:tc>
                  <a:txBody>
                    <a:bodyPr/>
                    <a:lstStyle/>
                    <a:p>
                      <a:pPr algn="just"/>
                      <a:r>
                        <a:rPr lang="en-US" sz="2800"/>
                        <a:t>70 : 7 = 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2583078"/>
                  </a:ext>
                </a:extLst>
              </a:tr>
            </a:tbl>
          </a:graphicData>
        </a:graphic>
      </p:graphicFrame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C64A5A98-44D0-0900-D2A4-0AB29E647A7B}"/>
              </a:ext>
            </a:extLst>
          </p:cNvPr>
          <p:cNvSpPr/>
          <p:nvPr/>
        </p:nvSpPr>
        <p:spPr>
          <a:xfrm>
            <a:off x="7769164" y="1539568"/>
            <a:ext cx="457200" cy="457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57F0A5B7-0DA4-C6B0-FE1D-D74EA7F917F5}"/>
              </a:ext>
            </a:extLst>
          </p:cNvPr>
          <p:cNvSpPr/>
          <p:nvPr/>
        </p:nvSpPr>
        <p:spPr>
          <a:xfrm>
            <a:off x="7958356" y="2051034"/>
            <a:ext cx="457200" cy="457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88CFF689-F391-D6F1-E8BF-270558E3963E}"/>
              </a:ext>
            </a:extLst>
          </p:cNvPr>
          <p:cNvSpPr/>
          <p:nvPr/>
        </p:nvSpPr>
        <p:spPr>
          <a:xfrm>
            <a:off x="7968862" y="2613340"/>
            <a:ext cx="457200" cy="457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72A6E112-021F-7683-1C0B-2D695D6BB84D}"/>
              </a:ext>
            </a:extLst>
          </p:cNvPr>
          <p:cNvSpPr/>
          <p:nvPr/>
        </p:nvSpPr>
        <p:spPr>
          <a:xfrm>
            <a:off x="7947836" y="3096816"/>
            <a:ext cx="457200" cy="457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E9847C7B-3168-4179-BEE8-FE3B6061F0BA}"/>
              </a:ext>
            </a:extLst>
          </p:cNvPr>
          <p:cNvSpPr/>
          <p:nvPr/>
        </p:nvSpPr>
        <p:spPr>
          <a:xfrm>
            <a:off x="7942576" y="3611824"/>
            <a:ext cx="457200" cy="457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B01A23E3-15B7-CF68-77DE-4F16598A331B}"/>
              </a:ext>
            </a:extLst>
          </p:cNvPr>
          <p:cNvSpPr/>
          <p:nvPr/>
        </p:nvSpPr>
        <p:spPr>
          <a:xfrm>
            <a:off x="7953082" y="4158364"/>
            <a:ext cx="457200" cy="457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8DC88CED-DE01-7F51-B64A-231E07AFF876}"/>
              </a:ext>
            </a:extLst>
          </p:cNvPr>
          <p:cNvSpPr/>
          <p:nvPr/>
        </p:nvSpPr>
        <p:spPr>
          <a:xfrm>
            <a:off x="7947822" y="4657606"/>
            <a:ext cx="457200" cy="457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FF34E66B-366A-52D7-63AB-B3901BCE123A}"/>
              </a:ext>
            </a:extLst>
          </p:cNvPr>
          <p:cNvSpPr/>
          <p:nvPr/>
        </p:nvSpPr>
        <p:spPr>
          <a:xfrm>
            <a:off x="7958328" y="5172614"/>
            <a:ext cx="457200" cy="457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801FA517-7C8D-399B-15C5-66F8631457D8}"/>
              </a:ext>
            </a:extLst>
          </p:cNvPr>
          <p:cNvSpPr/>
          <p:nvPr/>
        </p:nvSpPr>
        <p:spPr>
          <a:xfrm>
            <a:off x="7953068" y="5703388"/>
            <a:ext cx="457200" cy="457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007229AB-AA64-9EBB-FB47-6C349DF3DBE7}"/>
              </a:ext>
            </a:extLst>
          </p:cNvPr>
          <p:cNvSpPr/>
          <p:nvPr/>
        </p:nvSpPr>
        <p:spPr>
          <a:xfrm>
            <a:off x="7979340" y="6218396"/>
            <a:ext cx="457200" cy="457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DB6C9D-4B3C-CE35-0C0D-AD1100FBB96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28390" t="60371" r="58578" b="24419"/>
          <a:stretch/>
        </p:blipFill>
        <p:spPr>
          <a:xfrm>
            <a:off x="0" y="4961743"/>
            <a:ext cx="2900855" cy="1903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424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4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1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8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5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12" grpId="0" animBg="1"/>
      <p:bldP spid="8" grpId="0" animBg="1"/>
      <p:bldP spid="9" grpId="0" animBg="1"/>
      <p:bldP spid="10" grpId="0" animBg="1"/>
      <p:bldP spid="1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2F9ED28-1947-5BC9-39DF-223D2579E5D9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545572" y="93847"/>
            <a:ext cx="9069388" cy="1314450"/>
          </a:xfrm>
        </p:spPr>
        <p:txBody>
          <a:bodyPr/>
          <a:lstStyle/>
          <a:p>
            <a:pPr marL="139700" indent="0" algn="ctr">
              <a:buNone/>
            </a:pPr>
            <a:r>
              <a:rPr lang="en-US" sz="3200" b="1">
                <a:latin typeface="+mj-lt"/>
              </a:rPr>
              <a:t>Thử tài trí nhớ</a:t>
            </a:r>
          </a:p>
        </p:txBody>
      </p:sp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B6B8BFE5-AFD4-7826-EE79-E1809BF9E0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5835419"/>
              </p:ext>
            </p:extLst>
          </p:nvPr>
        </p:nvGraphicFramePr>
        <p:xfrm>
          <a:off x="581083" y="1003823"/>
          <a:ext cx="5166394" cy="5591162"/>
        </p:xfrm>
        <a:graphic>
          <a:graphicData uri="http://schemas.openxmlformats.org/drawingml/2006/table">
            <a:tbl>
              <a:tblPr firstRow="1" bandRow="1">
                <a:tableStyleId>{A44A9C77-A8A4-4D1C-BC68-1706C802DA68}</a:tableStyleId>
              </a:tblPr>
              <a:tblGrid>
                <a:gridCol w="2583197">
                  <a:extLst>
                    <a:ext uri="{9D8B030D-6E8A-4147-A177-3AD203B41FA5}">
                      <a16:colId xmlns:a16="http://schemas.microsoft.com/office/drawing/2014/main" val="4274943231"/>
                    </a:ext>
                  </a:extLst>
                </a:gridCol>
                <a:gridCol w="2583197">
                  <a:extLst>
                    <a:ext uri="{9D8B030D-6E8A-4147-A177-3AD203B41FA5}">
                      <a16:colId xmlns:a16="http://schemas.microsoft.com/office/drawing/2014/main" val="2474931834"/>
                    </a:ext>
                  </a:extLst>
                </a:gridCol>
              </a:tblGrid>
              <a:tr h="712682">
                <a:tc gridSpan="2">
                  <a:txBody>
                    <a:bodyPr/>
                    <a:lstStyle/>
                    <a:p>
                      <a:pPr algn="ctr"/>
                      <a:r>
                        <a:rPr lang="en-US" sz="3600"/>
                        <a:t>Bảng nhân 7</a:t>
                      </a:r>
                    </a:p>
                  </a:txBody>
                  <a:tcPr marL="126573" marR="126573" marT="63286" marB="63286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F1F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just"/>
                      <a:endParaRPr lang="en-US" sz="3900"/>
                    </a:p>
                  </a:txBody>
                  <a:tcPr marL="126573" marR="126573" marT="63286" marB="63286"/>
                </a:tc>
                <a:extLst>
                  <a:ext uri="{0D108BD9-81ED-4DB2-BD59-A6C34878D82A}">
                    <a16:rowId xmlns:a16="http://schemas.microsoft.com/office/drawing/2014/main" val="3818383357"/>
                  </a:ext>
                </a:extLst>
              </a:tr>
              <a:tr h="97569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600"/>
                        <a:t>7 x 1 = 7</a:t>
                      </a:r>
                    </a:p>
                  </a:txBody>
                  <a:tcPr marL="126573" marR="126573" marT="63286" marB="63286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F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600"/>
                        <a:t>7 x 6 = 42</a:t>
                      </a:r>
                    </a:p>
                  </a:txBody>
                  <a:tcPr marL="126573" marR="126573" marT="63286" marB="63286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F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6221152"/>
                  </a:ext>
                </a:extLst>
              </a:tr>
              <a:tr h="975696">
                <a:tc>
                  <a:txBody>
                    <a:bodyPr/>
                    <a:lstStyle/>
                    <a:p>
                      <a:pPr algn="l"/>
                      <a:r>
                        <a:rPr lang="en-US" sz="3600"/>
                        <a:t>7 x 2 = 14</a:t>
                      </a:r>
                    </a:p>
                  </a:txBody>
                  <a:tcPr marL="126573" marR="126573" marT="63286" marB="63286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F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600"/>
                        <a:t>7 x 7 = 47</a:t>
                      </a:r>
                    </a:p>
                  </a:txBody>
                  <a:tcPr marL="126573" marR="126573" marT="63286" marB="63286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F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9697996"/>
                  </a:ext>
                </a:extLst>
              </a:tr>
              <a:tr h="975696">
                <a:tc>
                  <a:txBody>
                    <a:bodyPr/>
                    <a:lstStyle/>
                    <a:p>
                      <a:pPr algn="l"/>
                      <a:r>
                        <a:rPr lang="en-US" sz="3600"/>
                        <a:t>7 x 3 = 21</a:t>
                      </a:r>
                    </a:p>
                  </a:txBody>
                  <a:tcPr marL="126573" marR="126573" marT="63286" marB="63286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F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600"/>
                        <a:t>7 x 8 = 56</a:t>
                      </a:r>
                    </a:p>
                  </a:txBody>
                  <a:tcPr marL="126573" marR="126573" marT="63286" marB="63286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F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6565979"/>
                  </a:ext>
                </a:extLst>
              </a:tr>
              <a:tr h="97569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600"/>
                        <a:t>7 x 4 = 28</a:t>
                      </a:r>
                    </a:p>
                  </a:txBody>
                  <a:tcPr marL="126573" marR="126573" marT="63286" marB="63286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F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600"/>
                        <a:t>7 x 9 = 63</a:t>
                      </a:r>
                    </a:p>
                  </a:txBody>
                  <a:tcPr marL="126573" marR="126573" marT="63286" marB="63286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F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2751697"/>
                  </a:ext>
                </a:extLst>
              </a:tr>
              <a:tr h="97569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600"/>
                        <a:t>7 x 5 = 35</a:t>
                      </a:r>
                    </a:p>
                  </a:txBody>
                  <a:tcPr marL="126573" marR="126573" marT="63286" marB="63286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F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600"/>
                        <a:t>7 x 10 = 70</a:t>
                      </a:r>
                    </a:p>
                  </a:txBody>
                  <a:tcPr marL="126573" marR="126573" marT="63286" marB="63286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F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2061742"/>
                  </a:ext>
                </a:extLst>
              </a:tr>
            </a:tbl>
          </a:graphicData>
        </a:graphic>
      </p:graphicFrame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CB8ADD71-7A98-708F-4C9F-3AB9DF13B8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2202533"/>
              </p:ext>
            </p:extLst>
          </p:nvPr>
        </p:nvGraphicFramePr>
        <p:xfrm>
          <a:off x="6414361" y="1003823"/>
          <a:ext cx="5166394" cy="5591162"/>
        </p:xfrm>
        <a:graphic>
          <a:graphicData uri="http://schemas.openxmlformats.org/drawingml/2006/table">
            <a:tbl>
              <a:tblPr firstRow="1" bandRow="1">
                <a:tableStyleId>{A44A9C77-A8A4-4D1C-BC68-1706C802DA68}</a:tableStyleId>
              </a:tblPr>
              <a:tblGrid>
                <a:gridCol w="2583197">
                  <a:extLst>
                    <a:ext uri="{9D8B030D-6E8A-4147-A177-3AD203B41FA5}">
                      <a16:colId xmlns:a16="http://schemas.microsoft.com/office/drawing/2014/main" val="4274943231"/>
                    </a:ext>
                  </a:extLst>
                </a:gridCol>
                <a:gridCol w="2583197">
                  <a:extLst>
                    <a:ext uri="{9D8B030D-6E8A-4147-A177-3AD203B41FA5}">
                      <a16:colId xmlns:a16="http://schemas.microsoft.com/office/drawing/2014/main" val="2474931834"/>
                    </a:ext>
                  </a:extLst>
                </a:gridCol>
              </a:tblGrid>
              <a:tr h="712682">
                <a:tc gridSpan="2">
                  <a:txBody>
                    <a:bodyPr/>
                    <a:lstStyle/>
                    <a:p>
                      <a:pPr algn="ctr"/>
                      <a:r>
                        <a:rPr lang="en-US" sz="3600"/>
                        <a:t>Bảng chia 7</a:t>
                      </a:r>
                    </a:p>
                  </a:txBody>
                  <a:tcPr marL="126573" marR="126573" marT="63286" marB="63286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2D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just"/>
                      <a:endParaRPr lang="en-US" sz="3900"/>
                    </a:p>
                  </a:txBody>
                  <a:tcPr marL="126573" marR="126573" marT="63286" marB="63286"/>
                </a:tc>
                <a:extLst>
                  <a:ext uri="{0D108BD9-81ED-4DB2-BD59-A6C34878D82A}">
                    <a16:rowId xmlns:a16="http://schemas.microsoft.com/office/drawing/2014/main" val="3818383357"/>
                  </a:ext>
                </a:extLst>
              </a:tr>
              <a:tr h="97569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600"/>
                        <a:t>7 : 7 = 1</a:t>
                      </a:r>
                    </a:p>
                  </a:txBody>
                  <a:tcPr marL="126573" marR="126573" marT="63286" marB="63286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2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600"/>
                        <a:t>42 : 7 = 6</a:t>
                      </a:r>
                    </a:p>
                  </a:txBody>
                  <a:tcPr marL="126573" marR="126573" marT="63286" marB="63286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2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6221152"/>
                  </a:ext>
                </a:extLst>
              </a:tr>
              <a:tr h="975696">
                <a:tc>
                  <a:txBody>
                    <a:bodyPr/>
                    <a:lstStyle/>
                    <a:p>
                      <a:pPr algn="l"/>
                      <a:r>
                        <a:rPr lang="en-US" sz="3600"/>
                        <a:t>14 : 7 = 2</a:t>
                      </a:r>
                    </a:p>
                  </a:txBody>
                  <a:tcPr marL="126573" marR="126573" marT="63286" marB="63286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2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600"/>
                        <a:t>49 : 7 = 7</a:t>
                      </a:r>
                    </a:p>
                  </a:txBody>
                  <a:tcPr marL="126573" marR="126573" marT="63286" marB="63286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2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9697996"/>
                  </a:ext>
                </a:extLst>
              </a:tr>
              <a:tr h="975696">
                <a:tc>
                  <a:txBody>
                    <a:bodyPr/>
                    <a:lstStyle/>
                    <a:p>
                      <a:pPr algn="l"/>
                      <a:r>
                        <a:rPr lang="en-US" sz="3600"/>
                        <a:t>21 : 7 = 3</a:t>
                      </a:r>
                    </a:p>
                  </a:txBody>
                  <a:tcPr marL="126573" marR="126573" marT="63286" marB="63286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2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600"/>
                        <a:t>56 : 7 = 8</a:t>
                      </a:r>
                    </a:p>
                  </a:txBody>
                  <a:tcPr marL="126573" marR="126573" marT="63286" marB="63286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2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6565979"/>
                  </a:ext>
                </a:extLst>
              </a:tr>
              <a:tr h="97569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600"/>
                        <a:t>28 : 7 = 4</a:t>
                      </a:r>
                    </a:p>
                  </a:txBody>
                  <a:tcPr marL="126573" marR="126573" marT="63286" marB="63286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2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600"/>
                        <a:t>63 : 7 = 9</a:t>
                      </a:r>
                    </a:p>
                  </a:txBody>
                  <a:tcPr marL="126573" marR="126573" marT="63286" marB="63286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2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2751697"/>
                  </a:ext>
                </a:extLst>
              </a:tr>
              <a:tr h="97569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600"/>
                        <a:t>35 : 7 = 5</a:t>
                      </a:r>
                    </a:p>
                  </a:txBody>
                  <a:tcPr marL="126573" marR="126573" marT="63286" marB="63286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2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600"/>
                        <a:t>70 : 7 = 10</a:t>
                      </a:r>
                    </a:p>
                  </a:txBody>
                  <a:tcPr marL="126573" marR="126573" marT="63286" marB="63286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2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2061742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4FE9EB52-8816-9A5C-4647-84C6F57D80DD}"/>
              </a:ext>
            </a:extLst>
          </p:cNvPr>
          <p:cNvSpPr/>
          <p:nvPr/>
        </p:nvSpPr>
        <p:spPr>
          <a:xfrm>
            <a:off x="2191280" y="1914104"/>
            <a:ext cx="659567" cy="629587"/>
          </a:xfrm>
          <a:prstGeom prst="rect">
            <a:avLst/>
          </a:prstGeom>
          <a:solidFill>
            <a:srgbClr val="D6F1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5ABF160-60DA-9012-212C-E6004F1E06A7}"/>
              </a:ext>
            </a:extLst>
          </p:cNvPr>
          <p:cNvSpPr/>
          <p:nvPr/>
        </p:nvSpPr>
        <p:spPr>
          <a:xfrm>
            <a:off x="2191280" y="2945868"/>
            <a:ext cx="659567" cy="629587"/>
          </a:xfrm>
          <a:prstGeom prst="rect">
            <a:avLst/>
          </a:prstGeom>
          <a:solidFill>
            <a:srgbClr val="D6F1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3724552-F053-FB07-18B1-06CFBEF41C90}"/>
              </a:ext>
            </a:extLst>
          </p:cNvPr>
          <p:cNvSpPr/>
          <p:nvPr/>
        </p:nvSpPr>
        <p:spPr>
          <a:xfrm>
            <a:off x="2208984" y="3837270"/>
            <a:ext cx="659567" cy="629587"/>
          </a:xfrm>
          <a:prstGeom prst="rect">
            <a:avLst/>
          </a:prstGeom>
          <a:solidFill>
            <a:srgbClr val="D6F1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46CF18D-BCFD-6CCB-30EF-52A9CE9ED792}"/>
              </a:ext>
            </a:extLst>
          </p:cNvPr>
          <p:cNvSpPr/>
          <p:nvPr/>
        </p:nvSpPr>
        <p:spPr>
          <a:xfrm>
            <a:off x="2146307" y="4843244"/>
            <a:ext cx="659567" cy="629587"/>
          </a:xfrm>
          <a:prstGeom prst="rect">
            <a:avLst/>
          </a:prstGeom>
          <a:solidFill>
            <a:srgbClr val="D6F1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02D0426-2E0D-65A0-C878-29E63D74272A}"/>
              </a:ext>
            </a:extLst>
          </p:cNvPr>
          <p:cNvSpPr/>
          <p:nvPr/>
        </p:nvSpPr>
        <p:spPr>
          <a:xfrm>
            <a:off x="2146307" y="5781512"/>
            <a:ext cx="659567" cy="629587"/>
          </a:xfrm>
          <a:prstGeom prst="rect">
            <a:avLst/>
          </a:prstGeom>
          <a:solidFill>
            <a:srgbClr val="D6F1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055507A-812E-4E4A-74C8-D18CC08926A8}"/>
              </a:ext>
            </a:extLst>
          </p:cNvPr>
          <p:cNvSpPr/>
          <p:nvPr/>
        </p:nvSpPr>
        <p:spPr>
          <a:xfrm>
            <a:off x="4728147" y="1931075"/>
            <a:ext cx="659567" cy="629587"/>
          </a:xfrm>
          <a:prstGeom prst="rect">
            <a:avLst/>
          </a:prstGeom>
          <a:solidFill>
            <a:srgbClr val="D6F1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1046170-9D66-AAFD-09FF-89ACCFFA391B}"/>
              </a:ext>
            </a:extLst>
          </p:cNvPr>
          <p:cNvSpPr/>
          <p:nvPr/>
        </p:nvSpPr>
        <p:spPr>
          <a:xfrm>
            <a:off x="4728147" y="2872572"/>
            <a:ext cx="659567" cy="629587"/>
          </a:xfrm>
          <a:prstGeom prst="rect">
            <a:avLst/>
          </a:prstGeom>
          <a:solidFill>
            <a:srgbClr val="D6F1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6964A26-2EB5-893B-93F1-18F05859B42D}"/>
              </a:ext>
            </a:extLst>
          </p:cNvPr>
          <p:cNvSpPr/>
          <p:nvPr/>
        </p:nvSpPr>
        <p:spPr>
          <a:xfrm>
            <a:off x="4743136" y="3881816"/>
            <a:ext cx="659567" cy="629587"/>
          </a:xfrm>
          <a:prstGeom prst="rect">
            <a:avLst/>
          </a:prstGeom>
          <a:solidFill>
            <a:srgbClr val="D6F1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6B7303A-9504-3FB3-2A9C-1D45427697C6}"/>
              </a:ext>
            </a:extLst>
          </p:cNvPr>
          <p:cNvSpPr/>
          <p:nvPr/>
        </p:nvSpPr>
        <p:spPr>
          <a:xfrm>
            <a:off x="4743136" y="4846335"/>
            <a:ext cx="659567" cy="629587"/>
          </a:xfrm>
          <a:prstGeom prst="rect">
            <a:avLst/>
          </a:prstGeom>
          <a:solidFill>
            <a:srgbClr val="D6F1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E3F24AB-F715-BBDE-2B52-A733A13F16E3}"/>
              </a:ext>
            </a:extLst>
          </p:cNvPr>
          <p:cNvSpPr/>
          <p:nvPr/>
        </p:nvSpPr>
        <p:spPr>
          <a:xfrm>
            <a:off x="5012960" y="5875458"/>
            <a:ext cx="659567" cy="629587"/>
          </a:xfrm>
          <a:prstGeom prst="rect">
            <a:avLst/>
          </a:prstGeom>
          <a:solidFill>
            <a:srgbClr val="D6F1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C75833D-6B50-CA12-E86A-39E13B92E0E7}"/>
              </a:ext>
            </a:extLst>
          </p:cNvPr>
          <p:cNvSpPr/>
          <p:nvPr/>
        </p:nvSpPr>
        <p:spPr>
          <a:xfrm>
            <a:off x="1350800" y="1914104"/>
            <a:ext cx="444490" cy="629587"/>
          </a:xfrm>
          <a:prstGeom prst="rect">
            <a:avLst/>
          </a:prstGeom>
          <a:solidFill>
            <a:srgbClr val="D6F1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95BE69B-2D55-D029-BBB7-5870A88A7772}"/>
              </a:ext>
            </a:extLst>
          </p:cNvPr>
          <p:cNvSpPr/>
          <p:nvPr/>
        </p:nvSpPr>
        <p:spPr>
          <a:xfrm>
            <a:off x="1350800" y="2945868"/>
            <a:ext cx="444490" cy="629587"/>
          </a:xfrm>
          <a:prstGeom prst="rect">
            <a:avLst/>
          </a:prstGeom>
          <a:solidFill>
            <a:srgbClr val="D6F1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EF27F0B-8995-5830-1161-88873E38A77D}"/>
              </a:ext>
            </a:extLst>
          </p:cNvPr>
          <p:cNvSpPr/>
          <p:nvPr/>
        </p:nvSpPr>
        <p:spPr>
          <a:xfrm>
            <a:off x="1368504" y="3837270"/>
            <a:ext cx="444490" cy="629587"/>
          </a:xfrm>
          <a:prstGeom prst="rect">
            <a:avLst/>
          </a:prstGeom>
          <a:solidFill>
            <a:srgbClr val="D6F1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746E0C6-4B4A-2A3B-4C39-8E7D929F87A7}"/>
              </a:ext>
            </a:extLst>
          </p:cNvPr>
          <p:cNvSpPr/>
          <p:nvPr/>
        </p:nvSpPr>
        <p:spPr>
          <a:xfrm>
            <a:off x="1305827" y="4843244"/>
            <a:ext cx="444490" cy="629587"/>
          </a:xfrm>
          <a:prstGeom prst="rect">
            <a:avLst/>
          </a:prstGeom>
          <a:solidFill>
            <a:srgbClr val="D6F1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7759393-DEF0-DC5F-2C9F-CBEE593CE197}"/>
              </a:ext>
            </a:extLst>
          </p:cNvPr>
          <p:cNvSpPr/>
          <p:nvPr/>
        </p:nvSpPr>
        <p:spPr>
          <a:xfrm>
            <a:off x="1305827" y="5781512"/>
            <a:ext cx="444490" cy="629587"/>
          </a:xfrm>
          <a:prstGeom prst="rect">
            <a:avLst/>
          </a:prstGeom>
          <a:solidFill>
            <a:srgbClr val="D6F1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E2864DE-DAFA-3C57-ABE8-216E68D1E371}"/>
              </a:ext>
            </a:extLst>
          </p:cNvPr>
          <p:cNvSpPr/>
          <p:nvPr/>
        </p:nvSpPr>
        <p:spPr>
          <a:xfrm>
            <a:off x="3938883" y="1914104"/>
            <a:ext cx="444490" cy="629587"/>
          </a:xfrm>
          <a:prstGeom prst="rect">
            <a:avLst/>
          </a:prstGeom>
          <a:solidFill>
            <a:srgbClr val="D6F1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DC62876-6EC7-D755-F25A-DB5083279295}"/>
              </a:ext>
            </a:extLst>
          </p:cNvPr>
          <p:cNvSpPr/>
          <p:nvPr/>
        </p:nvSpPr>
        <p:spPr>
          <a:xfrm>
            <a:off x="3938883" y="2945868"/>
            <a:ext cx="444490" cy="629587"/>
          </a:xfrm>
          <a:prstGeom prst="rect">
            <a:avLst/>
          </a:prstGeom>
          <a:solidFill>
            <a:srgbClr val="D6F1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CE17DC7-5A6B-3D0D-A0EC-14B1506A4AED}"/>
              </a:ext>
            </a:extLst>
          </p:cNvPr>
          <p:cNvSpPr/>
          <p:nvPr/>
        </p:nvSpPr>
        <p:spPr>
          <a:xfrm>
            <a:off x="3956587" y="3837270"/>
            <a:ext cx="444490" cy="629587"/>
          </a:xfrm>
          <a:prstGeom prst="rect">
            <a:avLst/>
          </a:prstGeom>
          <a:solidFill>
            <a:srgbClr val="D6F1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E01C56F-B7AD-B37B-F706-25E1D195A5B9}"/>
              </a:ext>
            </a:extLst>
          </p:cNvPr>
          <p:cNvSpPr/>
          <p:nvPr/>
        </p:nvSpPr>
        <p:spPr>
          <a:xfrm>
            <a:off x="3893910" y="4843244"/>
            <a:ext cx="444490" cy="629587"/>
          </a:xfrm>
          <a:prstGeom prst="rect">
            <a:avLst/>
          </a:prstGeom>
          <a:solidFill>
            <a:srgbClr val="D6F1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30EA3C0-89AC-0DDB-2E7B-F0266023F9D9}"/>
              </a:ext>
            </a:extLst>
          </p:cNvPr>
          <p:cNvSpPr/>
          <p:nvPr/>
        </p:nvSpPr>
        <p:spPr>
          <a:xfrm>
            <a:off x="3908899" y="5781512"/>
            <a:ext cx="659567" cy="629587"/>
          </a:xfrm>
          <a:prstGeom prst="rect">
            <a:avLst/>
          </a:prstGeom>
          <a:solidFill>
            <a:srgbClr val="D6F1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F27A6BD4-C90F-D82A-4C0C-00197E87264C}"/>
              </a:ext>
            </a:extLst>
          </p:cNvPr>
          <p:cNvSpPr/>
          <p:nvPr/>
        </p:nvSpPr>
        <p:spPr>
          <a:xfrm>
            <a:off x="7831109" y="1914104"/>
            <a:ext cx="659567" cy="629587"/>
          </a:xfrm>
          <a:prstGeom prst="rect">
            <a:avLst/>
          </a:prstGeom>
          <a:solidFill>
            <a:srgbClr val="FBF2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0E5BF63-BDC3-B39B-8FE8-D3B5829FEAC6}"/>
              </a:ext>
            </a:extLst>
          </p:cNvPr>
          <p:cNvSpPr/>
          <p:nvPr/>
        </p:nvSpPr>
        <p:spPr>
          <a:xfrm>
            <a:off x="8070949" y="2855601"/>
            <a:ext cx="659567" cy="629587"/>
          </a:xfrm>
          <a:prstGeom prst="rect">
            <a:avLst/>
          </a:prstGeom>
          <a:solidFill>
            <a:srgbClr val="FBF2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D315262C-017A-1528-3CBD-8E390CC75D02}"/>
              </a:ext>
            </a:extLst>
          </p:cNvPr>
          <p:cNvSpPr/>
          <p:nvPr/>
        </p:nvSpPr>
        <p:spPr>
          <a:xfrm>
            <a:off x="8085938" y="3864845"/>
            <a:ext cx="659567" cy="629587"/>
          </a:xfrm>
          <a:prstGeom prst="rect">
            <a:avLst/>
          </a:prstGeom>
          <a:solidFill>
            <a:srgbClr val="FBF2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B60BE761-B652-94C4-C3F4-6E7E0B09ED4A}"/>
              </a:ext>
            </a:extLst>
          </p:cNvPr>
          <p:cNvSpPr/>
          <p:nvPr/>
        </p:nvSpPr>
        <p:spPr>
          <a:xfrm>
            <a:off x="8085938" y="4829364"/>
            <a:ext cx="659567" cy="629587"/>
          </a:xfrm>
          <a:prstGeom prst="rect">
            <a:avLst/>
          </a:prstGeom>
          <a:solidFill>
            <a:srgbClr val="FBF2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8FCDAC5D-1854-4240-5B9C-3579C5419D8B}"/>
              </a:ext>
            </a:extLst>
          </p:cNvPr>
          <p:cNvSpPr/>
          <p:nvPr/>
        </p:nvSpPr>
        <p:spPr>
          <a:xfrm>
            <a:off x="8115922" y="5858487"/>
            <a:ext cx="659567" cy="629587"/>
          </a:xfrm>
          <a:prstGeom prst="rect">
            <a:avLst/>
          </a:prstGeom>
          <a:solidFill>
            <a:srgbClr val="FBF2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BF188510-D1B5-DB66-9FB6-C4D16DFCF936}"/>
              </a:ext>
            </a:extLst>
          </p:cNvPr>
          <p:cNvSpPr/>
          <p:nvPr/>
        </p:nvSpPr>
        <p:spPr>
          <a:xfrm>
            <a:off x="10676083" y="1878377"/>
            <a:ext cx="659567" cy="629587"/>
          </a:xfrm>
          <a:prstGeom prst="rect">
            <a:avLst/>
          </a:prstGeom>
          <a:solidFill>
            <a:srgbClr val="FBF2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D6401A5B-5C86-0305-274E-A02BEDAA8591}"/>
              </a:ext>
            </a:extLst>
          </p:cNvPr>
          <p:cNvSpPr/>
          <p:nvPr/>
        </p:nvSpPr>
        <p:spPr>
          <a:xfrm>
            <a:off x="10702931" y="2872572"/>
            <a:ext cx="659567" cy="629587"/>
          </a:xfrm>
          <a:prstGeom prst="rect">
            <a:avLst/>
          </a:prstGeom>
          <a:solidFill>
            <a:srgbClr val="FBF2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226B409-C955-45DA-567A-6E8CEB35390B}"/>
              </a:ext>
            </a:extLst>
          </p:cNvPr>
          <p:cNvSpPr/>
          <p:nvPr/>
        </p:nvSpPr>
        <p:spPr>
          <a:xfrm>
            <a:off x="10717920" y="3878725"/>
            <a:ext cx="659567" cy="629587"/>
          </a:xfrm>
          <a:prstGeom prst="rect">
            <a:avLst/>
          </a:prstGeom>
          <a:solidFill>
            <a:srgbClr val="FBF2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B58A1CBA-EF7E-6447-9528-B896A5821A70}"/>
              </a:ext>
            </a:extLst>
          </p:cNvPr>
          <p:cNvSpPr/>
          <p:nvPr/>
        </p:nvSpPr>
        <p:spPr>
          <a:xfrm>
            <a:off x="10691027" y="4829363"/>
            <a:ext cx="659567" cy="629587"/>
          </a:xfrm>
          <a:prstGeom prst="rect">
            <a:avLst/>
          </a:prstGeom>
          <a:solidFill>
            <a:srgbClr val="FBF2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E909B474-9E60-6E22-E51C-B2C094FD791C}"/>
              </a:ext>
            </a:extLst>
          </p:cNvPr>
          <p:cNvSpPr/>
          <p:nvPr/>
        </p:nvSpPr>
        <p:spPr>
          <a:xfrm>
            <a:off x="10702931" y="5829633"/>
            <a:ext cx="659567" cy="629587"/>
          </a:xfrm>
          <a:prstGeom prst="rect">
            <a:avLst/>
          </a:prstGeom>
          <a:solidFill>
            <a:srgbClr val="FBF2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7F93B995-2624-A907-A6AC-DAE603916CB6}"/>
              </a:ext>
            </a:extLst>
          </p:cNvPr>
          <p:cNvSpPr/>
          <p:nvPr/>
        </p:nvSpPr>
        <p:spPr>
          <a:xfrm>
            <a:off x="6539143" y="1927983"/>
            <a:ext cx="260283" cy="629587"/>
          </a:xfrm>
          <a:prstGeom prst="rect">
            <a:avLst/>
          </a:prstGeom>
          <a:solidFill>
            <a:srgbClr val="FBF2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34594A10-2EA3-CA2F-9567-8DB23C3AB3BC}"/>
              </a:ext>
            </a:extLst>
          </p:cNvPr>
          <p:cNvSpPr/>
          <p:nvPr/>
        </p:nvSpPr>
        <p:spPr>
          <a:xfrm>
            <a:off x="6466509" y="2930831"/>
            <a:ext cx="545096" cy="629587"/>
          </a:xfrm>
          <a:prstGeom prst="rect">
            <a:avLst/>
          </a:prstGeom>
          <a:solidFill>
            <a:srgbClr val="FBF2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79EA1493-6A05-A2BE-E183-3BCA018CF008}"/>
              </a:ext>
            </a:extLst>
          </p:cNvPr>
          <p:cNvSpPr/>
          <p:nvPr/>
        </p:nvSpPr>
        <p:spPr>
          <a:xfrm>
            <a:off x="6482327" y="3889327"/>
            <a:ext cx="545096" cy="629587"/>
          </a:xfrm>
          <a:prstGeom prst="rect">
            <a:avLst/>
          </a:prstGeom>
          <a:solidFill>
            <a:srgbClr val="FBF2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2F977093-819E-7A14-02E8-A0A40127CF97}"/>
              </a:ext>
            </a:extLst>
          </p:cNvPr>
          <p:cNvSpPr/>
          <p:nvPr/>
        </p:nvSpPr>
        <p:spPr>
          <a:xfrm>
            <a:off x="6482327" y="4846335"/>
            <a:ext cx="545096" cy="629587"/>
          </a:xfrm>
          <a:prstGeom prst="rect">
            <a:avLst/>
          </a:prstGeom>
          <a:solidFill>
            <a:srgbClr val="FBF2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871926B0-1771-711F-8DC9-4AB60D908DB6}"/>
              </a:ext>
            </a:extLst>
          </p:cNvPr>
          <p:cNvSpPr/>
          <p:nvPr/>
        </p:nvSpPr>
        <p:spPr>
          <a:xfrm>
            <a:off x="6539143" y="5872366"/>
            <a:ext cx="545096" cy="629587"/>
          </a:xfrm>
          <a:prstGeom prst="rect">
            <a:avLst/>
          </a:prstGeom>
          <a:solidFill>
            <a:srgbClr val="FBF2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3FFABB85-EA68-A8E0-3926-22FDD9A9D839}"/>
              </a:ext>
            </a:extLst>
          </p:cNvPr>
          <p:cNvSpPr/>
          <p:nvPr/>
        </p:nvSpPr>
        <p:spPr>
          <a:xfrm>
            <a:off x="9060861" y="1927983"/>
            <a:ext cx="659567" cy="629587"/>
          </a:xfrm>
          <a:prstGeom prst="rect">
            <a:avLst/>
          </a:prstGeom>
          <a:solidFill>
            <a:srgbClr val="FBF2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CD41554A-18C1-595A-281F-6FD36B8F33CE}"/>
              </a:ext>
            </a:extLst>
          </p:cNvPr>
          <p:cNvSpPr/>
          <p:nvPr/>
        </p:nvSpPr>
        <p:spPr>
          <a:xfrm>
            <a:off x="9060861" y="2943133"/>
            <a:ext cx="659567" cy="629587"/>
          </a:xfrm>
          <a:prstGeom prst="rect">
            <a:avLst/>
          </a:prstGeom>
          <a:solidFill>
            <a:srgbClr val="FBF2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67E364AA-C913-69BC-AF1C-3DA166AB5C5F}"/>
              </a:ext>
            </a:extLst>
          </p:cNvPr>
          <p:cNvSpPr/>
          <p:nvPr/>
        </p:nvSpPr>
        <p:spPr>
          <a:xfrm>
            <a:off x="9046907" y="3895946"/>
            <a:ext cx="659567" cy="629587"/>
          </a:xfrm>
          <a:prstGeom prst="rect">
            <a:avLst/>
          </a:prstGeom>
          <a:solidFill>
            <a:srgbClr val="FBF2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22F51746-DAC9-A932-126D-B1D103E7EDDC}"/>
              </a:ext>
            </a:extLst>
          </p:cNvPr>
          <p:cNvSpPr/>
          <p:nvPr/>
        </p:nvSpPr>
        <p:spPr>
          <a:xfrm>
            <a:off x="9046905" y="4884156"/>
            <a:ext cx="659567" cy="629587"/>
          </a:xfrm>
          <a:prstGeom prst="rect">
            <a:avLst/>
          </a:prstGeom>
          <a:solidFill>
            <a:srgbClr val="FBF2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229BF348-C681-3495-C8CD-8E40BA24CBB1}"/>
              </a:ext>
            </a:extLst>
          </p:cNvPr>
          <p:cNvSpPr/>
          <p:nvPr/>
        </p:nvSpPr>
        <p:spPr>
          <a:xfrm>
            <a:off x="9103666" y="5858486"/>
            <a:ext cx="659567" cy="629587"/>
          </a:xfrm>
          <a:prstGeom prst="rect">
            <a:avLst/>
          </a:prstGeom>
          <a:solidFill>
            <a:srgbClr val="FBF2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89205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06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" fill="hold">
                      <p:stCondLst>
                        <p:cond delay="0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224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5" fill="hold">
                      <p:stCondLst>
                        <p:cond delay="0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2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230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1" fill="hold">
                      <p:stCondLst>
                        <p:cond delay="0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3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2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F42FCEE-DA58-3EAD-3146-5891B6E316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64" y="898356"/>
            <a:ext cx="2883494" cy="296408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A38899C-C623-965A-FE15-63E205F7BB62}"/>
              </a:ext>
            </a:extLst>
          </p:cNvPr>
          <p:cNvSpPr txBox="1"/>
          <p:nvPr/>
        </p:nvSpPr>
        <p:spPr>
          <a:xfrm>
            <a:off x="77764" y="6858000"/>
            <a:ext cx="1200518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>
                <a:ln w="76200">
                  <a:solidFill>
                    <a:srgbClr val="9470A4"/>
                  </a:solidFill>
                </a:ln>
                <a:solidFill>
                  <a:schemeClr val="bg1"/>
                </a:solidFill>
                <a:effectLst>
                  <a:glow rad="101600">
                    <a:srgbClr val="7030A0">
                      <a:alpha val="60000"/>
                    </a:srgbClr>
                  </a:glow>
                </a:effectLst>
                <a:latin typeface="SVN-Billo" panose="00000400000000000000" pitchFamily="2" charset="0"/>
              </a:rPr>
              <a:t>Hoạt động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ADF42C-0B8A-D17E-36CF-C2C76B9D2F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504" y="2564712"/>
            <a:ext cx="12004064" cy="2274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2169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Group 59">
            <a:extLst>
              <a:ext uri="{FF2B5EF4-FFF2-40B4-BE49-F238E27FC236}">
                <a16:creationId xmlns:a16="http://schemas.microsoft.com/office/drawing/2014/main" id="{4FEBBA36-FA35-95F1-4184-8E68FAFAAD23}"/>
              </a:ext>
            </a:extLst>
          </p:cNvPr>
          <p:cNvGrpSpPr/>
          <p:nvPr/>
        </p:nvGrpSpPr>
        <p:grpSpPr>
          <a:xfrm>
            <a:off x="640351" y="262766"/>
            <a:ext cx="11152772" cy="1944123"/>
            <a:chOff x="842010" y="518160"/>
            <a:chExt cx="11152772" cy="1944123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63FCBE92-53BF-28DF-E3C6-9BE361FBD89D}"/>
                </a:ext>
              </a:extLst>
            </p:cNvPr>
            <p:cNvGrpSpPr/>
            <p:nvPr/>
          </p:nvGrpSpPr>
          <p:grpSpPr>
            <a:xfrm>
              <a:off x="842010" y="518160"/>
              <a:ext cx="914400" cy="914400"/>
              <a:chOff x="651510" y="2423160"/>
              <a:chExt cx="914400" cy="914400"/>
            </a:xfrm>
          </p:grpSpPr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0716A203-4855-714A-07C9-BB042B79EB2D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>
                <a:solidFill>
                  <a:srgbClr val="9470A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7C508173-B11D-2B3F-E978-C5F5420F6ACE}"/>
                  </a:ext>
                </a:extLst>
              </p:cNvPr>
              <p:cNvSpPr/>
              <p:nvPr/>
            </p:nvSpPr>
            <p:spPr>
              <a:xfrm>
                <a:off x="651510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>
                    <a:ln w="5715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+mj-lt"/>
                  </a:rPr>
                  <a:t>1</a:t>
                </a:r>
              </a:p>
            </p:txBody>
          </p:sp>
        </p:grp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819F4CC2-B717-E348-A47C-1CACCD69AD1F}"/>
                </a:ext>
              </a:extLst>
            </p:cNvPr>
            <p:cNvSpPr txBox="1"/>
            <p:nvPr/>
          </p:nvSpPr>
          <p:spPr>
            <a:xfrm>
              <a:off x="1756410" y="694789"/>
              <a:ext cx="1023837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/>
                <a:t>Số?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9FBBEC02-CF0A-C3CF-B562-BEB51862D289}"/>
                </a:ext>
              </a:extLst>
            </p:cNvPr>
            <p:cNvSpPr txBox="1"/>
            <p:nvPr/>
          </p:nvSpPr>
          <p:spPr>
            <a:xfrm>
              <a:off x="1037649" y="1815952"/>
              <a:ext cx="9144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/>
                <a:t>a)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CE5DBEBB-7749-2D64-A5F7-A8F457EAE7D8}"/>
                </a:ext>
              </a:extLst>
            </p:cNvPr>
            <p:cNvSpPr txBox="1"/>
            <p:nvPr/>
          </p:nvSpPr>
          <p:spPr>
            <a:xfrm>
              <a:off x="6695634" y="1750401"/>
              <a:ext cx="9144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/>
                <a:t>b)</a:t>
              </a:r>
            </a:p>
          </p:txBody>
        </p:sp>
      </p:grpSp>
      <p:sp>
        <p:nvSpPr>
          <p:cNvPr id="69" name="Oval 68">
            <a:extLst>
              <a:ext uri="{FF2B5EF4-FFF2-40B4-BE49-F238E27FC236}">
                <a16:creationId xmlns:a16="http://schemas.microsoft.com/office/drawing/2014/main" id="{2B7FC922-8FB6-A337-FAF1-AE22B9207989}"/>
              </a:ext>
            </a:extLst>
          </p:cNvPr>
          <p:cNvSpPr/>
          <p:nvPr/>
        </p:nvSpPr>
        <p:spPr>
          <a:xfrm>
            <a:off x="1554751" y="1644015"/>
            <a:ext cx="914400" cy="9144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7</a:t>
            </a:r>
          </a:p>
        </p:txBody>
      </p: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322E6BE3-8781-857F-EC7D-3D18C6EA93FC}"/>
              </a:ext>
            </a:extLst>
          </p:cNvPr>
          <p:cNvCxnSpPr>
            <a:stCxn id="69" idx="6"/>
          </p:cNvCxnSpPr>
          <p:nvPr/>
        </p:nvCxnSpPr>
        <p:spPr>
          <a:xfrm>
            <a:off x="2469151" y="2101215"/>
            <a:ext cx="1420520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>
            <a:extLst>
              <a:ext uri="{FF2B5EF4-FFF2-40B4-BE49-F238E27FC236}">
                <a16:creationId xmlns:a16="http://schemas.microsoft.com/office/drawing/2014/main" id="{0B120439-B87E-1F82-E2F3-797B097FFD39}"/>
              </a:ext>
            </a:extLst>
          </p:cNvPr>
          <p:cNvSpPr txBox="1"/>
          <p:nvPr/>
        </p:nvSpPr>
        <p:spPr>
          <a:xfrm>
            <a:off x="2693742" y="1553228"/>
            <a:ext cx="11959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/>
              <a:t>x 5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0BFFF934-F95B-AF57-175E-F5BBEAE95761}"/>
              </a:ext>
            </a:extLst>
          </p:cNvPr>
          <p:cNvSpPr/>
          <p:nvPr/>
        </p:nvSpPr>
        <p:spPr>
          <a:xfrm>
            <a:off x="3906674" y="1641789"/>
            <a:ext cx="914400" cy="9144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35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32B80631-3861-A7B6-ABE8-AF5D42DCA16B}"/>
              </a:ext>
            </a:extLst>
          </p:cNvPr>
          <p:cNvSpPr/>
          <p:nvPr/>
        </p:nvSpPr>
        <p:spPr>
          <a:xfrm>
            <a:off x="7252478" y="1582306"/>
            <a:ext cx="914400" cy="9144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35</a:t>
            </a:r>
          </a:p>
        </p:txBody>
      </p: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BDCA2915-4A3E-7812-82BA-F8B107C591B7}"/>
              </a:ext>
            </a:extLst>
          </p:cNvPr>
          <p:cNvCxnSpPr/>
          <p:nvPr/>
        </p:nvCxnSpPr>
        <p:spPr>
          <a:xfrm>
            <a:off x="8166877" y="2057245"/>
            <a:ext cx="1420520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931E3ECE-5CC9-E3C3-5EC4-9B98B125A158}"/>
              </a:ext>
            </a:extLst>
          </p:cNvPr>
          <p:cNvSpPr txBox="1"/>
          <p:nvPr/>
        </p:nvSpPr>
        <p:spPr>
          <a:xfrm>
            <a:off x="8391468" y="1509258"/>
            <a:ext cx="11959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/>
              <a:t>: 7</a:t>
            </a: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4FD9258F-B59B-9F8F-B4B4-AFED9D166B65}"/>
              </a:ext>
            </a:extLst>
          </p:cNvPr>
          <p:cNvSpPr/>
          <p:nvPr/>
        </p:nvSpPr>
        <p:spPr>
          <a:xfrm>
            <a:off x="9587397" y="1604886"/>
            <a:ext cx="914400" cy="9144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736ECD76-E8D7-C4EB-2EE3-A0CD0ABC4C9A}"/>
              </a:ext>
            </a:extLst>
          </p:cNvPr>
          <p:cNvSpPr txBox="1"/>
          <p:nvPr/>
        </p:nvSpPr>
        <p:spPr>
          <a:xfrm>
            <a:off x="9615398" y="1740090"/>
            <a:ext cx="858397" cy="70788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45DEAD7E-1681-35A9-4D38-607C8960C60C}"/>
              </a:ext>
            </a:extLst>
          </p:cNvPr>
          <p:cNvSpPr txBox="1"/>
          <p:nvPr/>
        </p:nvSpPr>
        <p:spPr>
          <a:xfrm>
            <a:off x="3932743" y="1760213"/>
            <a:ext cx="858397" cy="70788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85A252A3-6141-653C-0CE4-5D12472AFC96}"/>
              </a:ext>
            </a:extLst>
          </p:cNvPr>
          <p:cNvSpPr/>
          <p:nvPr/>
        </p:nvSpPr>
        <p:spPr>
          <a:xfrm>
            <a:off x="1571753" y="3360954"/>
            <a:ext cx="914400" cy="9144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7</a:t>
            </a:r>
          </a:p>
        </p:txBody>
      </p: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1792DB9D-B214-5862-7B7D-CC17E9ACC472}"/>
              </a:ext>
            </a:extLst>
          </p:cNvPr>
          <p:cNvCxnSpPr>
            <a:stCxn id="80" idx="6"/>
          </p:cNvCxnSpPr>
          <p:nvPr/>
        </p:nvCxnSpPr>
        <p:spPr>
          <a:xfrm>
            <a:off x="2486153" y="3818154"/>
            <a:ext cx="1420520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Box 81">
            <a:extLst>
              <a:ext uri="{FF2B5EF4-FFF2-40B4-BE49-F238E27FC236}">
                <a16:creationId xmlns:a16="http://schemas.microsoft.com/office/drawing/2014/main" id="{F791505E-8376-66C1-D887-39A25D16A375}"/>
              </a:ext>
            </a:extLst>
          </p:cNvPr>
          <p:cNvSpPr txBox="1"/>
          <p:nvPr/>
        </p:nvSpPr>
        <p:spPr>
          <a:xfrm>
            <a:off x="2710744" y="3270167"/>
            <a:ext cx="11959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/>
              <a:t>x 6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E986739C-78EA-0EF3-0FFE-6FB4927404E8}"/>
              </a:ext>
            </a:extLst>
          </p:cNvPr>
          <p:cNvSpPr/>
          <p:nvPr/>
        </p:nvSpPr>
        <p:spPr>
          <a:xfrm>
            <a:off x="3923676" y="3358728"/>
            <a:ext cx="914400" cy="9144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42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BCF91A75-5019-0DE4-DDD2-40EE9F994E60}"/>
              </a:ext>
            </a:extLst>
          </p:cNvPr>
          <p:cNvSpPr/>
          <p:nvPr/>
        </p:nvSpPr>
        <p:spPr>
          <a:xfrm>
            <a:off x="7276475" y="3346800"/>
            <a:ext cx="914400" cy="9144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42</a:t>
            </a:r>
          </a:p>
        </p:txBody>
      </p: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AD7EC5FA-5F43-F2B2-6263-AF792CC69F97}"/>
              </a:ext>
            </a:extLst>
          </p:cNvPr>
          <p:cNvCxnSpPr/>
          <p:nvPr/>
        </p:nvCxnSpPr>
        <p:spPr>
          <a:xfrm>
            <a:off x="8190874" y="3821739"/>
            <a:ext cx="1420520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extBox 85">
            <a:extLst>
              <a:ext uri="{FF2B5EF4-FFF2-40B4-BE49-F238E27FC236}">
                <a16:creationId xmlns:a16="http://schemas.microsoft.com/office/drawing/2014/main" id="{D132183F-4F52-D550-23CE-92E542C66995}"/>
              </a:ext>
            </a:extLst>
          </p:cNvPr>
          <p:cNvSpPr txBox="1"/>
          <p:nvPr/>
        </p:nvSpPr>
        <p:spPr>
          <a:xfrm>
            <a:off x="8415465" y="3273752"/>
            <a:ext cx="11959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/>
              <a:t>: 7</a:t>
            </a:r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C7BAA409-D83B-091A-DCFA-A94801E553AE}"/>
              </a:ext>
            </a:extLst>
          </p:cNvPr>
          <p:cNvSpPr/>
          <p:nvPr/>
        </p:nvSpPr>
        <p:spPr>
          <a:xfrm>
            <a:off x="9611394" y="3369380"/>
            <a:ext cx="914400" cy="9144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F9B343D1-7F89-0EAD-BBBF-7A0509B711DC}"/>
              </a:ext>
            </a:extLst>
          </p:cNvPr>
          <p:cNvSpPr txBox="1"/>
          <p:nvPr/>
        </p:nvSpPr>
        <p:spPr>
          <a:xfrm>
            <a:off x="9628398" y="3504584"/>
            <a:ext cx="858397" cy="70788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C4E27A3F-93F1-71D5-2BD4-F013FAB9C857}"/>
              </a:ext>
            </a:extLst>
          </p:cNvPr>
          <p:cNvSpPr txBox="1"/>
          <p:nvPr/>
        </p:nvSpPr>
        <p:spPr>
          <a:xfrm>
            <a:off x="3951677" y="3476681"/>
            <a:ext cx="858397" cy="70788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EFFFF273-A7E2-010A-8994-9DA679BEBAA2}"/>
              </a:ext>
            </a:extLst>
          </p:cNvPr>
          <p:cNvSpPr/>
          <p:nvPr/>
        </p:nvSpPr>
        <p:spPr>
          <a:xfrm>
            <a:off x="1554751" y="5205467"/>
            <a:ext cx="914400" cy="9144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7</a:t>
            </a:r>
          </a:p>
        </p:txBody>
      </p: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AAE707C6-9E89-8947-3796-B9A5BF98EC21}"/>
              </a:ext>
            </a:extLst>
          </p:cNvPr>
          <p:cNvCxnSpPr>
            <a:stCxn id="91" idx="6"/>
          </p:cNvCxnSpPr>
          <p:nvPr/>
        </p:nvCxnSpPr>
        <p:spPr>
          <a:xfrm>
            <a:off x="2469151" y="5662667"/>
            <a:ext cx="1420520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TextBox 92">
            <a:extLst>
              <a:ext uri="{FF2B5EF4-FFF2-40B4-BE49-F238E27FC236}">
                <a16:creationId xmlns:a16="http://schemas.microsoft.com/office/drawing/2014/main" id="{49941FED-2668-0D1E-1D01-D69C0874EC14}"/>
              </a:ext>
            </a:extLst>
          </p:cNvPr>
          <p:cNvSpPr txBox="1"/>
          <p:nvPr/>
        </p:nvSpPr>
        <p:spPr>
          <a:xfrm>
            <a:off x="2693742" y="5114680"/>
            <a:ext cx="11959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/>
              <a:t>x 9</a:t>
            </a: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A2FDCA71-DDD6-92EE-C825-D35AF0934D84}"/>
              </a:ext>
            </a:extLst>
          </p:cNvPr>
          <p:cNvSpPr/>
          <p:nvPr/>
        </p:nvSpPr>
        <p:spPr>
          <a:xfrm>
            <a:off x="3906674" y="5203241"/>
            <a:ext cx="914400" cy="9144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63</a:t>
            </a: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796BF26F-266F-766B-FE18-8872C7F0C072}"/>
              </a:ext>
            </a:extLst>
          </p:cNvPr>
          <p:cNvSpPr/>
          <p:nvPr/>
        </p:nvSpPr>
        <p:spPr>
          <a:xfrm>
            <a:off x="7276476" y="5202082"/>
            <a:ext cx="914400" cy="9144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63</a:t>
            </a:r>
          </a:p>
        </p:txBody>
      </p: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BF26947D-1E52-4782-F103-332B681CEB5E}"/>
              </a:ext>
            </a:extLst>
          </p:cNvPr>
          <p:cNvCxnSpPr/>
          <p:nvPr/>
        </p:nvCxnSpPr>
        <p:spPr>
          <a:xfrm>
            <a:off x="8190875" y="5677021"/>
            <a:ext cx="1420520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TextBox 96">
            <a:extLst>
              <a:ext uri="{FF2B5EF4-FFF2-40B4-BE49-F238E27FC236}">
                <a16:creationId xmlns:a16="http://schemas.microsoft.com/office/drawing/2014/main" id="{2378B3F7-290C-41C7-30F8-9911C78774CB}"/>
              </a:ext>
            </a:extLst>
          </p:cNvPr>
          <p:cNvSpPr txBox="1"/>
          <p:nvPr/>
        </p:nvSpPr>
        <p:spPr>
          <a:xfrm>
            <a:off x="8415466" y="5129034"/>
            <a:ext cx="11959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/>
              <a:t>: 7</a:t>
            </a:r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225D48CF-C488-CCEC-9FD1-C980D89574C6}"/>
              </a:ext>
            </a:extLst>
          </p:cNvPr>
          <p:cNvSpPr/>
          <p:nvPr/>
        </p:nvSpPr>
        <p:spPr>
          <a:xfrm>
            <a:off x="9611395" y="5224662"/>
            <a:ext cx="914400" cy="9144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79A52099-B834-DE02-13B8-4C44DEE38A44}"/>
              </a:ext>
            </a:extLst>
          </p:cNvPr>
          <p:cNvSpPr txBox="1"/>
          <p:nvPr/>
        </p:nvSpPr>
        <p:spPr>
          <a:xfrm>
            <a:off x="3917671" y="5306498"/>
            <a:ext cx="858397" cy="70788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1890CED7-EF2C-76A9-E629-14CBE3F28A44}"/>
              </a:ext>
            </a:extLst>
          </p:cNvPr>
          <p:cNvSpPr txBox="1"/>
          <p:nvPr/>
        </p:nvSpPr>
        <p:spPr>
          <a:xfrm>
            <a:off x="9656400" y="5323078"/>
            <a:ext cx="858397" cy="70788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165456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</p:childTnLst>
        </p:cTn>
      </p:par>
    </p:tnLst>
    <p:bldLst>
      <p:bldP spid="77" grpId="0" animBg="1"/>
      <p:bldP spid="78" grpId="0" animBg="1"/>
      <p:bldP spid="88" grpId="0" animBg="1"/>
      <p:bldP spid="89" grpId="0" animBg="1"/>
      <p:bldP spid="99" grpId="0" animBg="1"/>
      <p:bldP spid="10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96CC7BD2-84F2-EAC4-E6B1-B91550099F80}"/>
              </a:ext>
            </a:extLst>
          </p:cNvPr>
          <p:cNvGrpSpPr/>
          <p:nvPr/>
        </p:nvGrpSpPr>
        <p:grpSpPr>
          <a:xfrm>
            <a:off x="154619" y="109880"/>
            <a:ext cx="11761087" cy="1930955"/>
            <a:chOff x="842010" y="518160"/>
            <a:chExt cx="11751556" cy="1930955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8B4A2D1-2AC5-C0B7-AF0C-CD71495B74E1}"/>
                </a:ext>
              </a:extLst>
            </p:cNvPr>
            <p:cNvGrpSpPr/>
            <p:nvPr/>
          </p:nvGrpSpPr>
          <p:grpSpPr>
            <a:xfrm>
              <a:off x="842010" y="518160"/>
              <a:ext cx="914400" cy="914400"/>
              <a:chOff x="651510" y="2423160"/>
              <a:chExt cx="914400" cy="914400"/>
            </a:xfrm>
          </p:grpSpPr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id="{E4763389-2EE2-2F52-82B0-321B9EAF6BB1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>
                <a:solidFill>
                  <a:srgbClr val="9470A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2FBA87B1-52A8-33BD-3337-B9277C3C2AAD}"/>
                  </a:ext>
                </a:extLst>
              </p:cNvPr>
              <p:cNvSpPr/>
              <p:nvPr/>
            </p:nvSpPr>
            <p:spPr>
              <a:xfrm>
                <a:off x="651510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>
                    <a:ln w="5715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+mj-lt"/>
                  </a:rPr>
                  <a:t>2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688B1F1-0B9E-96FB-A3A7-F7E1E79AEEAE}"/>
                </a:ext>
              </a:extLst>
            </p:cNvPr>
            <p:cNvSpPr txBox="1"/>
            <p:nvPr/>
          </p:nvSpPr>
          <p:spPr>
            <a:xfrm>
              <a:off x="1756409" y="694789"/>
              <a:ext cx="10837157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/>
                <a:t>Rô-bốt lấy các quả bóng ghi phép tính có kết quả bé hơn 28. Hỏi Rô-bốt lấy được bao nhiêu quả bóng như vậy?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1E782320-FADF-A486-0CA4-D27B04EA59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3279" t="34709" r="28881" b="36353"/>
          <a:stretch/>
        </p:blipFill>
        <p:spPr>
          <a:xfrm>
            <a:off x="1234652" y="2217464"/>
            <a:ext cx="10262804" cy="4412672"/>
          </a:xfrm>
          <a:prstGeom prst="rect">
            <a:avLst/>
          </a:prstGeom>
        </p:spPr>
      </p:pic>
      <p:pic>
        <p:nvPicPr>
          <p:cNvPr id="21" name="Picture 2" descr="Pencil Clip Art at Clipart library - vector clip art online, royalty ">
            <a:extLst>
              <a:ext uri="{FF2B5EF4-FFF2-40B4-BE49-F238E27FC236}">
                <a16:creationId xmlns:a16="http://schemas.microsoft.com/office/drawing/2014/main" id="{47F0C016-0B3B-030A-960C-C26C34495F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8964" y="3068211"/>
            <a:ext cx="833453" cy="833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80B03E9-E034-FB13-5306-6E53F76ADC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96777" y="1452358"/>
            <a:ext cx="1990601" cy="1530212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888C79BE-4DCA-FC02-36E1-D7B1FF273FF5}"/>
              </a:ext>
            </a:extLst>
          </p:cNvPr>
          <p:cNvSpPr txBox="1"/>
          <p:nvPr/>
        </p:nvSpPr>
        <p:spPr>
          <a:xfrm>
            <a:off x="1069760" y="2294588"/>
            <a:ext cx="696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chemeClr val="bg1">
                    <a:lumMod val="65000"/>
                  </a:schemeClr>
                </a:solidFill>
              </a:rPr>
              <a:t>21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F044AAE-2E33-83AD-9EAF-CC867772E6B0}"/>
              </a:ext>
            </a:extLst>
          </p:cNvPr>
          <p:cNvSpPr txBox="1"/>
          <p:nvPr/>
        </p:nvSpPr>
        <p:spPr>
          <a:xfrm>
            <a:off x="4247675" y="1894298"/>
            <a:ext cx="696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chemeClr val="bg1">
                    <a:lumMod val="65000"/>
                  </a:schemeClr>
                </a:solidFill>
              </a:rPr>
              <a:t>8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8DBC1E5-ACDF-4D9B-5060-2AA04D2E6669}"/>
              </a:ext>
            </a:extLst>
          </p:cNvPr>
          <p:cNvSpPr txBox="1"/>
          <p:nvPr/>
        </p:nvSpPr>
        <p:spPr>
          <a:xfrm>
            <a:off x="6363887" y="1805984"/>
            <a:ext cx="696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chemeClr val="bg1">
                    <a:lumMod val="65000"/>
                  </a:schemeClr>
                </a:solidFill>
              </a:rPr>
              <a:t>5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0286350-9014-885C-BC78-BA5074F24D27}"/>
              </a:ext>
            </a:extLst>
          </p:cNvPr>
          <p:cNvSpPr txBox="1"/>
          <p:nvPr/>
        </p:nvSpPr>
        <p:spPr>
          <a:xfrm>
            <a:off x="8734102" y="1865371"/>
            <a:ext cx="696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chemeClr val="bg1">
                    <a:lumMod val="65000"/>
                  </a:schemeClr>
                </a:solidFill>
              </a:rPr>
              <a:t>42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95B5E3D-C94B-58A0-68AA-BECE6FEB96B4}"/>
              </a:ext>
            </a:extLst>
          </p:cNvPr>
          <p:cNvSpPr txBox="1"/>
          <p:nvPr/>
        </p:nvSpPr>
        <p:spPr>
          <a:xfrm>
            <a:off x="2153420" y="5193187"/>
            <a:ext cx="696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chemeClr val="bg1">
                    <a:lumMod val="65000"/>
                  </a:schemeClr>
                </a:solidFill>
              </a:rPr>
              <a:t>28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219A660-8E77-18EE-1233-82414A8FFBB9}"/>
              </a:ext>
            </a:extLst>
          </p:cNvPr>
          <p:cNvSpPr txBox="1"/>
          <p:nvPr/>
        </p:nvSpPr>
        <p:spPr>
          <a:xfrm>
            <a:off x="4880724" y="5990395"/>
            <a:ext cx="696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chemeClr val="bg1">
                    <a:lumMod val="65000"/>
                  </a:schemeClr>
                </a:solidFill>
              </a:rPr>
              <a:t>7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7BAC323-81D9-A5D9-BB4D-7FABDBB314D8}"/>
              </a:ext>
            </a:extLst>
          </p:cNvPr>
          <p:cNvSpPr txBox="1"/>
          <p:nvPr/>
        </p:nvSpPr>
        <p:spPr>
          <a:xfrm>
            <a:off x="7062094" y="6029498"/>
            <a:ext cx="696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chemeClr val="bg1">
                    <a:lumMod val="65000"/>
                  </a:schemeClr>
                </a:solidFill>
              </a:rPr>
              <a:t>63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1BBF96D-5FAC-D3D8-301E-4D17AB12327D}"/>
              </a:ext>
            </a:extLst>
          </p:cNvPr>
          <p:cNvSpPr txBox="1"/>
          <p:nvPr/>
        </p:nvSpPr>
        <p:spPr>
          <a:xfrm>
            <a:off x="9448993" y="5925160"/>
            <a:ext cx="696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chemeClr val="bg1">
                    <a:lumMod val="65000"/>
                  </a:schemeClr>
                </a:solidFill>
              </a:rPr>
              <a:t>3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4E99612C-6FAF-AADC-D94B-6D6677F282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89722" y="2136902"/>
            <a:ext cx="841102" cy="63082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01B65833-3C33-893E-0E5E-A9EB24AFE7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94650" y="2136902"/>
            <a:ext cx="841102" cy="63082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D187A77E-44B6-94C2-45C8-007FB9AE2F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12343" y="2136902"/>
            <a:ext cx="841102" cy="630826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C18F912-2283-CBF4-18F8-8D67A6CE25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55619" y="4877774"/>
            <a:ext cx="841102" cy="63082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371C979-333C-9229-02FB-D662E93553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83284" y="4635074"/>
            <a:ext cx="841102" cy="630826"/>
          </a:xfrm>
          <a:prstGeom prst="rect">
            <a:avLst/>
          </a:prstGeom>
        </p:spPr>
      </p:pic>
      <p:sp>
        <p:nvSpPr>
          <p:cNvPr id="39" name="Oval 38">
            <a:extLst>
              <a:ext uri="{FF2B5EF4-FFF2-40B4-BE49-F238E27FC236}">
                <a16:creationId xmlns:a16="http://schemas.microsoft.com/office/drawing/2014/main" id="{9E795E33-82E1-90CF-7AB5-63F5D71E0F7E}"/>
              </a:ext>
            </a:extLst>
          </p:cNvPr>
          <p:cNvSpPr/>
          <p:nvPr/>
        </p:nvSpPr>
        <p:spPr>
          <a:xfrm>
            <a:off x="0" y="3806763"/>
            <a:ext cx="3162925" cy="1288085"/>
          </a:xfrm>
          <a:prstGeom prst="ellipse">
            <a:avLst/>
          </a:prstGeom>
          <a:solidFill>
            <a:srgbClr val="FFDC6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Rô-bốt lấy được 5 quả bóng.</a:t>
            </a:r>
          </a:p>
        </p:txBody>
      </p:sp>
    </p:spTree>
    <p:extLst>
      <p:ext uri="{BB962C8B-B14F-4D97-AF65-F5344CB8AC3E}">
        <p14:creationId xmlns:p14="http://schemas.microsoft.com/office/powerpoint/2010/main" val="1836720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  <p:bldP spid="28" grpId="0"/>
      <p:bldP spid="29" grpId="0"/>
      <p:bldP spid="31" grpId="0"/>
      <p:bldP spid="32" grpId="0"/>
      <p:bldP spid="3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E5B3A1D-F449-1662-A594-5D12BBF9EB3F}"/>
              </a:ext>
            </a:extLst>
          </p:cNvPr>
          <p:cNvGrpSpPr/>
          <p:nvPr/>
        </p:nvGrpSpPr>
        <p:grpSpPr>
          <a:xfrm>
            <a:off x="119520" y="153564"/>
            <a:ext cx="11831357" cy="1438514"/>
            <a:chOff x="842010" y="518160"/>
            <a:chExt cx="11831357" cy="1438514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F4EBEA8B-99A6-D283-CC2A-1A56ACFCB91D}"/>
                </a:ext>
              </a:extLst>
            </p:cNvPr>
            <p:cNvGrpSpPr/>
            <p:nvPr/>
          </p:nvGrpSpPr>
          <p:grpSpPr>
            <a:xfrm>
              <a:off x="842010" y="518160"/>
              <a:ext cx="914400" cy="914400"/>
              <a:chOff x="651510" y="2423160"/>
              <a:chExt cx="914400" cy="914400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39DC67B3-12EE-82C9-C99E-EFDBD46A57D9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>
                <a:solidFill>
                  <a:srgbClr val="9470A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F1C3CA0C-C22E-202C-09BE-75F1133C2479}"/>
                  </a:ext>
                </a:extLst>
              </p:cNvPr>
              <p:cNvSpPr/>
              <p:nvPr/>
            </p:nvSpPr>
            <p:spPr>
              <a:xfrm>
                <a:off x="651510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>
                    <a:ln w="5715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+mj-lt"/>
                  </a:rPr>
                  <a:t>3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6E09A78-CE1E-E50D-D1AC-55E78D8A3918}"/>
                </a:ext>
              </a:extLst>
            </p:cNvPr>
            <p:cNvSpPr txBox="1"/>
            <p:nvPr/>
          </p:nvSpPr>
          <p:spPr>
            <a:xfrm>
              <a:off x="1661812" y="756345"/>
              <a:ext cx="1101155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/>
                <a:t>Mỗi tuần lễ có 7 ngày. Bố của Mai đi công tác 4 tuần lễ. Hỏi bố của Mai đi công tác bao nhiêu ngày?</a:t>
              </a:r>
            </a:p>
          </p:txBody>
        </p:sp>
      </p:grp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06A904D-D0CB-9208-9E72-4CFBFB6A77EE}"/>
              </a:ext>
            </a:extLst>
          </p:cNvPr>
          <p:cNvCxnSpPr>
            <a:cxnSpLocks/>
          </p:cNvCxnSpPr>
          <p:nvPr/>
        </p:nvCxnSpPr>
        <p:spPr>
          <a:xfrm flipV="1">
            <a:off x="1074190" y="976524"/>
            <a:ext cx="10738059" cy="1604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E2CB5CCF-D9CA-FB57-96AE-30A9125BBC67}"/>
              </a:ext>
            </a:extLst>
          </p:cNvPr>
          <p:cNvCxnSpPr>
            <a:cxnSpLocks/>
          </p:cNvCxnSpPr>
          <p:nvPr/>
        </p:nvCxnSpPr>
        <p:spPr>
          <a:xfrm>
            <a:off x="1683436" y="1557806"/>
            <a:ext cx="8764708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9C083E32-A2CA-5CC5-75B6-4125BCDB588C}"/>
              </a:ext>
            </a:extLst>
          </p:cNvPr>
          <p:cNvSpPr txBox="1"/>
          <p:nvPr/>
        </p:nvSpPr>
        <p:spPr>
          <a:xfrm>
            <a:off x="1033920" y="2650641"/>
            <a:ext cx="36780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/>
              <a:t>Tóm tắt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8397F07-2AEF-7CEB-923F-44A468B667D6}"/>
              </a:ext>
            </a:extLst>
          </p:cNvPr>
          <p:cNvSpPr txBox="1"/>
          <p:nvPr/>
        </p:nvSpPr>
        <p:spPr>
          <a:xfrm>
            <a:off x="1033920" y="3429000"/>
            <a:ext cx="36780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/>
              <a:t>1 tuần lễ: 7 ngày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1761AA9-F247-E962-925A-662DA7453A49}"/>
              </a:ext>
            </a:extLst>
          </p:cNvPr>
          <p:cNvSpPr txBox="1"/>
          <p:nvPr/>
        </p:nvSpPr>
        <p:spPr>
          <a:xfrm>
            <a:off x="1033920" y="4207359"/>
            <a:ext cx="45724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/>
              <a:t>4 tuần lễ: … ngày?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F5A0AB2-E99A-F23A-4A8C-736DC4D3D1B8}"/>
              </a:ext>
            </a:extLst>
          </p:cNvPr>
          <p:cNvCxnSpPr>
            <a:cxnSpLocks/>
          </p:cNvCxnSpPr>
          <p:nvPr/>
        </p:nvCxnSpPr>
        <p:spPr>
          <a:xfrm>
            <a:off x="1021533" y="1523535"/>
            <a:ext cx="49247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2772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BE694-BB5C-DFAC-0A4C-3AF897C87E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DD531E-865F-A630-F28C-254BEB3004C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ĐỒNG HỒ ĐẾM NGƯỢC 30s bản 2 MP4">
            <a:hlinkClick r:id="" action="ppaction://media"/>
            <a:extLst>
              <a:ext uri="{FF2B5EF4-FFF2-40B4-BE49-F238E27FC236}">
                <a16:creationId xmlns:a16="http://schemas.microsoft.com/office/drawing/2014/main" id="{C19D9F7E-087B-D2AE-714B-68A56ECAD16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71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25" y="0"/>
            <a:ext cx="12141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86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0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10">
            <a:extLst>
              <a:ext uri="{FF2B5EF4-FFF2-40B4-BE49-F238E27FC236}">
                <a16:creationId xmlns:a16="http://schemas.microsoft.com/office/drawing/2014/main" id="{4B3FDA65-1112-9E59-C383-5ACF6333C6C4}"/>
              </a:ext>
            </a:extLst>
          </p:cNvPr>
          <p:cNvGraphicFramePr>
            <a:graphicFrameLocks noGrp="1"/>
          </p:cNvGraphicFramePr>
          <p:nvPr/>
        </p:nvGraphicFramePr>
        <p:xfrm>
          <a:off x="0" y="0"/>
          <a:ext cx="12362688" cy="6126276"/>
        </p:xfrm>
        <a:graphic>
          <a:graphicData uri="http://schemas.openxmlformats.org/drawingml/2006/table">
            <a:tbl>
              <a:tblPr firstRow="1" bandRow="1"/>
              <a:tblGrid>
                <a:gridCol w="237744">
                  <a:extLst>
                    <a:ext uri="{9D8B030D-6E8A-4147-A177-3AD203B41FA5}">
                      <a16:colId xmlns:a16="http://schemas.microsoft.com/office/drawing/2014/main" val="314119552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5114795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51494170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09245375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70594382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899532901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50441270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46680830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50266463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38081791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54371022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22620774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62274089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35823692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79474209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90648669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92216684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779761096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49596915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62692759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85770177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30937416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423937644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8177230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91788951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90020087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11017228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79009873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59041243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26989746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868056576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16135871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6305775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2834601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98770774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996658431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612947994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14854413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249332975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65471191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4015444291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423680266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318820784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97012094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054671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49215687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097457476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82119370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0376164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381576055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51491981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542129921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04127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084919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751841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877877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772509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267710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110762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005065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033895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984368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69966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532587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444934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020830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587833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174065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027698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037992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610653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013760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143203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1111735"/>
                  </a:ext>
                </a:extLst>
              </a:tr>
              <a:tr h="185714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018360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616848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693984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5494077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816805F0-DE31-1F68-77C4-ADF2B6A9D7D2}"/>
              </a:ext>
            </a:extLst>
          </p:cNvPr>
          <p:cNvSpPr txBox="1"/>
          <p:nvPr/>
        </p:nvSpPr>
        <p:spPr>
          <a:xfrm>
            <a:off x="1809338" y="454058"/>
            <a:ext cx="106793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VN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Thứ </a:t>
            </a:r>
            <a:r>
              <a:rPr lang="en-US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…</a:t>
            </a:r>
            <a:r>
              <a:rPr lang="en-VN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w</a:t>
            </a:r>
            <a:r>
              <a:rPr lang="en-VN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gà</a:t>
            </a:r>
            <a:r>
              <a:rPr lang="en-US" sz="4600" b="1" kern="1200" err="1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ǀ</a:t>
            </a:r>
            <a:r>
              <a:rPr lang="en-VN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…</a:t>
            </a:r>
            <a:r>
              <a:rPr lang="en-US" sz="4600" b="1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 </a:t>
            </a:r>
            <a:r>
              <a:rPr lang="el-GR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κ</a:t>
            </a:r>
            <a:r>
              <a:rPr lang="en-VN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án</a:t>
            </a:r>
            <a:r>
              <a:rPr lang="en-US" sz="4600" b="1" kern="1200" err="1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Ƒ</a:t>
            </a:r>
            <a:r>
              <a:rPr lang="en-US" sz="4600" b="1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 …</a:t>
            </a:r>
            <a:r>
              <a:rPr lang="en-VN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w</a:t>
            </a:r>
            <a:r>
              <a:rPr lang="en-VN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ăm 202</a:t>
            </a:r>
            <a:r>
              <a:rPr lang="en-US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2</a:t>
            </a:r>
            <a:endParaRPr lang="en-VN" sz="4600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2BA976-9E2A-2443-352D-92111D57E809}"/>
              </a:ext>
            </a:extLst>
          </p:cNvPr>
          <p:cNvSpPr txBox="1"/>
          <p:nvPr/>
        </p:nvSpPr>
        <p:spPr>
          <a:xfrm>
            <a:off x="1086352" y="1390795"/>
            <a:ext cx="224953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TǨn:</a:t>
            </a:r>
            <a:endParaRPr lang="en-VN" sz="4600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50B3C3A-8B1C-DE0F-35AD-3132546B73B3}"/>
              </a:ext>
            </a:extLst>
          </p:cNvPr>
          <p:cNvSpPr txBox="1"/>
          <p:nvPr/>
        </p:nvSpPr>
        <p:spPr>
          <a:xfrm>
            <a:off x="1066890" y="2343350"/>
            <a:ext cx="971400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3.</a:t>
            </a:r>
            <a:endParaRPr lang="en-VN" sz="4600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D740902-48E3-9DE0-0F3D-AB79D3D139CA}"/>
              </a:ext>
            </a:extLst>
          </p:cNvPr>
          <p:cNvSpPr/>
          <p:nvPr/>
        </p:nvSpPr>
        <p:spPr>
          <a:xfrm>
            <a:off x="9035869" y="4064643"/>
            <a:ext cx="3011752" cy="2059818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84076FA-FA65-007B-6EDD-80DDB03C23A4}"/>
              </a:ext>
            </a:extLst>
          </p:cNvPr>
          <p:cNvSpPr txBox="1"/>
          <p:nvPr/>
        </p:nvSpPr>
        <p:spPr>
          <a:xfrm>
            <a:off x="3707687" y="2334326"/>
            <a:ext cx="73834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7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Bài giải </a:t>
            </a:r>
            <a:endParaRPr lang="en-VN" sz="4700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FF5C26D-BBDC-C055-2A15-402FAF0162DF}"/>
              </a:ext>
            </a:extLst>
          </p:cNvPr>
          <p:cNvSpPr txBox="1"/>
          <p:nvPr/>
        </p:nvSpPr>
        <p:spPr>
          <a:xfrm>
            <a:off x="1809338" y="3274374"/>
            <a:ext cx="10776740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700" b="1" kern="1200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Số wgày bố của Mai đi cŪg Ǉác là: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680D1E6-6855-85E0-2A45-50CCEC651220}"/>
              </a:ext>
            </a:extLst>
          </p:cNvPr>
          <p:cNvSpPr txBox="1"/>
          <p:nvPr/>
        </p:nvSpPr>
        <p:spPr>
          <a:xfrm>
            <a:off x="2704688" y="4215182"/>
            <a:ext cx="5992653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7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7 </a:t>
            </a:r>
            <a:r>
              <a:rPr lang="en-US" sz="3600" kern="1200">
                <a:solidFill>
                  <a:srgbClr val="7030A0"/>
                </a:solidFill>
                <a:latin typeface="+mj-lt"/>
                <a:ea typeface="+mn-ea"/>
                <a:cs typeface="HP001 5H Normal" panose="020B0603050302020204" pitchFamily="34" charset="0"/>
              </a:rPr>
              <a:t>x</a:t>
            </a:r>
            <a:r>
              <a:rPr lang="en-US" sz="47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4 = 28 (</a:t>
            </a:r>
            <a:r>
              <a:rPr lang="en-US" sz="4700" b="1" kern="1200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wgày</a:t>
            </a:r>
            <a:r>
              <a:rPr lang="en-US" sz="47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FCE61B4-597D-6A77-CF1C-425FA5B19461}"/>
              </a:ext>
            </a:extLst>
          </p:cNvPr>
          <p:cNvSpPr txBox="1"/>
          <p:nvPr/>
        </p:nvSpPr>
        <p:spPr>
          <a:xfrm>
            <a:off x="3707687" y="5155862"/>
            <a:ext cx="5104791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7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Đáp số: </a:t>
            </a:r>
            <a:r>
              <a:rPr lang="en-US" sz="4700" b="1" kern="1200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28 wgày.</a:t>
            </a:r>
            <a:endParaRPr lang="en-US" sz="4700" b="1" kern="120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1431594-101B-2AD0-C553-C3DBB7DA4E18}"/>
              </a:ext>
            </a:extLst>
          </p:cNvPr>
          <p:cNvSpPr txBox="1"/>
          <p:nvPr/>
        </p:nvSpPr>
        <p:spPr>
          <a:xfrm>
            <a:off x="2803164" y="1388377"/>
            <a:ext cx="935626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Bảng </a:t>
            </a:r>
            <a:r>
              <a:rPr lang="el-GR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η</a:t>
            </a:r>
            <a:r>
              <a:rPr lang="en-US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ân 7, bảng </a:t>
            </a:r>
            <a:r>
              <a:rPr lang="el-GR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ε</a:t>
            </a:r>
            <a:r>
              <a:rPr lang="en-US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ia 7 </a:t>
            </a:r>
            <a:endParaRPr lang="en-VN" sz="4600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E478B9-AEBE-87C5-A8F7-478B8EC4A9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0939" y="4226910"/>
            <a:ext cx="3321749" cy="176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843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5A9A134-F85F-31C5-26D0-2C100EBB073A}"/>
              </a:ext>
            </a:extLst>
          </p:cNvPr>
          <p:cNvSpPr txBox="1"/>
          <p:nvPr/>
        </p:nvSpPr>
        <p:spPr>
          <a:xfrm>
            <a:off x="78325" y="6136106"/>
            <a:ext cx="1200518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>
                <a:ln w="76200">
                  <a:solidFill>
                    <a:srgbClr val="9470A4"/>
                  </a:solidFill>
                </a:ln>
                <a:solidFill>
                  <a:schemeClr val="bg1"/>
                </a:solidFill>
                <a:effectLst>
                  <a:glow rad="101600">
                    <a:srgbClr val="7030A0">
                      <a:alpha val="60000"/>
                    </a:srgbClr>
                  </a:glow>
                </a:effectLst>
                <a:latin typeface="SVN-Billo" panose="00000400000000000000" pitchFamily="2" charset="0"/>
              </a:rPr>
              <a:t>M</a:t>
            </a:r>
            <a:r>
              <a:rPr lang="en-US" sz="13800">
                <a:ln w="76200">
                  <a:solidFill>
                    <a:srgbClr val="9470A4"/>
                  </a:solidFill>
                </a:ln>
                <a:solidFill>
                  <a:schemeClr val="bg1"/>
                </a:solidFill>
                <a:effectLst>
                  <a:glow rad="101600">
                    <a:srgbClr val="7030A0">
                      <a:alpha val="60000"/>
                    </a:srgbClr>
                  </a:glow>
                </a:effectLst>
                <a:latin typeface="SVN-Billo" panose="00000400000000000000" pitchFamily="2" charset="0"/>
              </a:rPr>
              <a:t>Ở RỘNG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A8CC4FE-24E5-1FCD-85C7-2C39097B3C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4333" y="504088"/>
            <a:ext cx="7793170" cy="29249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455593A-4429-4AA7-2D7B-61ABF77F2F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741" y="2309925"/>
            <a:ext cx="10326354" cy="324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8176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oy GIFs - Find &amp; Share on GIPHY | Kids questions, Giphy, Cool gifs">
            <a:extLst>
              <a:ext uri="{FF2B5EF4-FFF2-40B4-BE49-F238E27FC236}">
                <a16:creationId xmlns:a16="http://schemas.microsoft.com/office/drawing/2014/main" id="{9D3CBC34-A5ED-4544-2505-4536451A5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4087" y="2923211"/>
            <a:ext cx="3705646" cy="3682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bộ phận cơ thể cánh tay cho trẻ em&#10;">
            <a:extLst>
              <a:ext uri="{FF2B5EF4-FFF2-40B4-BE49-F238E27FC236}">
                <a16:creationId xmlns:a16="http://schemas.microsoft.com/office/drawing/2014/main" id="{F5E973C8-55AA-D1C6-A9AB-0F6DF14348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733" y="2475191"/>
            <a:ext cx="2467786" cy="4130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7D19F78-3015-26A8-4AC9-D3C1080BED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4921" y="0"/>
            <a:ext cx="7364606" cy="2475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8067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4A8F3078-F43C-9632-1AB2-A0046696A584}"/>
              </a:ext>
            </a:extLst>
          </p:cNvPr>
          <p:cNvSpPr txBox="1"/>
          <p:nvPr/>
        </p:nvSpPr>
        <p:spPr>
          <a:xfrm>
            <a:off x="156651" y="7071477"/>
            <a:ext cx="1200518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>
                <a:ln w="76200">
                  <a:solidFill>
                    <a:srgbClr val="9470A4"/>
                  </a:solidFill>
                </a:ln>
                <a:solidFill>
                  <a:schemeClr val="bg1"/>
                </a:solidFill>
                <a:effectLst>
                  <a:glow rad="101600">
                    <a:srgbClr val="7030A0">
                      <a:alpha val="60000"/>
                    </a:srgbClr>
                  </a:glow>
                </a:effectLst>
                <a:latin typeface="SVN-Billo" panose="00000400000000000000" pitchFamily="2" charset="0"/>
              </a:rPr>
              <a:t>Dặn dò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A2D7EB-E84E-7519-2048-0BAF1DAB31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3676" y="727525"/>
            <a:ext cx="12929190" cy="23901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7FBFFF6-E6F0-C1F7-CEAF-F9D69ECCB8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2528" y="3429000"/>
            <a:ext cx="4286848" cy="3019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8940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-4000"/>
          </a:stretch>
        </a:blipFill>
        <a:effectLst/>
      </p:bgPr>
    </p:bg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27"/>
          <p:cNvSpPr txBox="1">
            <a:spLocks noGrp="1"/>
          </p:cNvSpPr>
          <p:nvPr>
            <p:ph type="ctrTitle" idx="4294967295"/>
          </p:nvPr>
        </p:nvSpPr>
        <p:spPr>
          <a:xfrm>
            <a:off x="1579562" y="7245166"/>
            <a:ext cx="9002713" cy="1312863"/>
          </a:xfrm>
          <a:prstGeom prst="rect">
            <a:avLst/>
          </a:prstGeom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r>
              <a:rPr lang="en" sz="15295">
                <a:solidFill>
                  <a:schemeClr val="accent1"/>
                </a:solidFill>
              </a:rPr>
              <a:t>TOÁN 3</a:t>
            </a:r>
            <a:endParaRPr sz="15295"/>
          </a:p>
        </p:txBody>
      </p:sp>
      <p:pic>
        <p:nvPicPr>
          <p:cNvPr id="55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6FFDC38A-1D2D-5D04-C2C7-A01DF11E63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10122122" y="108456"/>
            <a:ext cx="1889524" cy="174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8DA9B67-3733-D8BC-58C0-3BEC85AF4A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15889" y="3810827"/>
            <a:ext cx="5530061" cy="252177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2FD6FD1-D1BB-4F12-A6E5-ADC908D7CC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79562" y="525401"/>
            <a:ext cx="9004572" cy="4090771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9C13047-4591-9F06-E5C2-7732976EF6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64" y="1154995"/>
            <a:ext cx="12004064" cy="22740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4CA345D-A396-4611-7721-D83922AA6B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7342" y="3688059"/>
            <a:ext cx="3807154" cy="237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5878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9825"/>
          <a:stretch/>
        </p:blipFill>
        <p:spPr>
          <a:xfrm>
            <a:off x="-122157" y="8486"/>
            <a:ext cx="12406151" cy="6822032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2263" y="630284"/>
            <a:ext cx="2685603" cy="2685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MsPham"/>
          <p:cNvSpPr/>
          <p:nvPr/>
        </p:nvSpPr>
        <p:spPr>
          <a:xfrm>
            <a:off x="5432726" y="7619121"/>
            <a:ext cx="1791987" cy="693954"/>
          </a:xfrm>
          <a:prstGeom prst="roundRect">
            <a:avLst>
              <a:gd name="adj" fmla="val 50000"/>
            </a:avLst>
          </a:prstGeom>
          <a:blipFill>
            <a:blip r:embed="rId4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6122"/>
            <a:r>
              <a:rPr lang="en-US" sz="3192" b="1" dirty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FFFFFF"/>
                </a:solidFill>
                <a:effectLst>
                  <a:glow rad="50800">
                    <a:srgbClr val="0070C0"/>
                  </a:glow>
                  <a:outerShdw dist="38100" dir="2700000" algn="tl" rotWithShape="0">
                    <a:srgbClr val="F27FB2"/>
                  </a:outerShdw>
                </a:effectLst>
                <a:latin typeface="Cooper Black" panose="0208090404030B020404" pitchFamily="18" charset="0"/>
                <a:cs typeface="Arial" panose="020B0604020202020204" pitchFamily="34" charset="0"/>
              </a:rPr>
              <a:t>PLAY</a:t>
            </a:r>
          </a:p>
        </p:txBody>
      </p:sp>
      <p:pic>
        <p:nvPicPr>
          <p:cNvPr id="3" name="Picture 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5318" y="5199298"/>
            <a:ext cx="2031202" cy="9365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47FB510-B105-4684-A523-4618377F77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91632" y="27482"/>
            <a:ext cx="8474174" cy="278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085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70833E-6 1.48148E-6 L 0.27045 -0.0023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16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b="9825"/>
          <a:stretch/>
        </p:blipFill>
        <p:spPr>
          <a:xfrm>
            <a:off x="-122157" y="8486"/>
            <a:ext cx="12406151" cy="6822032"/>
          </a:xfrm>
          <a:prstGeom prst="rect">
            <a:avLst/>
          </a:prstGeom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4679382" y="3969732"/>
            <a:ext cx="2623094" cy="2623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99765" y="5441886"/>
            <a:ext cx="12261603" cy="1466705"/>
          </a:xfrm>
          <a:prstGeom prst="rect">
            <a:avLst/>
          </a:prstGeom>
          <a:blipFill dpi="0"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6122"/>
            <a:endParaRPr lang="es-ES" sz="1397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283180" y="3965276"/>
            <a:ext cx="3415498" cy="2265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2590" y="7173576"/>
            <a:ext cx="3273245" cy="3273245"/>
          </a:xfrm>
          <a:prstGeom prst="rect">
            <a:avLst/>
          </a:prstGeom>
        </p:spPr>
      </p:pic>
      <p:sp>
        <p:nvSpPr>
          <p:cNvPr id="26" name="1MsPham"/>
          <p:cNvSpPr/>
          <p:nvPr/>
        </p:nvSpPr>
        <p:spPr>
          <a:xfrm>
            <a:off x="8362005" y="5060652"/>
            <a:ext cx="3418885" cy="1459421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6122"/>
            <a:r>
              <a:rPr lang="en-US" sz="4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</a:t>
            </a:r>
            <a:endParaRPr lang="en-US" sz="4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2MsPham"/>
          <p:cNvSpPr/>
          <p:nvPr/>
        </p:nvSpPr>
        <p:spPr>
          <a:xfrm>
            <a:off x="265100" y="5060652"/>
            <a:ext cx="3418885" cy="1459421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6122"/>
            <a:r>
              <a:rPr lang="en-US" sz="4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</a:t>
            </a:r>
            <a:endParaRPr lang="en-US" sz="4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3MsPham"/>
          <p:cNvSpPr/>
          <p:nvPr/>
        </p:nvSpPr>
        <p:spPr>
          <a:xfrm>
            <a:off x="8362005" y="3399288"/>
            <a:ext cx="3418885" cy="1459421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6122"/>
            <a:r>
              <a:rPr lang="en-US" sz="4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endParaRPr lang="en-US" sz="4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4MsPham"/>
          <p:cNvSpPr/>
          <p:nvPr/>
        </p:nvSpPr>
        <p:spPr>
          <a:xfrm>
            <a:off x="265100" y="3381283"/>
            <a:ext cx="3418885" cy="1459421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6122"/>
            <a:r>
              <a:rPr lang="en-US" sz="4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</a:t>
            </a:r>
            <a:endParaRPr lang="en-US" sz="4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94329" y="5596526"/>
            <a:ext cx="1499126" cy="705244"/>
          </a:xfrm>
          <a:prstGeom prst="rect">
            <a:avLst/>
          </a:prstGeom>
        </p:spPr>
      </p:pic>
      <p:sp>
        <p:nvSpPr>
          <p:cNvPr id="18" name="Heart 17"/>
          <p:cNvSpPr/>
          <p:nvPr/>
        </p:nvSpPr>
        <p:spPr>
          <a:xfrm>
            <a:off x="12825166" y="5493076"/>
            <a:ext cx="912138" cy="912138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6122"/>
            <a:endParaRPr lang="en-US" sz="1397">
              <a:solidFill>
                <a:srgbClr val="FFFFFF"/>
              </a:solidFill>
              <a:latin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805573F-8990-40A9-B125-6B98D8644432}"/>
              </a:ext>
            </a:extLst>
          </p:cNvPr>
          <p:cNvSpPr txBox="1"/>
          <p:nvPr/>
        </p:nvSpPr>
        <p:spPr>
          <a:xfrm>
            <a:off x="2270919" y="105129"/>
            <a:ext cx="693420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latin typeface="Arial" panose="020B0604020202020204" pitchFamily="34" charset="0"/>
                <a:cs typeface="Arial" panose="020B0604020202020204" pitchFamily="34" charset="0"/>
              </a:rPr>
              <a:t>6 x 7 = ?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357731" y="896029"/>
            <a:ext cx="2402290" cy="240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378599" y="896029"/>
            <a:ext cx="2402290" cy="240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1922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7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12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b="9825"/>
          <a:stretch/>
        </p:blipFill>
        <p:spPr>
          <a:xfrm>
            <a:off x="-122157" y="8486"/>
            <a:ext cx="12406151" cy="6822032"/>
          </a:xfrm>
          <a:prstGeom prst="rect">
            <a:avLst/>
          </a:prstGeom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4679382" y="3969732"/>
            <a:ext cx="2623094" cy="2623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99765" y="5441886"/>
            <a:ext cx="12261603" cy="1466705"/>
          </a:xfrm>
          <a:prstGeom prst="rect">
            <a:avLst/>
          </a:prstGeom>
          <a:blipFill dpi="0"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6122"/>
            <a:endParaRPr lang="es-ES" sz="1397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283180" y="3965276"/>
            <a:ext cx="3415498" cy="2265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2590" y="7173576"/>
            <a:ext cx="3273245" cy="3273245"/>
          </a:xfrm>
          <a:prstGeom prst="rect">
            <a:avLst/>
          </a:prstGeom>
        </p:spPr>
      </p:pic>
      <p:sp>
        <p:nvSpPr>
          <p:cNvPr id="26" name="1MsPham"/>
          <p:cNvSpPr/>
          <p:nvPr/>
        </p:nvSpPr>
        <p:spPr>
          <a:xfrm>
            <a:off x="199612" y="3399288"/>
            <a:ext cx="3418885" cy="1459421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6122"/>
            <a:r>
              <a:rPr lang="en-US" altLang="en-US" sz="5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US" sz="5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2MsPham"/>
          <p:cNvSpPr/>
          <p:nvPr/>
        </p:nvSpPr>
        <p:spPr>
          <a:xfrm>
            <a:off x="265100" y="5060652"/>
            <a:ext cx="3418885" cy="1459421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6122"/>
            <a:r>
              <a:rPr lang="en-US" sz="5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5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3MsPham"/>
          <p:cNvSpPr/>
          <p:nvPr/>
        </p:nvSpPr>
        <p:spPr>
          <a:xfrm>
            <a:off x="8362005" y="3399288"/>
            <a:ext cx="3418885" cy="1459421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6122"/>
            <a:r>
              <a:rPr lang="en-US" sz="5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  <a:endParaRPr lang="en-US" sz="5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4MsPham"/>
          <p:cNvSpPr/>
          <p:nvPr/>
        </p:nvSpPr>
        <p:spPr>
          <a:xfrm>
            <a:off x="8362005" y="5060652"/>
            <a:ext cx="3418885" cy="1459421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6122"/>
            <a:r>
              <a:rPr lang="en-US" sz="5400" b="1" spc="-15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US" sz="5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94329" y="5596526"/>
            <a:ext cx="1499126" cy="705244"/>
          </a:xfrm>
          <a:prstGeom prst="rect">
            <a:avLst/>
          </a:prstGeom>
        </p:spPr>
      </p:pic>
      <p:sp>
        <p:nvSpPr>
          <p:cNvPr id="19" name="Heart 18"/>
          <p:cNvSpPr/>
          <p:nvPr/>
        </p:nvSpPr>
        <p:spPr>
          <a:xfrm>
            <a:off x="-1525288" y="3509208"/>
            <a:ext cx="912138" cy="912138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6122"/>
            <a:endParaRPr lang="en-US" sz="1397">
              <a:solidFill>
                <a:srgbClr val="FFFFFF"/>
              </a:solidFill>
              <a:latin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1960A8D-F0FE-4702-9058-C883DB77471F}"/>
              </a:ext>
            </a:extLst>
          </p:cNvPr>
          <p:cNvSpPr txBox="1"/>
          <p:nvPr/>
        </p:nvSpPr>
        <p:spPr>
          <a:xfrm>
            <a:off x="2270919" y="105129"/>
            <a:ext cx="693420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latin typeface="Arial" panose="020B0604020202020204" pitchFamily="34" charset="0"/>
                <a:cs typeface="Arial" panose="020B0604020202020204" pitchFamily="34" charset="0"/>
              </a:rPr>
              <a:t>35 : 5 = ?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357731" y="896029"/>
            <a:ext cx="2402290" cy="240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378599" y="896029"/>
            <a:ext cx="2402290" cy="240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4393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7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12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b="9825"/>
          <a:stretch/>
        </p:blipFill>
        <p:spPr>
          <a:xfrm>
            <a:off x="-122157" y="8486"/>
            <a:ext cx="12406151" cy="6822032"/>
          </a:xfrm>
          <a:prstGeom prst="rect">
            <a:avLst/>
          </a:prstGeom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4679382" y="3969732"/>
            <a:ext cx="2623094" cy="2623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99765" y="5441885"/>
            <a:ext cx="12261603" cy="1497996"/>
          </a:xfrm>
          <a:prstGeom prst="rect">
            <a:avLst/>
          </a:prstGeom>
          <a:blipFill dpi="0"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6122"/>
            <a:endParaRPr lang="es-ES" sz="1397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283180" y="3965276"/>
            <a:ext cx="3415498" cy="2265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1MsPham"/>
          <p:cNvSpPr/>
          <p:nvPr/>
        </p:nvSpPr>
        <p:spPr>
          <a:xfrm>
            <a:off x="8341136" y="3399288"/>
            <a:ext cx="3418885" cy="1459421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6122"/>
            <a:r>
              <a:rPr lang="en-US" sz="4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  <a:endParaRPr lang="en-US" sz="4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2MsPham"/>
          <p:cNvSpPr/>
          <p:nvPr/>
        </p:nvSpPr>
        <p:spPr>
          <a:xfrm>
            <a:off x="265100" y="5060652"/>
            <a:ext cx="3418885" cy="1459421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6122"/>
            <a:r>
              <a:rPr lang="en-US" sz="4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lang="en-US" sz="4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3MsPham"/>
          <p:cNvSpPr/>
          <p:nvPr/>
        </p:nvSpPr>
        <p:spPr>
          <a:xfrm>
            <a:off x="221835" y="3410614"/>
            <a:ext cx="3418885" cy="1459421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6122"/>
            <a:r>
              <a:rPr lang="en-US" sz="4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n-US" sz="4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4MsPham"/>
          <p:cNvSpPr/>
          <p:nvPr/>
        </p:nvSpPr>
        <p:spPr>
          <a:xfrm>
            <a:off x="8362005" y="5060652"/>
            <a:ext cx="3418885" cy="1459421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6122"/>
            <a:r>
              <a:rPr lang="en-US" sz="4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  <a:endParaRPr lang="en-US" sz="4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94329" y="5596526"/>
            <a:ext cx="1499126" cy="705244"/>
          </a:xfrm>
          <a:prstGeom prst="rect">
            <a:avLst/>
          </a:prstGeom>
        </p:spPr>
      </p:pic>
      <p:sp>
        <p:nvSpPr>
          <p:cNvPr id="18" name="Heart 17"/>
          <p:cNvSpPr/>
          <p:nvPr/>
        </p:nvSpPr>
        <p:spPr>
          <a:xfrm>
            <a:off x="12566376" y="3672930"/>
            <a:ext cx="912138" cy="912138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6122"/>
            <a:endParaRPr lang="en-US" sz="1397">
              <a:solidFill>
                <a:srgbClr val="FFFFFF"/>
              </a:solidFill>
              <a:latin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0D0F1B-EE2F-4002-AA7F-994CEDDB145F}"/>
              </a:ext>
            </a:extLst>
          </p:cNvPr>
          <p:cNvSpPr txBox="1"/>
          <p:nvPr/>
        </p:nvSpPr>
        <p:spPr>
          <a:xfrm>
            <a:off x="2523829" y="449985"/>
            <a:ext cx="693420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latin typeface="Arial" panose="020B0604020202020204" pitchFamily="34" charset="0"/>
                <a:cs typeface="Arial" panose="020B0604020202020204" pitchFamily="34" charset="0"/>
              </a:rPr>
              <a:t>3 x 7 = ?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357731" y="896029"/>
            <a:ext cx="2402290" cy="240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378599" y="896029"/>
            <a:ext cx="2402290" cy="240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3292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7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12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b="9825"/>
          <a:stretch/>
        </p:blipFill>
        <p:spPr>
          <a:xfrm>
            <a:off x="-122157" y="8485"/>
            <a:ext cx="12406151" cy="6841033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2263" y="630284"/>
            <a:ext cx="2685603" cy="2685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MsPham"/>
          <p:cNvSpPr/>
          <p:nvPr/>
        </p:nvSpPr>
        <p:spPr>
          <a:xfrm>
            <a:off x="5307575" y="7619120"/>
            <a:ext cx="1791987" cy="693954"/>
          </a:xfrm>
          <a:prstGeom prst="roundRect">
            <a:avLst>
              <a:gd name="adj" fmla="val 50000"/>
            </a:avLst>
          </a:prstGeom>
          <a:blipFill>
            <a:blip r:embed="rId4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6122"/>
            <a:r>
              <a:rPr lang="en-US" sz="3192" b="1" dirty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FFFFFF"/>
                </a:solidFill>
                <a:effectLst>
                  <a:glow rad="50800">
                    <a:srgbClr val="0070C0"/>
                  </a:glow>
                  <a:outerShdw dist="38100" dir="2700000" algn="tl" rotWithShape="0">
                    <a:srgbClr val="F27FB2"/>
                  </a:outerShdw>
                </a:effectLst>
                <a:latin typeface="Cooper Black" panose="0208090404030B020404" pitchFamily="18" charset="0"/>
                <a:cs typeface="Arial" panose="020B0604020202020204" pitchFamily="34" charset="0"/>
              </a:rPr>
              <a:t>EXIT</a:t>
            </a:r>
          </a:p>
        </p:txBody>
      </p:sp>
      <p:pic>
        <p:nvPicPr>
          <p:cNvPr id="3" name="Picture 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3256" y="7029556"/>
            <a:ext cx="2031202" cy="9365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12279" y="4088581"/>
            <a:ext cx="7056582" cy="1079901"/>
          </a:xfrm>
          <a:prstGeom prst="rect">
            <a:avLst/>
          </a:prstGeom>
        </p:spPr>
      </p:pic>
      <p:pic>
        <p:nvPicPr>
          <p:cNvPr id="5" name="Picture 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62279" y="5132486"/>
            <a:ext cx="2037284" cy="936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848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70833E-6 1.48148E-6 L 0.27045 -0.0023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16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Learning the Alphabet by Slidesgo">
  <a:themeElements>
    <a:clrScheme name="Simple Light">
      <a:dk1>
        <a:srgbClr val="000000"/>
      </a:dk1>
      <a:lt1>
        <a:srgbClr val="FFFFFF"/>
      </a:lt1>
      <a:dk2>
        <a:srgbClr val="804638"/>
      </a:dk2>
      <a:lt2>
        <a:srgbClr val="EFD89B"/>
      </a:lt2>
      <a:accent1>
        <a:srgbClr val="49CAD1"/>
      </a:accent1>
      <a:accent2>
        <a:srgbClr val="9CED85"/>
      </a:accent2>
      <a:accent3>
        <a:srgbClr val="EFC658"/>
      </a:accent3>
      <a:accent4>
        <a:srgbClr val="EEA384"/>
      </a:accent4>
      <a:accent5>
        <a:srgbClr val="DD8954"/>
      </a:accent5>
      <a:accent6>
        <a:srgbClr val="DE6262"/>
      </a:accent6>
      <a:hlink>
        <a:srgbClr val="DE626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1792</TotalTime>
  <Words>1643</Words>
  <Application>Microsoft Office PowerPoint</Application>
  <PresentationFormat>Custom</PresentationFormat>
  <Paragraphs>279</Paragraphs>
  <Slides>23</Slides>
  <Notes>17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HP001 4 hàng</vt:lpstr>
      <vt:lpstr>Itim</vt:lpstr>
      <vt:lpstr>Cooper Black</vt:lpstr>
      <vt:lpstr>SVN-Billo</vt:lpstr>
      <vt:lpstr>Arial</vt:lpstr>
      <vt:lpstr>Varela Round</vt:lpstr>
      <vt:lpstr>Learning the Alphabet by Slidesgo</vt:lpstr>
      <vt:lpstr>Chuẩn bị</vt:lpstr>
      <vt:lpstr>PowerPoint Presentation</vt:lpstr>
      <vt:lpstr>TOÁN 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Chúc mừng các em đã khởi động xuất sắc!</vt:lpstr>
      <vt:lpstr>PowerPoint Presentation</vt:lpstr>
      <vt:lpstr>Trang 31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Learning the Alphabet</dc:title>
  <dc:creator>PC</dc:creator>
  <cp:lastModifiedBy>Linh Phan Thi  (FE FSC DN)</cp:lastModifiedBy>
  <cp:revision>232</cp:revision>
  <dcterms:modified xsi:type="dcterms:W3CDTF">2022-07-25T09:50:52Z</dcterms:modified>
</cp:coreProperties>
</file>