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4"/>
  </p:notesMasterIdLst>
  <p:sldIdLst>
    <p:sldId id="467" r:id="rId2"/>
    <p:sldId id="339" r:id="rId3"/>
    <p:sldId id="256" r:id="rId4"/>
    <p:sldId id="338" r:id="rId5"/>
    <p:sldId id="257" r:id="rId6"/>
    <p:sldId id="258" r:id="rId7"/>
    <p:sldId id="259" r:id="rId8"/>
    <p:sldId id="260" r:id="rId9"/>
    <p:sldId id="261" r:id="rId10"/>
    <p:sldId id="335" r:id="rId11"/>
    <p:sldId id="468" r:id="rId12"/>
    <p:sldId id="473" r:id="rId13"/>
    <p:sldId id="331" r:id="rId14"/>
    <p:sldId id="469" r:id="rId15"/>
    <p:sldId id="371" r:id="rId16"/>
    <p:sldId id="470" r:id="rId17"/>
    <p:sldId id="375" r:id="rId18"/>
    <p:sldId id="471" r:id="rId19"/>
    <p:sldId id="472" r:id="rId20"/>
    <p:sldId id="330" r:id="rId21"/>
    <p:sldId id="353" r:id="rId22"/>
    <p:sldId id="336" r:id="rId23"/>
  </p:sldIdLst>
  <p:sldSz cx="12161838" cy="6858000"/>
  <p:notesSz cx="6858000" cy="9144000"/>
  <p:embeddedFontLst>
    <p:embeddedFont>
      <p:font typeface="HP001 4 hàng" panose="020B0603050302020204" pitchFamily="34" charset="0"/>
      <p:regular r:id="rId25"/>
      <p:bold r:id="rId26"/>
    </p:embeddedFont>
    <p:embeddedFont>
      <p:font typeface="Itim" panose="020B0604020202020204" charset="-34"/>
      <p:regular r:id="rId27"/>
    </p:embeddedFont>
    <p:embeddedFont>
      <p:font typeface="SVN-Billo" panose="00000400000000000000" pitchFamily="2" charset="0"/>
      <p:regular r:id="rId28"/>
    </p:embeddedFont>
    <p:embeddedFont>
      <p:font typeface="Varela Round" panose="00000500000000000000" pitchFamily="2" charset="-79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8C0D9"/>
    <a:srgbClr val="DE0000"/>
    <a:srgbClr val="FF9933"/>
    <a:srgbClr val="C5EBEC"/>
    <a:srgbClr val="F5DD9B"/>
    <a:srgbClr val="F3BE89"/>
    <a:srgbClr val="EDC69D"/>
    <a:srgbClr val="B7D8AD"/>
    <a:srgbClr val="C33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95" autoAdjust="0"/>
    <p:restoredTop sz="89319" autoAdjust="0"/>
  </p:normalViewPr>
  <p:slideViewPr>
    <p:cSldViewPr snapToGrid="0">
      <p:cViewPr varScale="1">
        <p:scale>
          <a:sx n="65" d="100"/>
          <a:sy n="65" d="100"/>
        </p:scale>
        <p:origin x="1032" y="6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27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86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  <a:p>
            <a:r>
              <a:rPr lang="en-US"/>
              <a:t>Tự HS trình bày vào vở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9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cho HS thảo luận và đưa ra đáp án trước, sau đó phân tích cho HS sau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92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cho HS phát hiện quy luật trước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75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4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3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  <p:sldLayoutId id="2147483673" r:id="rId8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10" Type="http://schemas.openxmlformats.org/officeDocument/2006/relationships/image" Target="../media/image38.gif"/><Relationship Id="rId4" Type="http://schemas.openxmlformats.org/officeDocument/2006/relationships/image" Target="../media/image32.gif"/><Relationship Id="rId9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slide" Target="slide8.xml"/><Relationship Id="rId2" Type="http://schemas.openxmlformats.org/officeDocument/2006/relationships/image" Target="../media/image21.jp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slide" Target="slide10.xml"/><Relationship Id="rId10" Type="http://schemas.openxmlformats.org/officeDocument/2006/relationships/slide" Target="slide7.xml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191F07C-0EA0-5E06-5EC3-6E6652A9BD2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4951988-68B3-CD65-50D5-D04DCE8A709C}"/>
              </a:ext>
            </a:extLst>
          </p:cNvPr>
          <p:cNvSpPr txBox="1"/>
          <p:nvPr/>
        </p:nvSpPr>
        <p:spPr>
          <a:xfrm>
            <a:off x="1838953" y="1814316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95BC5-6032-87CE-20A8-84FFBF4AFFF5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19" y="5160222"/>
            <a:ext cx="1192079" cy="165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33" y="5522887"/>
            <a:ext cx="1740374" cy="128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9827846" y="4647474"/>
            <a:ext cx="581267" cy="32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182" y="5277387"/>
            <a:ext cx="778403" cy="63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9227092" y="3985206"/>
            <a:ext cx="328375" cy="93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8505089" y="5826946"/>
            <a:ext cx="1213012" cy="121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566" y="6506766"/>
            <a:ext cx="371298" cy="23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812">
            <a:off x="10379013" y="5594272"/>
            <a:ext cx="324259" cy="1013309"/>
          </a:xfrm>
          <a:prstGeom prst="rect">
            <a:avLst/>
          </a:prstGeom>
        </p:spPr>
      </p:pic>
      <p:pic>
        <p:nvPicPr>
          <p:cNvPr id="4" name="Picture 2" descr="Bút chì đen HB/SK-PCHB003 (12 cây/hộp) - BITEXSHOP">
            <a:extLst>
              <a:ext uri="{FF2B5EF4-FFF2-40B4-BE49-F238E27FC236}">
                <a16:creationId xmlns:a16="http://schemas.microsoft.com/office/drawing/2014/main" id="{B5527E42-D960-5B86-81B5-C07851C8B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14720" y="5985120"/>
            <a:ext cx="1079121" cy="8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ộ thực hành Toán lớp 2 dùng cho học sinh">
            <a:extLst>
              <a:ext uri="{FF2B5EF4-FFF2-40B4-BE49-F238E27FC236}">
                <a16:creationId xmlns:a16="http://schemas.microsoft.com/office/drawing/2014/main" id="{6F57EBD7-B58D-9C35-0641-18EE0A79C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53" y="5741104"/>
            <a:ext cx="1379196" cy="103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2699BD-38DA-198D-7593-66B8E3B4F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0553" y="2583585"/>
            <a:ext cx="998001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4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7: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ÔN TẬP HÌNH HỌC 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VÀ ĐO LƯỜNG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741107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435428" y="-181904"/>
            <a:ext cx="2162629" cy="2825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4504"/>
            <a:ext cx="12004064" cy="22740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40B3F-C874-E5B8-BD9E-FDD5BD6BF9EF}"/>
              </a:ext>
            </a:extLst>
          </p:cNvPr>
          <p:cNvSpPr txBox="1"/>
          <p:nvPr/>
        </p:nvSpPr>
        <p:spPr>
          <a:xfrm>
            <a:off x="289794" y="3670881"/>
            <a:ext cx="11089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Ôn tập hình học</a:t>
            </a:r>
          </a:p>
        </p:txBody>
      </p:sp>
    </p:spTree>
    <p:extLst>
      <p:ext uri="{BB962C8B-B14F-4D97-AF65-F5344CB8AC3E}">
        <p14:creationId xmlns:p14="http://schemas.microsoft.com/office/powerpoint/2010/main" val="1061171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DCA43E-29D5-5B31-5614-20C2C7DAE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681" y="938359"/>
            <a:ext cx="11626476" cy="552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914400"/>
            <a:chOff x="842010" y="518160"/>
            <a:chExt cx="11909622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/>
                <a:t>a) Mỗi đồ vật dưới đây có dạng hình khối gì?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6628ACF-5372-096E-37BE-0AFDC40970FE}"/>
              </a:ext>
            </a:extLst>
          </p:cNvPr>
          <p:cNvSpPr txBox="1"/>
          <p:nvPr/>
        </p:nvSpPr>
        <p:spPr>
          <a:xfrm>
            <a:off x="1158190" y="1470447"/>
            <a:ext cx="1516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DE0000"/>
                </a:solidFill>
              </a:rPr>
              <a:t>Dạng khối trụ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707B87-BBA0-C8C1-E9F5-FD3F9D36D59A}"/>
              </a:ext>
            </a:extLst>
          </p:cNvPr>
          <p:cNvSpPr txBox="1"/>
          <p:nvPr/>
        </p:nvSpPr>
        <p:spPr>
          <a:xfrm>
            <a:off x="2674672" y="3789181"/>
            <a:ext cx="1764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DE0000"/>
                </a:solidFill>
              </a:rPr>
              <a:t>Dạng khối lập phương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91EA63-B913-7212-2FEC-5E140FC27579}"/>
              </a:ext>
            </a:extLst>
          </p:cNvPr>
          <p:cNvSpPr txBox="1"/>
          <p:nvPr/>
        </p:nvSpPr>
        <p:spPr>
          <a:xfrm>
            <a:off x="6840280" y="4281623"/>
            <a:ext cx="1764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DE0000"/>
                </a:solidFill>
              </a:rPr>
              <a:t>Dạng khối cầu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24F38A-7D27-47A6-8B3C-D77069D7DC95}"/>
              </a:ext>
            </a:extLst>
          </p:cNvPr>
          <p:cNvSpPr txBox="1"/>
          <p:nvPr/>
        </p:nvSpPr>
        <p:spPr>
          <a:xfrm>
            <a:off x="6080919" y="1260876"/>
            <a:ext cx="2677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DE0000"/>
                </a:solidFill>
              </a:rPr>
              <a:t>Dạng khối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81600F-6AC8-90EB-5ABE-68DB8AD4F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3957" y="1498633"/>
            <a:ext cx="9485714" cy="493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876757" y="367877"/>
            <a:ext cx="11922798" cy="914400"/>
            <a:chOff x="842010" y="518160"/>
            <a:chExt cx="1192279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74990" y="734516"/>
              <a:ext cx="110898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/>
                <a:t>b) Chọn hình thích hợp đặt vào dấu “?”.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55CF038F-417C-E5EB-1C06-1E6F848ECC27}"/>
              </a:ext>
            </a:extLst>
          </p:cNvPr>
          <p:cNvSpPr/>
          <p:nvPr/>
        </p:nvSpPr>
        <p:spPr>
          <a:xfrm>
            <a:off x="6431220" y="5655180"/>
            <a:ext cx="520997" cy="5209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7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914400"/>
            <a:chOff x="842010" y="518160"/>
            <a:chExt cx="11909622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Nêu tên 3 điểm thẳng hàng có trong hình bên.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6628ACF-5372-096E-37BE-0AFDC40970FE}"/>
              </a:ext>
            </a:extLst>
          </p:cNvPr>
          <p:cNvSpPr txBox="1"/>
          <p:nvPr/>
        </p:nvSpPr>
        <p:spPr>
          <a:xfrm>
            <a:off x="939324" y="1512050"/>
            <a:ext cx="6248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3 điểm thẳng hàng trong hình bên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A892D4-5459-B872-0C04-A62F1C1261C1}"/>
              </a:ext>
            </a:extLst>
          </p:cNvPr>
          <p:cNvSpPr txBox="1"/>
          <p:nvPr/>
        </p:nvSpPr>
        <p:spPr>
          <a:xfrm>
            <a:off x="3092589" y="2712380"/>
            <a:ext cx="178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ANB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5E8DD-7A73-BA5B-F16C-FB8D478BE1BA}"/>
              </a:ext>
            </a:extLst>
          </p:cNvPr>
          <p:cNvSpPr txBox="1"/>
          <p:nvPr/>
        </p:nvSpPr>
        <p:spPr>
          <a:xfrm>
            <a:off x="3092589" y="3429001"/>
            <a:ext cx="178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AMC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DDD734-D5AF-51F9-8E4F-A233CEC8D6D9}"/>
              </a:ext>
            </a:extLst>
          </p:cNvPr>
          <p:cNvSpPr txBox="1"/>
          <p:nvPr/>
        </p:nvSpPr>
        <p:spPr>
          <a:xfrm>
            <a:off x="3092589" y="4145622"/>
            <a:ext cx="178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BOM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339818-E577-02EE-FD76-CDE38919F225}"/>
              </a:ext>
            </a:extLst>
          </p:cNvPr>
          <p:cNvSpPr txBox="1"/>
          <p:nvPr/>
        </p:nvSpPr>
        <p:spPr>
          <a:xfrm>
            <a:off x="3092589" y="4862243"/>
            <a:ext cx="178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C37783-7455-7EAC-84B8-160408A0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919" y="2664573"/>
            <a:ext cx="4617234" cy="360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06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  <p:bldP spid="12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8823C9-32F6-28F0-1D2E-F4F7FB58C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8820" y="968072"/>
            <a:ext cx="7304197" cy="2986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0"/>
            <a:ext cx="11815819" cy="1056025"/>
            <a:chOff x="842010" y="518160"/>
            <a:chExt cx="11815819" cy="10560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46275" y="620078"/>
              <a:ext cx="110115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Con ốc sên bò đến cây chuối theo đường gấp khúc ABCD. Tính độ dài quãng đường con ốc sên phải bò.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6628ACF-5372-096E-37BE-0AFDC40970FE}"/>
              </a:ext>
            </a:extLst>
          </p:cNvPr>
          <p:cNvSpPr txBox="1"/>
          <p:nvPr/>
        </p:nvSpPr>
        <p:spPr>
          <a:xfrm>
            <a:off x="1845896" y="4512488"/>
            <a:ext cx="9315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Độ dài quãng đường con ốc sên phải bò là: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D37235-729A-8963-1E71-6D735F86DB0E}"/>
              </a:ext>
            </a:extLst>
          </p:cNvPr>
          <p:cNvSpPr txBox="1"/>
          <p:nvPr/>
        </p:nvSpPr>
        <p:spPr>
          <a:xfrm>
            <a:off x="3498150" y="5298255"/>
            <a:ext cx="9315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125 + 380 + 300 = 805 (cm)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A72C04-1638-380F-CAB3-5D1F6A09403C}"/>
              </a:ext>
            </a:extLst>
          </p:cNvPr>
          <p:cNvSpPr txBox="1"/>
          <p:nvPr/>
        </p:nvSpPr>
        <p:spPr>
          <a:xfrm>
            <a:off x="5238142" y="6113856"/>
            <a:ext cx="4034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Đáp số: 85 (cm)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8CEAE-1D9C-23C5-8232-A96AE05C0C63}"/>
              </a:ext>
            </a:extLst>
          </p:cNvPr>
          <p:cNvSpPr txBox="1"/>
          <p:nvPr/>
        </p:nvSpPr>
        <p:spPr>
          <a:xfrm>
            <a:off x="5238143" y="3866157"/>
            <a:ext cx="4034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Bài giải</a:t>
            </a:r>
          </a:p>
        </p:txBody>
      </p:sp>
    </p:spTree>
    <p:extLst>
      <p:ext uri="{BB962C8B-B14F-4D97-AF65-F5344CB8AC3E}">
        <p14:creationId xmlns:p14="http://schemas.microsoft.com/office/powerpoint/2010/main" val="401141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5405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66890" y="234335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707687" y="2334326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C1115-B1C9-CE8C-4822-4969731CC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061" y="1208584"/>
            <a:ext cx="998001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43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770448" y="184561"/>
            <a:ext cx="11909622" cy="914400"/>
            <a:chOff x="842010" y="518160"/>
            <a:chExt cx="11909622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Vẽ hình theo mẫu.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3A9FE93-9816-2F52-562D-2608CA3A1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867" t="36344" r="40616" b="36910"/>
          <a:stretch/>
        </p:blipFill>
        <p:spPr>
          <a:xfrm>
            <a:off x="3039414" y="1307262"/>
            <a:ext cx="6485965" cy="475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68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92E7480-9F7D-040C-B33A-0185BFF221F6}"/>
              </a:ext>
            </a:extLst>
          </p:cNvPr>
          <p:cNvGrpSpPr/>
          <p:nvPr/>
        </p:nvGrpSpPr>
        <p:grpSpPr>
          <a:xfrm>
            <a:off x="6757261" y="1855357"/>
            <a:ext cx="5151598" cy="2483288"/>
            <a:chOff x="6245818" y="2770637"/>
            <a:chExt cx="5151598" cy="2483288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9E5A2EC7-FFD7-992B-A857-704BDB47028C}"/>
                </a:ext>
              </a:extLst>
            </p:cNvPr>
            <p:cNvSpPr/>
            <p:nvPr/>
          </p:nvSpPr>
          <p:spPr>
            <a:xfrm>
              <a:off x="6245818" y="2770637"/>
              <a:ext cx="5151598" cy="2483288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588511-798B-108A-F78F-1465395DE79B}"/>
                </a:ext>
              </a:extLst>
            </p:cNvPr>
            <p:cNvCxnSpPr>
              <a:stCxn id="8" idx="1"/>
              <a:endCxn id="8" idx="3"/>
            </p:cNvCxnSpPr>
            <p:nvPr/>
          </p:nvCxnSpPr>
          <p:spPr>
            <a:xfrm>
              <a:off x="6556229" y="4012281"/>
              <a:ext cx="453077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A02040-C4FB-F7BF-8845-40668B25CCE4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>
              <a:off x="8808933" y="4012281"/>
              <a:ext cx="12684" cy="124164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rapezoid 9">
            <a:extLst>
              <a:ext uri="{FF2B5EF4-FFF2-40B4-BE49-F238E27FC236}">
                <a16:creationId xmlns:a16="http://schemas.microsoft.com/office/drawing/2014/main" id="{582464C1-4AA3-146F-4B4F-8FC766878EBB}"/>
              </a:ext>
            </a:extLst>
          </p:cNvPr>
          <p:cNvSpPr/>
          <p:nvPr/>
        </p:nvSpPr>
        <p:spPr>
          <a:xfrm>
            <a:off x="7067672" y="1855357"/>
            <a:ext cx="4530776" cy="1241637"/>
          </a:xfrm>
          <a:prstGeom prst="trapezoi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/>
              <a:t>1</a:t>
            </a: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50C4952C-2D85-3988-FD54-780D92582A7A}"/>
              </a:ext>
            </a:extLst>
          </p:cNvPr>
          <p:cNvSpPr/>
          <p:nvPr/>
        </p:nvSpPr>
        <p:spPr>
          <a:xfrm>
            <a:off x="6757261" y="3093988"/>
            <a:ext cx="2578468" cy="1256385"/>
          </a:xfrm>
          <a:custGeom>
            <a:avLst/>
            <a:gdLst>
              <a:gd name="connsiteX0" fmla="*/ 0 w 2873436"/>
              <a:gd name="connsiteY0" fmla="*/ 1241637 h 1241637"/>
              <a:gd name="connsiteX1" fmla="*/ 310409 w 2873436"/>
              <a:gd name="connsiteY1" fmla="*/ 0 h 1241637"/>
              <a:gd name="connsiteX2" fmla="*/ 2563027 w 2873436"/>
              <a:gd name="connsiteY2" fmla="*/ 0 h 1241637"/>
              <a:gd name="connsiteX3" fmla="*/ 2873436 w 2873436"/>
              <a:gd name="connsiteY3" fmla="*/ 1241637 h 1241637"/>
              <a:gd name="connsiteX4" fmla="*/ 0 w 2873436"/>
              <a:gd name="connsiteY4" fmla="*/ 1241637 h 1241637"/>
              <a:gd name="connsiteX0" fmla="*/ 0 w 2563027"/>
              <a:gd name="connsiteY0" fmla="*/ 1241637 h 1241637"/>
              <a:gd name="connsiteX1" fmla="*/ 310409 w 2563027"/>
              <a:gd name="connsiteY1" fmla="*/ 0 h 1241637"/>
              <a:gd name="connsiteX2" fmla="*/ 2563027 w 2563027"/>
              <a:gd name="connsiteY2" fmla="*/ 0 h 1241637"/>
              <a:gd name="connsiteX3" fmla="*/ 2534223 w 2563027"/>
              <a:gd name="connsiteY3" fmla="*/ 1241637 h 1241637"/>
              <a:gd name="connsiteX4" fmla="*/ 0 w 2563027"/>
              <a:gd name="connsiteY4" fmla="*/ 1241637 h 1241637"/>
              <a:gd name="connsiteX0" fmla="*/ 0 w 2578468"/>
              <a:gd name="connsiteY0" fmla="*/ 1241637 h 1256385"/>
              <a:gd name="connsiteX1" fmla="*/ 310409 w 2578468"/>
              <a:gd name="connsiteY1" fmla="*/ 0 h 1256385"/>
              <a:gd name="connsiteX2" fmla="*/ 2563027 w 2578468"/>
              <a:gd name="connsiteY2" fmla="*/ 0 h 1256385"/>
              <a:gd name="connsiteX3" fmla="*/ 2578468 w 2578468"/>
              <a:gd name="connsiteY3" fmla="*/ 1256385 h 1256385"/>
              <a:gd name="connsiteX4" fmla="*/ 0 w 2578468"/>
              <a:gd name="connsiteY4" fmla="*/ 1241637 h 125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468" h="1256385">
                <a:moveTo>
                  <a:pt x="0" y="1241637"/>
                </a:moveTo>
                <a:lnTo>
                  <a:pt x="310409" y="0"/>
                </a:lnTo>
                <a:lnTo>
                  <a:pt x="2563027" y="0"/>
                </a:lnTo>
                <a:lnTo>
                  <a:pt x="2578468" y="1256385"/>
                </a:lnTo>
                <a:lnTo>
                  <a:pt x="0" y="124163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C0A7F232-1051-2E46-B5BA-50219DE8C1FC}"/>
              </a:ext>
            </a:extLst>
          </p:cNvPr>
          <p:cNvSpPr/>
          <p:nvPr/>
        </p:nvSpPr>
        <p:spPr>
          <a:xfrm>
            <a:off x="9332418" y="3108736"/>
            <a:ext cx="2563027" cy="1226887"/>
          </a:xfrm>
          <a:custGeom>
            <a:avLst/>
            <a:gdLst>
              <a:gd name="connsiteX0" fmla="*/ 0 w 2873436"/>
              <a:gd name="connsiteY0" fmla="*/ 1241637 h 1241637"/>
              <a:gd name="connsiteX1" fmla="*/ 310409 w 2873436"/>
              <a:gd name="connsiteY1" fmla="*/ 0 h 1241637"/>
              <a:gd name="connsiteX2" fmla="*/ 2563027 w 2873436"/>
              <a:gd name="connsiteY2" fmla="*/ 0 h 1241637"/>
              <a:gd name="connsiteX3" fmla="*/ 2873436 w 2873436"/>
              <a:gd name="connsiteY3" fmla="*/ 1241637 h 1241637"/>
              <a:gd name="connsiteX4" fmla="*/ 0 w 2873436"/>
              <a:gd name="connsiteY4" fmla="*/ 1241637 h 1241637"/>
              <a:gd name="connsiteX0" fmla="*/ 0 w 2563720"/>
              <a:gd name="connsiteY0" fmla="*/ 1226888 h 1241637"/>
              <a:gd name="connsiteX1" fmla="*/ 693 w 2563720"/>
              <a:gd name="connsiteY1" fmla="*/ 0 h 1241637"/>
              <a:gd name="connsiteX2" fmla="*/ 2253311 w 2563720"/>
              <a:gd name="connsiteY2" fmla="*/ 0 h 1241637"/>
              <a:gd name="connsiteX3" fmla="*/ 2563720 w 2563720"/>
              <a:gd name="connsiteY3" fmla="*/ 1241637 h 1241637"/>
              <a:gd name="connsiteX4" fmla="*/ 0 w 2563720"/>
              <a:gd name="connsiteY4" fmla="*/ 1226888 h 1241637"/>
              <a:gd name="connsiteX0" fmla="*/ 28804 w 2563027"/>
              <a:gd name="connsiteY0" fmla="*/ 1256384 h 1256384"/>
              <a:gd name="connsiteX1" fmla="*/ 0 w 2563027"/>
              <a:gd name="connsiteY1" fmla="*/ 0 h 1256384"/>
              <a:gd name="connsiteX2" fmla="*/ 2252618 w 2563027"/>
              <a:gd name="connsiteY2" fmla="*/ 0 h 1256384"/>
              <a:gd name="connsiteX3" fmla="*/ 2563027 w 2563027"/>
              <a:gd name="connsiteY3" fmla="*/ 1241637 h 1256384"/>
              <a:gd name="connsiteX4" fmla="*/ 28804 w 2563027"/>
              <a:gd name="connsiteY4" fmla="*/ 1256384 h 1256384"/>
              <a:gd name="connsiteX0" fmla="*/ 43553 w 2563027"/>
              <a:gd name="connsiteY0" fmla="*/ 1226887 h 1241637"/>
              <a:gd name="connsiteX1" fmla="*/ 0 w 2563027"/>
              <a:gd name="connsiteY1" fmla="*/ 0 h 1241637"/>
              <a:gd name="connsiteX2" fmla="*/ 2252618 w 2563027"/>
              <a:gd name="connsiteY2" fmla="*/ 0 h 1241637"/>
              <a:gd name="connsiteX3" fmla="*/ 2563027 w 2563027"/>
              <a:gd name="connsiteY3" fmla="*/ 1241637 h 1241637"/>
              <a:gd name="connsiteX4" fmla="*/ 43553 w 2563027"/>
              <a:gd name="connsiteY4" fmla="*/ 1226887 h 1241637"/>
              <a:gd name="connsiteX0" fmla="*/ 14056 w 2563027"/>
              <a:gd name="connsiteY0" fmla="*/ 1226887 h 1241637"/>
              <a:gd name="connsiteX1" fmla="*/ 0 w 2563027"/>
              <a:gd name="connsiteY1" fmla="*/ 0 h 1241637"/>
              <a:gd name="connsiteX2" fmla="*/ 2252618 w 2563027"/>
              <a:gd name="connsiteY2" fmla="*/ 0 h 1241637"/>
              <a:gd name="connsiteX3" fmla="*/ 2563027 w 2563027"/>
              <a:gd name="connsiteY3" fmla="*/ 1241637 h 1241637"/>
              <a:gd name="connsiteX4" fmla="*/ 14056 w 2563027"/>
              <a:gd name="connsiteY4" fmla="*/ 1226887 h 1241637"/>
              <a:gd name="connsiteX0" fmla="*/ 14056 w 2563027"/>
              <a:gd name="connsiteY0" fmla="*/ 1226887 h 1226887"/>
              <a:gd name="connsiteX1" fmla="*/ 0 w 2563027"/>
              <a:gd name="connsiteY1" fmla="*/ 0 h 1226887"/>
              <a:gd name="connsiteX2" fmla="*/ 2252618 w 2563027"/>
              <a:gd name="connsiteY2" fmla="*/ 0 h 1226887"/>
              <a:gd name="connsiteX3" fmla="*/ 2563027 w 2563027"/>
              <a:gd name="connsiteY3" fmla="*/ 1212140 h 1226887"/>
              <a:gd name="connsiteX4" fmla="*/ 14056 w 2563027"/>
              <a:gd name="connsiteY4" fmla="*/ 1226887 h 122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027" h="1226887">
                <a:moveTo>
                  <a:pt x="14056" y="1226887"/>
                </a:moveTo>
                <a:lnTo>
                  <a:pt x="0" y="0"/>
                </a:lnTo>
                <a:lnTo>
                  <a:pt x="2252618" y="0"/>
                </a:lnTo>
                <a:lnTo>
                  <a:pt x="2563027" y="1212140"/>
                </a:lnTo>
                <a:lnTo>
                  <a:pt x="14056" y="1226887"/>
                </a:lnTo>
                <a:close/>
              </a:path>
            </a:pathLst>
          </a:custGeom>
          <a:solidFill>
            <a:srgbClr val="F8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/>
              <a:t>3</a:t>
            </a:r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FA67C2C8-45D8-01F5-07E3-8984B8DFDF60}"/>
              </a:ext>
            </a:extLst>
          </p:cNvPr>
          <p:cNvSpPr/>
          <p:nvPr/>
        </p:nvSpPr>
        <p:spPr>
          <a:xfrm>
            <a:off x="6757261" y="3101360"/>
            <a:ext cx="5138184" cy="1241637"/>
          </a:xfrm>
          <a:prstGeom prst="trapezoid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/>
              <a:t>4</a:t>
            </a:r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4ECA839B-315A-97C0-A225-6002A8351633}"/>
              </a:ext>
            </a:extLst>
          </p:cNvPr>
          <p:cNvSpPr/>
          <p:nvPr/>
        </p:nvSpPr>
        <p:spPr>
          <a:xfrm>
            <a:off x="6743847" y="1859715"/>
            <a:ext cx="5151598" cy="2475906"/>
          </a:xfrm>
          <a:prstGeom prst="trapezoid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600973" y="634012"/>
            <a:ext cx="11909622" cy="3779586"/>
            <a:chOff x="842010" y="518160"/>
            <a:chExt cx="11909622" cy="37795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5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Chọn câu trả lời đúng.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3CB1639-AA74-504F-0FCD-7F8AE159A2A6}"/>
                </a:ext>
              </a:extLst>
            </p:cNvPr>
            <p:cNvSpPr txBox="1"/>
            <p:nvPr/>
          </p:nvSpPr>
          <p:spPr>
            <a:xfrm>
              <a:off x="1664970" y="1538080"/>
              <a:ext cx="4962376" cy="2759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Trong hình bên có bao nhiêu hình tứ giác?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A. 3 hình	B. 4 hình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C. 5 hình	D. 6 hình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7742369D-A776-7E81-3A7B-51065C61BA2A}"/>
              </a:ext>
            </a:extLst>
          </p:cNvPr>
          <p:cNvSpPr/>
          <p:nvPr/>
        </p:nvSpPr>
        <p:spPr>
          <a:xfrm>
            <a:off x="1410519" y="3814624"/>
            <a:ext cx="520997" cy="5209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2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03" y="-124922"/>
            <a:ext cx="6158308" cy="666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957" y="5333532"/>
            <a:ext cx="1586601" cy="164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73" y="5512744"/>
            <a:ext cx="1461958" cy="166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6" y="3171565"/>
            <a:ext cx="3203040" cy="342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11" y="815050"/>
            <a:ext cx="1206947" cy="129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11" y="815050"/>
            <a:ext cx="1206947" cy="129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51" y="2210608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51" y="2210608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35" y="703047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34" y="703045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81" y="1746190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81" y="1750224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11114270" y="187985"/>
            <a:ext cx="843975" cy="418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2D451-B25C-CEA4-1A7C-F5B3886444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9499" y="3171565"/>
            <a:ext cx="320067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40035 0.61328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7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-0.20642 0.37963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60782 0.58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-0.43472 0.417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36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79483" y="2115800"/>
            <a:ext cx="9002872" cy="1313200"/>
          </a:xfrm>
        </p:spPr>
        <p:txBody>
          <a:bodyPr>
            <a:noAutofit/>
          </a:bodyPr>
          <a:lstStyle/>
          <a:p>
            <a:r>
              <a:rPr lang="en-US" sz="8000">
                <a:latin typeface="+mj-lt"/>
                <a:ea typeface="AvantGarde" pitchFamily="2" charset="0"/>
                <a:cs typeface="AvantGarde" pitchFamily="2" charset="0"/>
              </a:rPr>
              <a:t>Tìm nhanh trong bộ đồ dùng khối lập phương</a:t>
            </a:r>
          </a:p>
        </p:txBody>
      </p:sp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8484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15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53" y="10788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87C426C-03C4-D150-663A-66B2231B1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2115800"/>
            <a:ext cx="9002872" cy="1313200"/>
          </a:xfrm>
        </p:spPr>
        <p:txBody>
          <a:bodyPr>
            <a:noAutofit/>
          </a:bodyPr>
          <a:lstStyle/>
          <a:p>
            <a:r>
              <a:rPr lang="en-US" sz="8000">
                <a:latin typeface="+mj-lt"/>
                <a:ea typeface="AvantGarde" pitchFamily="2" charset="0"/>
                <a:cs typeface="AvantGarde" pitchFamily="2" charset="0"/>
              </a:rPr>
              <a:t>Tìm nhanh trong bộ đồ dùng khối trụ</a:t>
            </a:r>
          </a:p>
        </p:txBody>
      </p:sp>
    </p:spTree>
    <p:extLst>
      <p:ext uri="{BB962C8B-B14F-4D97-AF65-F5344CB8AC3E}">
        <p14:creationId xmlns:p14="http://schemas.microsoft.com/office/powerpoint/2010/main" val="1809548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8484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82EDD0FD-E615-7D0C-0F13-E43A21096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414" y="206927"/>
            <a:ext cx="8593010" cy="1313200"/>
          </a:xfrm>
        </p:spPr>
        <p:txBody>
          <a:bodyPr>
            <a:noAutofit/>
          </a:bodyPr>
          <a:lstStyle/>
          <a:p>
            <a:r>
              <a:rPr lang="en-US" sz="4800">
                <a:latin typeface="+mj-lt"/>
                <a:ea typeface="AvantGarde" pitchFamily="2" charset="0"/>
                <a:cs typeface="AvantGarde" pitchFamily="2" charset="0"/>
              </a:rPr>
              <a:t>Đọc tên 3 điểm thẳng hàng trong hình sau: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546A9729-09DA-4280-58DC-E5D9A683ABC9}"/>
              </a:ext>
            </a:extLst>
          </p:cNvPr>
          <p:cNvSpPr txBox="1">
            <a:spLocks/>
          </p:cNvSpPr>
          <p:nvPr/>
        </p:nvSpPr>
        <p:spPr>
          <a:xfrm>
            <a:off x="4450912" y="3649794"/>
            <a:ext cx="1742384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4800">
                <a:latin typeface="+mj-lt"/>
                <a:ea typeface="AvantGarde" pitchFamily="2" charset="0"/>
                <a:cs typeface="AvantGarde" pitchFamily="2" charset="0"/>
              </a:rPr>
              <a:t>C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D03256C-2280-9096-9989-30C5317CB16C}"/>
              </a:ext>
            </a:extLst>
          </p:cNvPr>
          <p:cNvGrpSpPr/>
          <p:nvPr/>
        </p:nvGrpSpPr>
        <p:grpSpPr>
          <a:xfrm>
            <a:off x="1784414" y="1507599"/>
            <a:ext cx="6905336" cy="3501996"/>
            <a:chOff x="1784414" y="2547792"/>
            <a:chExt cx="6905336" cy="350199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8F7EC03-4DCE-19DD-5094-090F79B24E5D}"/>
                </a:ext>
              </a:extLst>
            </p:cNvPr>
            <p:cNvGrpSpPr/>
            <p:nvPr/>
          </p:nvGrpSpPr>
          <p:grpSpPr>
            <a:xfrm>
              <a:off x="3111910" y="2772697"/>
              <a:ext cx="5486400" cy="3277091"/>
              <a:chOff x="3111910" y="2772697"/>
              <a:chExt cx="5486400" cy="327709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6D59285-AC79-FAAC-9FE3-C9A5EE96A3F2}"/>
                  </a:ext>
                </a:extLst>
              </p:cNvPr>
              <p:cNvGrpSpPr/>
              <p:nvPr/>
            </p:nvGrpSpPr>
            <p:grpSpPr>
              <a:xfrm>
                <a:off x="3111910" y="2772697"/>
                <a:ext cx="5486400" cy="3185651"/>
                <a:chOff x="3111910" y="2772697"/>
                <a:chExt cx="5486400" cy="3185651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86F9394C-374E-C69F-AC4E-B804AE8B6F5B}"/>
                    </a:ext>
                  </a:extLst>
                </p:cNvPr>
                <p:cNvCxnSpPr/>
                <p:nvPr/>
              </p:nvCxnSpPr>
              <p:spPr>
                <a:xfrm>
                  <a:off x="3111910" y="2772697"/>
                  <a:ext cx="1991032" cy="318565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12DDC90C-7521-831B-40BA-C073620CAB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02942" y="4070555"/>
                  <a:ext cx="3495368" cy="188779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583C805-F04A-F782-52C9-9B00638A0E17}"/>
                  </a:ext>
                </a:extLst>
              </p:cNvPr>
              <p:cNvSpPr/>
              <p:nvPr/>
            </p:nvSpPr>
            <p:spPr>
              <a:xfrm>
                <a:off x="3244647" y="3021512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5AAD8FB-195F-D422-C7A8-0A3D3E1F2050}"/>
                  </a:ext>
                </a:extLst>
              </p:cNvPr>
              <p:cNvSpPr/>
              <p:nvPr/>
            </p:nvSpPr>
            <p:spPr>
              <a:xfrm>
                <a:off x="4015986" y="4274082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F915F9A-7B24-E05A-02AA-468CB882B587}"/>
                  </a:ext>
                </a:extLst>
              </p:cNvPr>
              <p:cNvSpPr/>
              <p:nvPr/>
            </p:nvSpPr>
            <p:spPr>
              <a:xfrm>
                <a:off x="5011502" y="5866908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BBCEE38-0603-E47D-C33E-CDA55A170D91}"/>
                  </a:ext>
                </a:extLst>
              </p:cNvPr>
              <p:cNvSpPr/>
              <p:nvPr/>
            </p:nvSpPr>
            <p:spPr>
              <a:xfrm>
                <a:off x="7371244" y="4598547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itle 2">
              <a:extLst>
                <a:ext uri="{FF2B5EF4-FFF2-40B4-BE49-F238E27FC236}">
                  <a16:creationId xmlns:a16="http://schemas.microsoft.com/office/drawing/2014/main" id="{BDF905A5-3854-2027-9319-F8DCD3674550}"/>
                </a:ext>
              </a:extLst>
            </p:cNvPr>
            <p:cNvSpPr txBox="1">
              <a:spLocks/>
            </p:cNvSpPr>
            <p:nvPr/>
          </p:nvSpPr>
          <p:spPr>
            <a:xfrm>
              <a:off x="1784414" y="2547792"/>
              <a:ext cx="1742384" cy="1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4800">
                  <a:latin typeface="+mj-lt"/>
                  <a:ea typeface="AvantGarde" pitchFamily="2" charset="0"/>
                  <a:cs typeface="AvantGarde" pitchFamily="2" charset="0"/>
                </a:rPr>
                <a:t>A</a:t>
              </a:r>
            </a:p>
          </p:txBody>
        </p:sp>
        <p:sp>
          <p:nvSpPr>
            <p:cNvPr id="20" name="Title 2">
              <a:extLst>
                <a:ext uri="{FF2B5EF4-FFF2-40B4-BE49-F238E27FC236}">
                  <a16:creationId xmlns:a16="http://schemas.microsoft.com/office/drawing/2014/main" id="{339E42EC-3823-7EB7-A4E8-53F9E27F2505}"/>
                </a:ext>
              </a:extLst>
            </p:cNvPr>
            <p:cNvSpPr txBox="1">
              <a:spLocks/>
            </p:cNvSpPr>
            <p:nvPr/>
          </p:nvSpPr>
          <p:spPr>
            <a:xfrm>
              <a:off x="2747046" y="3800362"/>
              <a:ext cx="1742384" cy="1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4800">
                  <a:latin typeface="+mj-lt"/>
                  <a:ea typeface="AvantGarde" pitchFamily="2" charset="0"/>
                  <a:cs typeface="AvantGarde" pitchFamily="2" charset="0"/>
                </a:rPr>
                <a:t>B</a:t>
              </a:r>
            </a:p>
          </p:txBody>
        </p:sp>
        <p:sp>
          <p:nvSpPr>
            <p:cNvPr id="22" name="Title 2">
              <a:extLst>
                <a:ext uri="{FF2B5EF4-FFF2-40B4-BE49-F238E27FC236}">
                  <a16:creationId xmlns:a16="http://schemas.microsoft.com/office/drawing/2014/main" id="{60F15830-BB0E-3E45-8001-E48A9F3EC5AD}"/>
                </a:ext>
              </a:extLst>
            </p:cNvPr>
            <p:cNvSpPr txBox="1">
              <a:spLocks/>
            </p:cNvSpPr>
            <p:nvPr/>
          </p:nvSpPr>
          <p:spPr>
            <a:xfrm>
              <a:off x="6947366" y="4553708"/>
              <a:ext cx="1742384" cy="1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5200"/>
                <a:buFont typeface="Itim"/>
                <a:buNone/>
                <a:defRPr sz="6916" b="0" i="0" u="none" strike="noStrike" cap="none">
                  <a:solidFill>
                    <a:schemeClr val="accent6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4800">
                  <a:latin typeface="+mj-lt"/>
                  <a:ea typeface="AvantGarde" pitchFamily="2" charset="0"/>
                  <a:cs typeface="AvantGarde" pitchFamily="2" charset="0"/>
                </a:rPr>
                <a:t>E</a:t>
              </a:r>
            </a:p>
          </p:txBody>
        </p:sp>
      </p:grpSp>
      <p:sp>
        <p:nvSpPr>
          <p:cNvPr id="23" name="Title 2">
            <a:extLst>
              <a:ext uri="{FF2B5EF4-FFF2-40B4-BE49-F238E27FC236}">
                <a16:creationId xmlns:a16="http://schemas.microsoft.com/office/drawing/2014/main" id="{1960042C-B013-15B8-A5AC-60931B052C0E}"/>
              </a:ext>
            </a:extLst>
          </p:cNvPr>
          <p:cNvSpPr txBox="1">
            <a:spLocks/>
          </p:cNvSpPr>
          <p:nvPr/>
        </p:nvSpPr>
        <p:spPr>
          <a:xfrm>
            <a:off x="2618446" y="5220051"/>
            <a:ext cx="6924946" cy="15889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4800">
                <a:solidFill>
                  <a:srgbClr val="000000"/>
                </a:solidFill>
                <a:latin typeface="+mj-lt"/>
                <a:ea typeface="AvantGarde" pitchFamily="2" charset="0"/>
                <a:cs typeface="AvantGarde" pitchFamily="2" charset="0"/>
              </a:rPr>
              <a:t>Đáp án: ABC là 3 điểm thẳng hàng.</a:t>
            </a:r>
          </a:p>
        </p:txBody>
      </p:sp>
    </p:spTree>
    <p:extLst>
      <p:ext uri="{BB962C8B-B14F-4D97-AF65-F5344CB8AC3E}">
        <p14:creationId xmlns:p14="http://schemas.microsoft.com/office/powerpoint/2010/main" val="248732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50713"/>
            <a:ext cx="1395655" cy="14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257034B-AC90-8B34-2234-672C350F7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414" y="850999"/>
            <a:ext cx="8593010" cy="1313200"/>
          </a:xfrm>
        </p:spPr>
        <p:txBody>
          <a:bodyPr>
            <a:noAutofit/>
          </a:bodyPr>
          <a:lstStyle/>
          <a:p>
            <a:r>
              <a:rPr lang="en-US" sz="4800">
                <a:latin typeface="+mj-lt"/>
                <a:ea typeface="AvantGarde" pitchFamily="2" charset="0"/>
                <a:cs typeface="AvantGarde" pitchFamily="2" charset="0"/>
              </a:rPr>
              <a:t>Hình nào là hình tứ giác?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D604503-7607-124F-39FE-C75470F81AA2}"/>
              </a:ext>
            </a:extLst>
          </p:cNvPr>
          <p:cNvSpPr/>
          <p:nvPr/>
        </p:nvSpPr>
        <p:spPr>
          <a:xfrm>
            <a:off x="1111429" y="3005112"/>
            <a:ext cx="1899002" cy="1637071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Top Corners One Rounded and One Snipped 9">
            <a:extLst>
              <a:ext uri="{FF2B5EF4-FFF2-40B4-BE49-F238E27FC236}">
                <a16:creationId xmlns:a16="http://schemas.microsoft.com/office/drawing/2014/main" id="{33F9C242-CAC2-A9EE-AB02-DEE9FA0A5ABB}"/>
              </a:ext>
            </a:extLst>
          </p:cNvPr>
          <p:cNvSpPr/>
          <p:nvPr/>
        </p:nvSpPr>
        <p:spPr>
          <a:xfrm>
            <a:off x="4257629" y="3005111"/>
            <a:ext cx="2300610" cy="1637071"/>
          </a:xfrm>
          <a:prstGeom prst="snip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ED164B05-6E88-2E3A-C9F1-B9F4FAC54D74}"/>
              </a:ext>
            </a:extLst>
          </p:cNvPr>
          <p:cNvSpPr/>
          <p:nvPr/>
        </p:nvSpPr>
        <p:spPr>
          <a:xfrm>
            <a:off x="7846142" y="3077039"/>
            <a:ext cx="2920042" cy="1499114"/>
          </a:xfrm>
          <a:prstGeom prst="trapezoid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88768FB-91F6-2919-7BE0-165C27B09ACE}"/>
              </a:ext>
            </a:extLst>
          </p:cNvPr>
          <p:cNvSpPr txBox="1">
            <a:spLocks/>
          </p:cNvSpPr>
          <p:nvPr/>
        </p:nvSpPr>
        <p:spPr>
          <a:xfrm>
            <a:off x="1189738" y="4642182"/>
            <a:ext cx="1742384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4800">
                <a:latin typeface="+mj-lt"/>
                <a:ea typeface="AvantGarde" pitchFamily="2" charset="0"/>
                <a:cs typeface="AvantGarde" pitchFamily="2" charset="0"/>
              </a:rPr>
              <a:t>A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CB6401BD-ED7B-BFF8-5A59-ED0E2EC4D256}"/>
              </a:ext>
            </a:extLst>
          </p:cNvPr>
          <p:cNvSpPr txBox="1">
            <a:spLocks/>
          </p:cNvSpPr>
          <p:nvPr/>
        </p:nvSpPr>
        <p:spPr>
          <a:xfrm>
            <a:off x="4536742" y="4576153"/>
            <a:ext cx="1742384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4800">
                <a:latin typeface="+mj-lt"/>
                <a:ea typeface="AvantGarde" pitchFamily="2" charset="0"/>
                <a:cs typeface="AvantGarde" pitchFamily="2" charset="0"/>
              </a:rPr>
              <a:t>B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C2AC7E18-B73E-A05E-3EDE-BFA685054358}"/>
              </a:ext>
            </a:extLst>
          </p:cNvPr>
          <p:cNvSpPr txBox="1">
            <a:spLocks/>
          </p:cNvSpPr>
          <p:nvPr/>
        </p:nvSpPr>
        <p:spPr>
          <a:xfrm>
            <a:off x="8434971" y="4576153"/>
            <a:ext cx="1742384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Itim"/>
              <a:buNone/>
              <a:defRPr sz="6916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4800">
                <a:latin typeface="+mj-lt"/>
                <a:ea typeface="AvantGarde" pitchFamily="2" charset="0"/>
                <a:cs typeface="AvantGarde" pitchFamily="2" charset="0"/>
              </a:rPr>
              <a:t>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D898A8-E698-9BA4-D4E2-8E4FF033CCA6}"/>
              </a:ext>
            </a:extLst>
          </p:cNvPr>
          <p:cNvSpPr/>
          <p:nvPr/>
        </p:nvSpPr>
        <p:spPr>
          <a:xfrm>
            <a:off x="8942425" y="4894254"/>
            <a:ext cx="739630" cy="7396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6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1587</Words>
  <Application>Microsoft Office PowerPoint</Application>
  <PresentationFormat>Custom</PresentationFormat>
  <Paragraphs>161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SVN-Billo</vt:lpstr>
      <vt:lpstr>Varela Round</vt:lpstr>
      <vt:lpstr>Itim</vt:lpstr>
      <vt:lpstr>HP001 4 hàng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Tìm nhanh trong bộ đồ dùng khối lập phương</vt:lpstr>
      <vt:lpstr>Tìm nhanh trong bộ đồ dùng khối trụ</vt:lpstr>
      <vt:lpstr>Đọc tên 3 điểm thẳng hàng trong hình sau:</vt:lpstr>
      <vt:lpstr>Hình nào là hình tứ giác?</vt:lpstr>
      <vt:lpstr>Chúc mừng các em đã khởi động xuất sắc!</vt:lpstr>
      <vt:lpstr>PowerPoint Presentation</vt:lpstr>
      <vt:lpstr>Trang 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Linh Phan Thi  (FE FSC DN)</cp:lastModifiedBy>
  <cp:revision>172</cp:revision>
  <dcterms:modified xsi:type="dcterms:W3CDTF">2022-08-09T20:50:25Z</dcterms:modified>
</cp:coreProperties>
</file>