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26"/>
  </p:notesMasterIdLst>
  <p:sldIdLst>
    <p:sldId id="323" r:id="rId2"/>
    <p:sldId id="339" r:id="rId3"/>
    <p:sldId id="256" r:id="rId4"/>
    <p:sldId id="338" r:id="rId5"/>
    <p:sldId id="335" r:id="rId6"/>
    <p:sldId id="319" r:id="rId7"/>
    <p:sldId id="320" r:id="rId8"/>
    <p:sldId id="347" r:id="rId9"/>
    <p:sldId id="363" r:id="rId10"/>
    <p:sldId id="364" r:id="rId11"/>
    <p:sldId id="365" r:id="rId12"/>
    <p:sldId id="352" r:id="rId13"/>
    <p:sldId id="322" r:id="rId14"/>
    <p:sldId id="316" r:id="rId15"/>
    <p:sldId id="331" r:id="rId16"/>
    <p:sldId id="360" r:id="rId17"/>
    <p:sldId id="361" r:id="rId18"/>
    <p:sldId id="362" r:id="rId19"/>
    <p:sldId id="366" r:id="rId20"/>
    <p:sldId id="367" r:id="rId21"/>
    <p:sldId id="368" r:id="rId22"/>
    <p:sldId id="369" r:id="rId23"/>
    <p:sldId id="353" r:id="rId24"/>
    <p:sldId id="336" r:id="rId25"/>
  </p:sldIdLst>
  <p:sldSz cx="12161838" cy="6858000"/>
  <p:notesSz cx="6858000" cy="9144000"/>
  <p:embeddedFontLst>
    <p:embeddedFont>
      <p:font typeface="HP001 4 hàng" panose="020B0603050302020204" pitchFamily="34" charset="0"/>
      <p:regular r:id="rId27"/>
      <p:bold r:id="rId28"/>
    </p:embeddedFont>
    <p:embeddedFont>
      <p:font typeface="HP001 5 hàng" panose="020B0603050302020204" pitchFamily="34" charset="0"/>
      <p:regular r:id="rId29"/>
      <p:bold r:id="rId30"/>
    </p:embeddedFont>
    <p:embeddedFont>
      <p:font typeface="Itim" panose="020B0604020202020204" charset="-34"/>
      <p:regular r:id="rId31"/>
    </p:embeddedFont>
    <p:embeddedFont>
      <p:font typeface="SVN-Billo" panose="00000400000000000000" pitchFamily="2" charset="0"/>
      <p:regular r:id="rId32"/>
    </p:embeddedFont>
    <p:embeddedFont>
      <p:font typeface="Varela Round" panose="00000500000000000000" pitchFamily="2" charset="-79"/>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CAD1"/>
    <a:srgbClr val="DE0000"/>
    <a:srgbClr val="C5EBEC"/>
    <a:srgbClr val="F5DD9B"/>
    <a:srgbClr val="F3BE89"/>
    <a:srgbClr val="EDC69D"/>
    <a:srgbClr val="F8C0D9"/>
    <a:srgbClr val="B7D8AD"/>
    <a:srgbClr val="C33C0A"/>
    <a:srgbClr val="BB85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84530" autoAdjust="0"/>
  </p:normalViewPr>
  <p:slideViewPr>
    <p:cSldViewPr snapToGrid="0">
      <p:cViewPr varScale="1">
        <p:scale>
          <a:sx n="61" d="100"/>
          <a:sy n="61" d="100"/>
        </p:scale>
        <p:origin x="1098" y="78"/>
      </p:cViewPr>
      <p:guideLst/>
    </p:cSldViewPr>
  </p:slideViewPr>
  <p:notesTextViewPr>
    <p:cViewPr>
      <p:scale>
        <a:sx n="100" d="100"/>
        <a:sy n="100" d="100"/>
      </p:scale>
      <p:origin x="0" y="0"/>
    </p:cViewPr>
  </p:notesTextViewPr>
  <p:sorterViewPr>
    <p:cViewPr>
      <p:scale>
        <a:sx n="125" d="100"/>
        <a:sy n="125" d="100"/>
      </p:scale>
      <p:origin x="0" y="-18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1260117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3140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ĐỐI VỚI BÀI MẪU, NGƯỜI SOẠN K ĐỂ SẴN KẾT QUẢ. GV NÊN CHO 1 HS LÀM BÀI MẪU RỒI HD HS CẢ LỚP CÁCH LÀM Ạ</a:t>
            </a:r>
          </a:p>
        </p:txBody>
      </p:sp>
    </p:spTree>
    <p:extLst>
      <p:ext uri="{BB962C8B-B14F-4D97-AF65-F5344CB8AC3E}">
        <p14:creationId xmlns:p14="http://schemas.microsoft.com/office/powerpoint/2010/main" val="2544767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55044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926888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ND này do người soạn thêm vào. GV linh hoạt nhắc đến nếu còn thời gian</a:t>
            </a:r>
          </a:p>
        </p:txBody>
      </p:sp>
    </p:spTree>
    <p:extLst>
      <p:ext uri="{BB962C8B-B14F-4D97-AF65-F5344CB8AC3E}">
        <p14:creationId xmlns:p14="http://schemas.microsoft.com/office/powerpoint/2010/main" val="186349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linh hoạt phần khởi động có/không vì có những bài dài nên khởi động là dạy cháy giờ ạ</a:t>
            </a:r>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2989920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196391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2080189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6" r:id="rId4"/>
    <p:sldLayoutId id="2147483657" r:id="rId5"/>
    <p:sldLayoutId id="2147483658" r:id="rId6"/>
    <p:sldLayoutId id="2147483667" r:id="rId7"/>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10" Type="http://schemas.openxmlformats.org/officeDocument/2006/relationships/image" Target="../media/image27.gif"/><Relationship Id="rId4" Type="http://schemas.openxmlformats.org/officeDocument/2006/relationships/image" Target="../media/image21.gif"/><Relationship Id="rId9" Type="http://schemas.openxmlformats.org/officeDocument/2006/relationships/image" Target="../media/image2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31.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r>
              <a:rPr lang="en-US">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1936253831"/>
              </p:ext>
            </p:extLst>
          </p:nvPr>
        </p:nvGraphicFramePr>
        <p:xfrm>
          <a:off x="29615" y="1361086"/>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38953" y="1767018"/>
            <a:ext cx="10679309" cy="830997"/>
          </a:xfrm>
          <a:prstGeom prst="rect">
            <a:avLst/>
          </a:prstGeom>
          <a:noFill/>
        </p:spPr>
        <p:txBody>
          <a:bodyPr wrap="square" rtlCol="0">
            <a:spAutoFit/>
          </a:bodyPr>
          <a:lstStyle/>
          <a:p>
            <a:pPr defTabSz="684068">
              <a:buClrTx/>
              <a:defRPr/>
            </a:pPr>
            <a:r>
              <a:rPr lang="en-VN" sz="4600" b="1" kern="1200">
                <a:solidFill>
                  <a:srgbClr val="7030A0"/>
                </a:solidFill>
                <a:latin typeface="HP001 5 hàng" panose="020B0603050302020204" pitchFamily="34" charset="0"/>
                <a:ea typeface="+mn-ea"/>
                <a:cs typeface="HP001 5H Normal" panose="020B0603050302020204" pitchFamily="34" charset="0"/>
              </a:rPr>
              <a:t>Thứ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dirty="0">
                <a:solidFill>
                  <a:srgbClr val="7030A0"/>
                </a:solidFill>
                <a:latin typeface="HP001 5 hàng" panose="020B0603050302020204" pitchFamily="34" charset="0"/>
                <a:ea typeface="+mn-ea"/>
                <a:cs typeface="HP001 5H Normal" panose="020B0603050302020204" pitchFamily="34" charset="0"/>
              </a:rPr>
              <a:t>gà</a:t>
            </a:r>
            <a:r>
              <a:rPr lang="en-US" sz="4600" b="1" kern="1200" err="1">
                <a:solidFill>
                  <a:srgbClr val="7030A0"/>
                </a:solidFill>
                <a:latin typeface="HP001 5 hàng" panose="020B0603050302020204" pitchFamily="34" charset="0"/>
                <a:ea typeface="+mn-ea"/>
                <a:cs typeface="HP001 5H Normal" panose="020B0603050302020204" pitchFamily="34" charset="0"/>
              </a:rPr>
              <a:t>ǀ</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US" sz="4600" b="1">
                <a:solidFill>
                  <a:srgbClr val="7030A0"/>
                </a:solidFill>
                <a:latin typeface="HP001 5 hàng" panose="020B0603050302020204" pitchFamily="34" charset="0"/>
                <a:cs typeface="HP001 5H Normal" panose="020B0603050302020204" pitchFamily="34" charset="0"/>
              </a:rPr>
              <a:t> </a:t>
            </a:r>
            <a:r>
              <a:rPr lang="el-GR" sz="4600" b="1" kern="1200" dirty="0">
                <a:solidFill>
                  <a:srgbClr val="7030A0"/>
                </a:solidFill>
                <a:latin typeface="HP001 5 hàng" panose="020B0603050302020204" pitchFamily="34" charset="0"/>
                <a:ea typeface="+mn-ea"/>
                <a:cs typeface="HP001 5H Normal" panose="020B0603050302020204" pitchFamily="34" charset="0"/>
              </a:rPr>
              <a:t>κ</a:t>
            </a:r>
            <a:r>
              <a:rPr lang="en-VN" sz="4600" b="1" kern="1200" dirty="0">
                <a:solidFill>
                  <a:srgbClr val="7030A0"/>
                </a:solidFill>
                <a:latin typeface="HP001 5 hàng" panose="020B0603050302020204" pitchFamily="34" charset="0"/>
                <a:ea typeface="+mn-ea"/>
                <a:cs typeface="HP001 5H Normal" panose="020B0603050302020204" pitchFamily="34" charset="0"/>
              </a:rPr>
              <a:t>án</a:t>
            </a:r>
            <a:r>
              <a:rPr lang="en-US" sz="4600" b="1" kern="1200" err="1">
                <a:solidFill>
                  <a:srgbClr val="7030A0"/>
                </a:solidFill>
                <a:latin typeface="HP001 5 hàng" panose="020B0603050302020204" pitchFamily="34" charset="0"/>
                <a:ea typeface="+mn-ea"/>
                <a:cs typeface="HP001 5H Normal" panose="020B0603050302020204" pitchFamily="34" charset="0"/>
              </a:rPr>
              <a:t>Ƒ</a:t>
            </a:r>
            <a:r>
              <a:rPr lang="en-US" sz="4600" b="1">
                <a:solidFill>
                  <a:srgbClr val="7030A0"/>
                </a:solidFill>
                <a:latin typeface="HP001 5 hàng" panose="020B0603050302020204" pitchFamily="34" charset="0"/>
                <a:cs typeface="HP001 5H Normal" panose="020B0603050302020204" pitchFamily="34" charset="0"/>
              </a:rPr>
              <a:t> …</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dirty="0">
                <a:solidFill>
                  <a:srgbClr val="7030A0"/>
                </a:solidFill>
                <a:latin typeface="HP001 5 hàng" panose="020B0603050302020204" pitchFamily="34" charset="0"/>
                <a:ea typeface="+mn-ea"/>
                <a:cs typeface="HP001 5H Normal" panose="020B0603050302020204" pitchFamily="34" charset="0"/>
              </a:rPr>
              <a:t>ăm 202</a:t>
            </a:r>
            <a:r>
              <a:rPr lang="en-US" sz="4600" b="1" kern="1200" dirty="0">
                <a:solidFill>
                  <a:srgbClr val="7030A0"/>
                </a:solidFill>
                <a:latin typeface="HP001 5 hàng" panose="020B0603050302020204" pitchFamily="34" charset="0"/>
                <a:ea typeface="+mn-ea"/>
                <a:cs typeface="HP001 5H Normal" panose="020B0603050302020204" pitchFamily="34" charset="0"/>
              </a:rPr>
              <a:t>2</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115967" y="2751881"/>
            <a:ext cx="2249533"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TǨn:</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788486" y="2708780"/>
            <a:ext cx="9714006" cy="800219"/>
          </a:xfrm>
          <a:prstGeom prst="rect">
            <a:avLst/>
          </a:prstGeom>
          <a:noFill/>
        </p:spPr>
        <p:txBody>
          <a:bodyPr wrap="square" rtlCol="0">
            <a:spAutoFit/>
          </a:bodyPr>
          <a:lstStyle/>
          <a:p>
            <a:pPr defTabSz="684068">
              <a:buClrTx/>
              <a:defRPr/>
            </a:pPr>
            <a:r>
              <a:rPr lang="en-US" sz="4600" b="1" kern="1200">
                <a:solidFill>
                  <a:srgbClr val="7030A0"/>
                </a:solidFill>
                <a:latin typeface="HP001 5 hàng" panose="020B0603050302020204" pitchFamily="34" charset="0"/>
                <a:ea typeface="+mn-ea"/>
                <a:cs typeface="HP001 5H Normal" panose="020B0603050302020204" pitchFamily="34" charset="0"/>
              </a:rPr>
              <a:t>Bảng </a:t>
            </a:r>
            <a:r>
              <a:rPr lang="el-GR" sz="4600" b="1" kern="1200">
                <a:solidFill>
                  <a:srgbClr val="7030A0"/>
                </a:solidFill>
                <a:latin typeface="HP001 5 hàng" panose="020B0603050302020204" pitchFamily="34" charset="0"/>
                <a:ea typeface="+mn-ea"/>
                <a:cs typeface="HP001 5H Normal" panose="020B0603050302020204" pitchFamily="34" charset="0"/>
              </a:rPr>
              <a:t>η</a:t>
            </a:r>
            <a:r>
              <a:rPr lang="en-US" sz="4600" b="1" kern="1200">
                <a:solidFill>
                  <a:srgbClr val="7030A0"/>
                </a:solidFill>
                <a:latin typeface="HP001 5 hàng" panose="020B0603050302020204" pitchFamily="34" charset="0"/>
                <a:ea typeface="+mn-ea"/>
                <a:cs typeface="HP001 5H Normal" panose="020B0603050302020204" pitchFamily="34" charset="0"/>
              </a:rPr>
              <a:t>ân 3, bảng </a:t>
            </a:r>
            <a:r>
              <a:rPr lang="el-GR" sz="4600" b="1" kern="1200">
                <a:solidFill>
                  <a:srgbClr val="7030A0"/>
                </a:solidFill>
                <a:latin typeface="HP001 5 hàng" panose="020B0603050302020204" pitchFamily="34" charset="0"/>
                <a:ea typeface="+mn-ea"/>
                <a:cs typeface="HP001 5H Normal" panose="020B0603050302020204" pitchFamily="34" charset="0"/>
              </a:rPr>
              <a:t>ε</a:t>
            </a:r>
            <a:r>
              <a:rPr lang="en-US" sz="4600" b="1" kern="1200">
                <a:solidFill>
                  <a:srgbClr val="7030A0"/>
                </a:solidFill>
                <a:latin typeface="HP001 5 hàng" panose="020B0603050302020204" pitchFamily="34" charset="0"/>
                <a:ea typeface="+mn-ea"/>
                <a:cs typeface="HP001 5H Normal" panose="020B0603050302020204" pitchFamily="34" charset="0"/>
              </a:rPr>
              <a:t>ia 3 </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92" y="4676794"/>
            <a:ext cx="1536167" cy="21283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446" y="5038336"/>
            <a:ext cx="2365233" cy="1751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581269" y="6063667"/>
            <a:ext cx="1085415" cy="602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067396" y="4724907"/>
            <a:ext cx="1453533" cy="1186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783572" y="4870918"/>
            <a:ext cx="613183" cy="1754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961181" y="4445903"/>
            <a:ext cx="2365233" cy="19783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990412" y="5386613"/>
            <a:ext cx="2265090" cy="2265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2519" y="6411477"/>
            <a:ext cx="693335" cy="44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127997" y="4982035"/>
            <a:ext cx="605495" cy="1892172"/>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8738139" y="5376639"/>
            <a:ext cx="1886556" cy="1886556"/>
          </a:xfrm>
          <a:prstGeom prst="rect">
            <a:avLst/>
          </a:prstGeom>
        </p:spPr>
      </p:pic>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F9ED28-1947-5BC9-39DF-223D2579E5D9}"/>
              </a:ext>
            </a:extLst>
          </p:cNvPr>
          <p:cNvSpPr>
            <a:spLocks noGrp="1"/>
          </p:cNvSpPr>
          <p:nvPr>
            <p:ph type="subTitle" idx="1"/>
          </p:nvPr>
        </p:nvSpPr>
        <p:spPr>
          <a:xfrm>
            <a:off x="1546878" y="-311402"/>
            <a:ext cx="9068082" cy="1315225"/>
          </a:xfrm>
        </p:spPr>
        <p:txBody>
          <a:bodyPr/>
          <a:lstStyle/>
          <a:p>
            <a:r>
              <a:rPr lang="en-US" sz="3200" b="1">
                <a:latin typeface="+mj-lt"/>
              </a:rPr>
              <a:t>Thử tài trí nhớ</a:t>
            </a:r>
          </a:p>
        </p:txBody>
      </p:sp>
      <p:graphicFrame>
        <p:nvGraphicFramePr>
          <p:cNvPr id="2" name="Table 4">
            <a:extLst>
              <a:ext uri="{FF2B5EF4-FFF2-40B4-BE49-F238E27FC236}">
                <a16:creationId xmlns:a16="http://schemas.microsoft.com/office/drawing/2014/main" id="{B6B8BFE5-AFD4-7826-EE79-E1809BF9E096}"/>
              </a:ext>
            </a:extLst>
          </p:cNvPr>
          <p:cNvGraphicFramePr>
            <a:graphicFrameLocks noGrp="1"/>
          </p:cNvGraphicFramePr>
          <p:nvPr>
            <p:extLst>
              <p:ext uri="{D42A27DB-BD31-4B8C-83A1-F6EECF244321}">
                <p14:modId xmlns:p14="http://schemas.microsoft.com/office/powerpoint/2010/main" val="2032262449"/>
              </p:ext>
            </p:extLst>
          </p:nvPr>
        </p:nvGraphicFramePr>
        <p:xfrm>
          <a:off x="2259166" y="805214"/>
          <a:ext cx="7643506" cy="5599412"/>
        </p:xfrm>
        <a:graphic>
          <a:graphicData uri="http://schemas.openxmlformats.org/drawingml/2006/table">
            <a:tbl>
              <a:tblPr firstRow="1" bandRow="1">
                <a:tableStyleId>{A44A9C77-A8A4-4D1C-BC68-1706C802DA68}</a:tableStyleId>
              </a:tblPr>
              <a:tblGrid>
                <a:gridCol w="3821753">
                  <a:extLst>
                    <a:ext uri="{9D8B030D-6E8A-4147-A177-3AD203B41FA5}">
                      <a16:colId xmlns:a16="http://schemas.microsoft.com/office/drawing/2014/main" val="4274943231"/>
                    </a:ext>
                  </a:extLst>
                </a:gridCol>
                <a:gridCol w="3821753">
                  <a:extLst>
                    <a:ext uri="{9D8B030D-6E8A-4147-A177-3AD203B41FA5}">
                      <a16:colId xmlns:a16="http://schemas.microsoft.com/office/drawing/2014/main" val="2474931834"/>
                    </a:ext>
                  </a:extLst>
                </a:gridCol>
              </a:tblGrid>
              <a:tr h="712682">
                <a:tc gridSpan="2">
                  <a:txBody>
                    <a:bodyPr/>
                    <a:lstStyle/>
                    <a:p>
                      <a:pPr algn="ctr"/>
                      <a:r>
                        <a:rPr lang="en-US" sz="3900"/>
                        <a:t>Bảng nhân 3</a:t>
                      </a:r>
                    </a:p>
                  </a:txBody>
                  <a:tcPr marL="126573" marR="126573" marT="63286" marB="63286"/>
                </a:tc>
                <a:tc hMerge="1">
                  <a:txBody>
                    <a:bodyPr/>
                    <a:lstStyle/>
                    <a:p>
                      <a:pPr algn="just"/>
                      <a:endParaRPr lang="en-US" sz="3900"/>
                    </a:p>
                  </a:txBody>
                  <a:tcPr marL="126573" marR="126573" marT="63286" marB="63286"/>
                </a:tc>
                <a:extLst>
                  <a:ext uri="{0D108BD9-81ED-4DB2-BD59-A6C34878D82A}">
                    <a16:rowId xmlns:a16="http://schemas.microsoft.com/office/drawing/2014/main" val="3818383357"/>
                  </a:ext>
                </a:extLst>
              </a:tr>
              <a:tr h="9756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1 = 3</a:t>
                      </a:r>
                    </a:p>
                  </a:txBody>
                  <a:tcPr marL="126573" marR="126573" marT="63286" marB="63286"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6 = 18</a:t>
                      </a:r>
                    </a:p>
                  </a:txBody>
                  <a:tcPr marL="126573" marR="126573" marT="63286" marB="63286" anchor="ctr"/>
                </a:tc>
                <a:extLst>
                  <a:ext uri="{0D108BD9-81ED-4DB2-BD59-A6C34878D82A}">
                    <a16:rowId xmlns:a16="http://schemas.microsoft.com/office/drawing/2014/main" val="2816221152"/>
                  </a:ext>
                </a:extLst>
              </a:tr>
              <a:tr h="975696">
                <a:tc>
                  <a:txBody>
                    <a:bodyPr/>
                    <a:lstStyle/>
                    <a:p>
                      <a:pPr algn="l"/>
                      <a:r>
                        <a:rPr lang="en-US" sz="3900"/>
                        <a:t>3 x 2 = 6</a:t>
                      </a:r>
                    </a:p>
                  </a:txBody>
                  <a:tcPr marL="126573" marR="126573" marT="63286" marB="63286"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7 = 21</a:t>
                      </a:r>
                    </a:p>
                  </a:txBody>
                  <a:tcPr marL="126573" marR="126573" marT="63286" marB="63286" anchor="ctr"/>
                </a:tc>
                <a:extLst>
                  <a:ext uri="{0D108BD9-81ED-4DB2-BD59-A6C34878D82A}">
                    <a16:rowId xmlns:a16="http://schemas.microsoft.com/office/drawing/2014/main" val="469697996"/>
                  </a:ext>
                </a:extLst>
              </a:tr>
              <a:tr h="975696">
                <a:tc>
                  <a:txBody>
                    <a:bodyPr/>
                    <a:lstStyle/>
                    <a:p>
                      <a:pPr algn="l"/>
                      <a:r>
                        <a:rPr lang="en-US" sz="3900"/>
                        <a:t>3 x 3 = 9</a:t>
                      </a:r>
                    </a:p>
                  </a:txBody>
                  <a:tcPr marL="126573" marR="126573" marT="63286" marB="63286"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8 = 24</a:t>
                      </a:r>
                    </a:p>
                  </a:txBody>
                  <a:tcPr marL="126573" marR="126573" marT="63286" marB="63286" anchor="ctr"/>
                </a:tc>
                <a:extLst>
                  <a:ext uri="{0D108BD9-81ED-4DB2-BD59-A6C34878D82A}">
                    <a16:rowId xmlns:a16="http://schemas.microsoft.com/office/drawing/2014/main" val="4106565979"/>
                  </a:ext>
                </a:extLst>
              </a:tr>
              <a:tr h="9756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4 = 12</a:t>
                      </a:r>
                    </a:p>
                  </a:txBody>
                  <a:tcPr marL="126573" marR="126573" marT="63286" marB="63286"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9 = 27</a:t>
                      </a:r>
                    </a:p>
                  </a:txBody>
                  <a:tcPr marL="126573" marR="126573" marT="63286" marB="63286" anchor="ctr"/>
                </a:tc>
                <a:extLst>
                  <a:ext uri="{0D108BD9-81ED-4DB2-BD59-A6C34878D82A}">
                    <a16:rowId xmlns:a16="http://schemas.microsoft.com/office/drawing/2014/main" val="3502751697"/>
                  </a:ext>
                </a:extLst>
              </a:tr>
              <a:tr h="9756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5 = 15</a:t>
                      </a:r>
                    </a:p>
                  </a:txBody>
                  <a:tcPr marL="126573" marR="126573" marT="63286" marB="63286"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10 = 30</a:t>
                      </a:r>
                    </a:p>
                  </a:txBody>
                  <a:tcPr marL="126573" marR="126573" marT="63286" marB="63286" anchor="ctr"/>
                </a:tc>
                <a:extLst>
                  <a:ext uri="{0D108BD9-81ED-4DB2-BD59-A6C34878D82A}">
                    <a16:rowId xmlns:a16="http://schemas.microsoft.com/office/drawing/2014/main" val="4102061742"/>
                  </a:ext>
                </a:extLst>
              </a:tr>
            </a:tbl>
          </a:graphicData>
        </a:graphic>
      </p:graphicFrame>
      <p:pic>
        <p:nvPicPr>
          <p:cNvPr id="6" name="Picture 5">
            <a:extLst>
              <a:ext uri="{FF2B5EF4-FFF2-40B4-BE49-F238E27FC236}">
                <a16:creationId xmlns:a16="http://schemas.microsoft.com/office/drawing/2014/main" id="{4A7BCB5D-5AAC-AB88-773B-CAF5F13C84DF}"/>
              </a:ext>
            </a:extLst>
          </p:cNvPr>
          <p:cNvPicPr>
            <a:picLocks noChangeAspect="1"/>
          </p:cNvPicPr>
          <p:nvPr/>
        </p:nvPicPr>
        <p:blipFill rotWithShape="1">
          <a:blip r:embed="rId4"/>
          <a:srcRect l="41588" t="2214" r="41622" b="78797"/>
          <a:stretch/>
        </p:blipFill>
        <p:spPr>
          <a:xfrm>
            <a:off x="3902925" y="1562377"/>
            <a:ext cx="930442" cy="858985"/>
          </a:xfrm>
          <a:prstGeom prst="rect">
            <a:avLst/>
          </a:prstGeom>
        </p:spPr>
      </p:pic>
      <p:pic>
        <p:nvPicPr>
          <p:cNvPr id="23" name="Picture 22">
            <a:extLst>
              <a:ext uri="{FF2B5EF4-FFF2-40B4-BE49-F238E27FC236}">
                <a16:creationId xmlns:a16="http://schemas.microsoft.com/office/drawing/2014/main" id="{D20A1D25-2DE8-1BA6-03D1-97FA5026B6CF}"/>
              </a:ext>
            </a:extLst>
          </p:cNvPr>
          <p:cNvPicPr>
            <a:picLocks noChangeAspect="1"/>
          </p:cNvPicPr>
          <p:nvPr/>
        </p:nvPicPr>
        <p:blipFill rotWithShape="1">
          <a:blip r:embed="rId4"/>
          <a:srcRect l="54534" t="27623" r="28676" b="50681"/>
          <a:stretch/>
        </p:blipFill>
        <p:spPr>
          <a:xfrm>
            <a:off x="3935009" y="2485531"/>
            <a:ext cx="930442" cy="981438"/>
          </a:xfrm>
          <a:prstGeom prst="rect">
            <a:avLst/>
          </a:prstGeom>
        </p:spPr>
      </p:pic>
      <p:pic>
        <p:nvPicPr>
          <p:cNvPr id="24" name="Picture 23">
            <a:extLst>
              <a:ext uri="{FF2B5EF4-FFF2-40B4-BE49-F238E27FC236}">
                <a16:creationId xmlns:a16="http://schemas.microsoft.com/office/drawing/2014/main" id="{05334F5F-E141-041C-D74D-86C86D8A9393}"/>
              </a:ext>
            </a:extLst>
          </p:cNvPr>
          <p:cNvPicPr>
            <a:picLocks noChangeAspect="1"/>
          </p:cNvPicPr>
          <p:nvPr/>
        </p:nvPicPr>
        <p:blipFill rotWithShape="1">
          <a:blip r:embed="rId4"/>
          <a:srcRect l="67913" t="1545" r="15297" b="76759"/>
          <a:stretch/>
        </p:blipFill>
        <p:spPr>
          <a:xfrm>
            <a:off x="3902925" y="3531138"/>
            <a:ext cx="930442" cy="981438"/>
          </a:xfrm>
          <a:prstGeom prst="rect">
            <a:avLst/>
          </a:prstGeom>
        </p:spPr>
      </p:pic>
      <p:pic>
        <p:nvPicPr>
          <p:cNvPr id="25" name="Picture 24">
            <a:extLst>
              <a:ext uri="{FF2B5EF4-FFF2-40B4-BE49-F238E27FC236}">
                <a16:creationId xmlns:a16="http://schemas.microsoft.com/office/drawing/2014/main" id="{EF235E8B-BC72-5AB7-87B2-EEBF17E9CF85}"/>
              </a:ext>
            </a:extLst>
          </p:cNvPr>
          <p:cNvPicPr>
            <a:picLocks noChangeAspect="1"/>
          </p:cNvPicPr>
          <p:nvPr/>
        </p:nvPicPr>
        <p:blipFill rotWithShape="1">
          <a:blip r:embed="rId4"/>
          <a:srcRect l="75729" t="27214" r="7481" b="51090"/>
          <a:stretch/>
        </p:blipFill>
        <p:spPr>
          <a:xfrm>
            <a:off x="3868384" y="4481496"/>
            <a:ext cx="930442" cy="981438"/>
          </a:xfrm>
          <a:prstGeom prst="rect">
            <a:avLst/>
          </a:prstGeom>
        </p:spPr>
      </p:pic>
      <p:pic>
        <p:nvPicPr>
          <p:cNvPr id="26" name="Picture 25">
            <a:extLst>
              <a:ext uri="{FF2B5EF4-FFF2-40B4-BE49-F238E27FC236}">
                <a16:creationId xmlns:a16="http://schemas.microsoft.com/office/drawing/2014/main" id="{0B647F07-098C-400A-280E-B9CAC2515581}"/>
              </a:ext>
            </a:extLst>
          </p:cNvPr>
          <p:cNvPicPr>
            <a:picLocks noChangeAspect="1"/>
          </p:cNvPicPr>
          <p:nvPr/>
        </p:nvPicPr>
        <p:blipFill rotWithShape="1">
          <a:blip r:embed="rId4"/>
          <a:srcRect l="61277" t="56539" r="21933" b="21765"/>
          <a:stretch/>
        </p:blipFill>
        <p:spPr>
          <a:xfrm>
            <a:off x="3935009" y="5443061"/>
            <a:ext cx="930442" cy="981438"/>
          </a:xfrm>
          <a:prstGeom prst="rect">
            <a:avLst/>
          </a:prstGeom>
        </p:spPr>
      </p:pic>
      <p:pic>
        <p:nvPicPr>
          <p:cNvPr id="27" name="Picture 26">
            <a:extLst>
              <a:ext uri="{FF2B5EF4-FFF2-40B4-BE49-F238E27FC236}">
                <a16:creationId xmlns:a16="http://schemas.microsoft.com/office/drawing/2014/main" id="{005F96B6-12BC-E52A-0B13-6CDFCECE9135}"/>
              </a:ext>
            </a:extLst>
          </p:cNvPr>
          <p:cNvPicPr>
            <a:picLocks noChangeAspect="1"/>
          </p:cNvPicPr>
          <p:nvPr/>
        </p:nvPicPr>
        <p:blipFill rotWithShape="1">
          <a:blip r:embed="rId4"/>
          <a:srcRect l="40990" t="51735" r="42220" b="22653"/>
          <a:stretch/>
        </p:blipFill>
        <p:spPr>
          <a:xfrm>
            <a:off x="7736988" y="1412589"/>
            <a:ext cx="930442" cy="1158560"/>
          </a:xfrm>
          <a:prstGeom prst="rect">
            <a:avLst/>
          </a:prstGeom>
        </p:spPr>
      </p:pic>
      <p:pic>
        <p:nvPicPr>
          <p:cNvPr id="8" name="Picture 7">
            <a:extLst>
              <a:ext uri="{FF2B5EF4-FFF2-40B4-BE49-F238E27FC236}">
                <a16:creationId xmlns:a16="http://schemas.microsoft.com/office/drawing/2014/main" id="{02EFAC4D-364D-F81D-78C4-FAC0C4BF9057}"/>
              </a:ext>
            </a:extLst>
          </p:cNvPr>
          <p:cNvPicPr>
            <a:picLocks noChangeAspect="1"/>
          </p:cNvPicPr>
          <p:nvPr/>
        </p:nvPicPr>
        <p:blipFill rotWithShape="1">
          <a:blip r:embed="rId5"/>
          <a:srcRect r="-4888" b="83947"/>
          <a:stretch/>
        </p:blipFill>
        <p:spPr>
          <a:xfrm>
            <a:off x="7736988" y="2563427"/>
            <a:ext cx="811325" cy="825645"/>
          </a:xfrm>
          <a:prstGeom prst="rect">
            <a:avLst/>
          </a:prstGeom>
        </p:spPr>
      </p:pic>
      <p:pic>
        <p:nvPicPr>
          <p:cNvPr id="29" name="Picture 28">
            <a:extLst>
              <a:ext uri="{FF2B5EF4-FFF2-40B4-BE49-F238E27FC236}">
                <a16:creationId xmlns:a16="http://schemas.microsoft.com/office/drawing/2014/main" id="{BE514EA7-4F3D-A9A2-2912-0FF3D7D6CF98}"/>
              </a:ext>
            </a:extLst>
          </p:cNvPr>
          <p:cNvPicPr>
            <a:picLocks noChangeAspect="1"/>
          </p:cNvPicPr>
          <p:nvPr/>
        </p:nvPicPr>
        <p:blipFill rotWithShape="1">
          <a:blip r:embed="rId5"/>
          <a:srcRect l="-2444" t="16250" r="-2444" b="67697"/>
          <a:stretch/>
        </p:blipFill>
        <p:spPr>
          <a:xfrm>
            <a:off x="7736988" y="3604920"/>
            <a:ext cx="811325" cy="825645"/>
          </a:xfrm>
          <a:prstGeom prst="rect">
            <a:avLst/>
          </a:prstGeom>
        </p:spPr>
      </p:pic>
      <p:pic>
        <p:nvPicPr>
          <p:cNvPr id="30" name="Picture 29">
            <a:extLst>
              <a:ext uri="{FF2B5EF4-FFF2-40B4-BE49-F238E27FC236}">
                <a16:creationId xmlns:a16="http://schemas.microsoft.com/office/drawing/2014/main" id="{80F7AFF2-4BA9-84F3-8FD3-DE9C1F7390D0}"/>
              </a:ext>
            </a:extLst>
          </p:cNvPr>
          <p:cNvPicPr>
            <a:picLocks noChangeAspect="1"/>
          </p:cNvPicPr>
          <p:nvPr/>
        </p:nvPicPr>
        <p:blipFill rotWithShape="1">
          <a:blip r:embed="rId5"/>
          <a:srcRect l="-2669" t="50000" r="-2218" b="31821"/>
          <a:stretch/>
        </p:blipFill>
        <p:spPr>
          <a:xfrm>
            <a:off x="7725556" y="4430566"/>
            <a:ext cx="811325" cy="934990"/>
          </a:xfrm>
          <a:prstGeom prst="rect">
            <a:avLst/>
          </a:prstGeom>
        </p:spPr>
      </p:pic>
      <p:pic>
        <p:nvPicPr>
          <p:cNvPr id="31" name="Picture 30">
            <a:extLst>
              <a:ext uri="{FF2B5EF4-FFF2-40B4-BE49-F238E27FC236}">
                <a16:creationId xmlns:a16="http://schemas.microsoft.com/office/drawing/2014/main" id="{F4C7C6E4-6010-3A2B-C915-0D07F4B6D0A9}"/>
              </a:ext>
            </a:extLst>
          </p:cNvPr>
          <p:cNvPicPr>
            <a:picLocks noChangeAspect="1"/>
          </p:cNvPicPr>
          <p:nvPr/>
        </p:nvPicPr>
        <p:blipFill rotWithShape="1">
          <a:blip r:embed="rId5"/>
          <a:srcRect l="2414" t="85035" r="-7301" b="-3214"/>
          <a:stretch/>
        </p:blipFill>
        <p:spPr>
          <a:xfrm>
            <a:off x="7918062" y="5525898"/>
            <a:ext cx="811325" cy="934990"/>
          </a:xfrm>
          <a:prstGeom prst="rect">
            <a:avLst/>
          </a:prstGeom>
        </p:spPr>
      </p:pic>
      <p:sp>
        <p:nvSpPr>
          <p:cNvPr id="32" name="TextBox 31">
            <a:extLst>
              <a:ext uri="{FF2B5EF4-FFF2-40B4-BE49-F238E27FC236}">
                <a16:creationId xmlns:a16="http://schemas.microsoft.com/office/drawing/2014/main" id="{BBB72987-B2F3-B039-21D7-15526D33870E}"/>
              </a:ext>
            </a:extLst>
          </p:cNvPr>
          <p:cNvSpPr txBox="1"/>
          <p:nvPr/>
        </p:nvSpPr>
        <p:spPr>
          <a:xfrm>
            <a:off x="3453746" y="6500536"/>
            <a:ext cx="6128084" cy="369332"/>
          </a:xfrm>
          <a:prstGeom prst="rect">
            <a:avLst/>
          </a:prstGeom>
          <a:noFill/>
        </p:spPr>
        <p:txBody>
          <a:bodyPr wrap="square" rtlCol="0">
            <a:spAutoFit/>
          </a:bodyPr>
          <a:lstStyle/>
          <a:p>
            <a:r>
              <a:rPr lang="en-US" sz="1800"/>
              <a:t>Click vào từng mặt cười để kiểm tra kết quả</a:t>
            </a:r>
          </a:p>
        </p:txBody>
      </p:sp>
    </p:spTree>
    <p:extLst>
      <p:ext uri="{BB962C8B-B14F-4D97-AF65-F5344CB8AC3E}">
        <p14:creationId xmlns:p14="http://schemas.microsoft.com/office/powerpoint/2010/main" val="789205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3"/>
                                        </p:tgtEl>
                                        <p:attrNameLst>
                                          <p:attrName>ppt_x</p:attrName>
                                        </p:attrNameLst>
                                      </p:cBhvr>
                                      <p:tavLst>
                                        <p:tav tm="0">
                                          <p:val>
                                            <p:strVal val="ppt_x"/>
                                          </p:val>
                                        </p:tav>
                                        <p:tav tm="100000">
                                          <p:val>
                                            <p:strVal val="ppt_x"/>
                                          </p:val>
                                        </p:tav>
                                      </p:tavLst>
                                    </p:anim>
                                    <p:anim calcmode="lin" valueType="num">
                                      <p:cBhvr additive="base">
                                        <p:cTn id="14" dur="500"/>
                                        <p:tgtEl>
                                          <p:spTgt spid="23"/>
                                        </p:tgtEl>
                                        <p:attrNameLst>
                                          <p:attrName>ppt_y</p:attrName>
                                        </p:attrNameLst>
                                      </p:cBhvr>
                                      <p:tavLst>
                                        <p:tav tm="0">
                                          <p:val>
                                            <p:strVal val="ppt_y"/>
                                          </p:val>
                                        </p:tav>
                                        <p:tav tm="100000">
                                          <p:val>
                                            <p:strVal val="1+ppt_h/2"/>
                                          </p:val>
                                        </p:tav>
                                      </p:tavLst>
                                    </p:anim>
                                    <p:set>
                                      <p:cBhvr>
                                        <p:cTn id="15"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24"/>
                                        </p:tgtEl>
                                        <p:attrNameLst>
                                          <p:attrName>ppt_x</p:attrName>
                                        </p:attrNameLst>
                                      </p:cBhvr>
                                      <p:tavLst>
                                        <p:tav tm="0">
                                          <p:val>
                                            <p:strVal val="ppt_x"/>
                                          </p:val>
                                        </p:tav>
                                        <p:tav tm="100000">
                                          <p:val>
                                            <p:strVal val="ppt_x"/>
                                          </p:val>
                                        </p:tav>
                                      </p:tavLst>
                                    </p:anim>
                                    <p:anim calcmode="lin" valueType="num">
                                      <p:cBhvr additive="base">
                                        <p:cTn id="21" dur="500"/>
                                        <p:tgtEl>
                                          <p:spTgt spid="24"/>
                                        </p:tgtEl>
                                        <p:attrNameLst>
                                          <p:attrName>ppt_y</p:attrName>
                                        </p:attrNameLst>
                                      </p:cBhvr>
                                      <p:tavLst>
                                        <p:tav tm="0">
                                          <p:val>
                                            <p:strVal val="ppt_y"/>
                                          </p:val>
                                        </p:tav>
                                        <p:tav tm="100000">
                                          <p:val>
                                            <p:strVal val="1+ppt_h/2"/>
                                          </p:val>
                                        </p:tav>
                                      </p:tavLst>
                                    </p:anim>
                                    <p:set>
                                      <p:cBhvr>
                                        <p:cTn id="2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25"/>
                                        </p:tgtEl>
                                        <p:attrNameLst>
                                          <p:attrName>ppt_x</p:attrName>
                                        </p:attrNameLst>
                                      </p:cBhvr>
                                      <p:tavLst>
                                        <p:tav tm="0">
                                          <p:val>
                                            <p:strVal val="ppt_x"/>
                                          </p:val>
                                        </p:tav>
                                        <p:tav tm="100000">
                                          <p:val>
                                            <p:strVal val="ppt_x"/>
                                          </p:val>
                                        </p:tav>
                                      </p:tavLst>
                                    </p:anim>
                                    <p:anim calcmode="lin" valueType="num">
                                      <p:cBhvr additive="base">
                                        <p:cTn id="28" dur="500"/>
                                        <p:tgtEl>
                                          <p:spTgt spid="25"/>
                                        </p:tgtEl>
                                        <p:attrNameLst>
                                          <p:attrName>ppt_y</p:attrName>
                                        </p:attrNameLst>
                                      </p:cBhvr>
                                      <p:tavLst>
                                        <p:tav tm="0">
                                          <p:val>
                                            <p:strVal val="ppt_y"/>
                                          </p:val>
                                        </p:tav>
                                        <p:tav tm="100000">
                                          <p:val>
                                            <p:strVal val="1+ppt_h/2"/>
                                          </p:val>
                                        </p:tav>
                                      </p:tavLst>
                                    </p:anim>
                                    <p:set>
                                      <p:cBhvr>
                                        <p:cTn id="29"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6"/>
                                        </p:tgtEl>
                                        <p:attrNameLst>
                                          <p:attrName>ppt_x</p:attrName>
                                        </p:attrNameLst>
                                      </p:cBhvr>
                                      <p:tavLst>
                                        <p:tav tm="0">
                                          <p:val>
                                            <p:strVal val="ppt_x"/>
                                          </p:val>
                                        </p:tav>
                                        <p:tav tm="100000">
                                          <p:val>
                                            <p:strVal val="ppt_x"/>
                                          </p:val>
                                        </p:tav>
                                      </p:tavLst>
                                    </p:anim>
                                    <p:anim calcmode="lin" valueType="num">
                                      <p:cBhvr additive="base">
                                        <p:cTn id="35" dur="500"/>
                                        <p:tgtEl>
                                          <p:spTgt spid="26"/>
                                        </p:tgtEl>
                                        <p:attrNameLst>
                                          <p:attrName>ppt_y</p:attrName>
                                        </p:attrNameLst>
                                      </p:cBhvr>
                                      <p:tavLst>
                                        <p:tav tm="0">
                                          <p:val>
                                            <p:strVal val="ppt_y"/>
                                          </p:val>
                                        </p:tav>
                                        <p:tav tm="100000">
                                          <p:val>
                                            <p:strVal val="1+ppt_h/2"/>
                                          </p:val>
                                        </p:tav>
                                      </p:tavLst>
                                    </p:anim>
                                    <p:set>
                                      <p:cBhvr>
                                        <p:cTn id="36"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27"/>
                                        </p:tgtEl>
                                        <p:attrNameLst>
                                          <p:attrName>ppt_x</p:attrName>
                                        </p:attrNameLst>
                                      </p:cBhvr>
                                      <p:tavLst>
                                        <p:tav tm="0">
                                          <p:val>
                                            <p:strVal val="ppt_x"/>
                                          </p:val>
                                        </p:tav>
                                        <p:tav tm="100000">
                                          <p:val>
                                            <p:strVal val="ppt_x"/>
                                          </p:val>
                                        </p:tav>
                                      </p:tavLst>
                                    </p:anim>
                                    <p:anim calcmode="lin" valueType="num">
                                      <p:cBhvr additive="base">
                                        <p:cTn id="42" dur="500"/>
                                        <p:tgtEl>
                                          <p:spTgt spid="27"/>
                                        </p:tgtEl>
                                        <p:attrNameLst>
                                          <p:attrName>ppt_y</p:attrName>
                                        </p:attrNameLst>
                                      </p:cBhvr>
                                      <p:tavLst>
                                        <p:tav tm="0">
                                          <p:val>
                                            <p:strVal val="ppt_y"/>
                                          </p:val>
                                        </p:tav>
                                        <p:tav tm="100000">
                                          <p:val>
                                            <p:strVal val="1+ppt_h/2"/>
                                          </p:val>
                                        </p:tav>
                                      </p:tavLst>
                                    </p:anim>
                                    <p:set>
                                      <p:cBhvr>
                                        <p:cTn id="43"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29"/>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29"/>
                                        </p:tgtEl>
                                        <p:attrNameLst>
                                          <p:attrName>ppt_x</p:attrName>
                                        </p:attrNameLst>
                                      </p:cBhvr>
                                      <p:tavLst>
                                        <p:tav tm="0">
                                          <p:val>
                                            <p:strVal val="ppt_x"/>
                                          </p:val>
                                        </p:tav>
                                        <p:tav tm="100000">
                                          <p:val>
                                            <p:strVal val="ppt_x"/>
                                          </p:val>
                                        </p:tav>
                                      </p:tavLst>
                                    </p:anim>
                                    <p:anim calcmode="lin" valueType="num">
                                      <p:cBhvr additive="base">
                                        <p:cTn id="56" dur="500"/>
                                        <p:tgtEl>
                                          <p:spTgt spid="29"/>
                                        </p:tgtEl>
                                        <p:attrNameLst>
                                          <p:attrName>ppt_y</p:attrName>
                                        </p:attrNameLst>
                                      </p:cBhvr>
                                      <p:tavLst>
                                        <p:tav tm="0">
                                          <p:val>
                                            <p:strVal val="ppt_y"/>
                                          </p:val>
                                        </p:tav>
                                        <p:tav tm="100000">
                                          <p:val>
                                            <p:strVal val="1+ppt_h/2"/>
                                          </p:val>
                                        </p:tav>
                                      </p:tavLst>
                                    </p:anim>
                                    <p:set>
                                      <p:cBhvr>
                                        <p:cTn id="5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9"/>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30"/>
                                        </p:tgtEl>
                                        <p:attrNameLst>
                                          <p:attrName>ppt_x</p:attrName>
                                        </p:attrNameLst>
                                      </p:cBhvr>
                                      <p:tavLst>
                                        <p:tav tm="0">
                                          <p:val>
                                            <p:strVal val="ppt_x"/>
                                          </p:val>
                                        </p:tav>
                                        <p:tav tm="100000">
                                          <p:val>
                                            <p:strVal val="ppt_x"/>
                                          </p:val>
                                        </p:tav>
                                      </p:tavLst>
                                    </p:anim>
                                    <p:anim calcmode="lin" valueType="num">
                                      <p:cBhvr additive="base">
                                        <p:cTn id="63" dur="500"/>
                                        <p:tgtEl>
                                          <p:spTgt spid="30"/>
                                        </p:tgtEl>
                                        <p:attrNameLst>
                                          <p:attrName>ppt_y</p:attrName>
                                        </p:attrNameLst>
                                      </p:cBhvr>
                                      <p:tavLst>
                                        <p:tav tm="0">
                                          <p:val>
                                            <p:strVal val="ppt_y"/>
                                          </p:val>
                                        </p:tav>
                                        <p:tav tm="100000">
                                          <p:val>
                                            <p:strVal val="1+ppt_h/2"/>
                                          </p:val>
                                        </p:tav>
                                      </p:tavLst>
                                    </p:anim>
                                    <p:set>
                                      <p:cBhvr>
                                        <p:cTn id="6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31"/>
                                        </p:tgtEl>
                                        <p:attrNameLst>
                                          <p:attrName>ppt_x</p:attrName>
                                        </p:attrNameLst>
                                      </p:cBhvr>
                                      <p:tavLst>
                                        <p:tav tm="0">
                                          <p:val>
                                            <p:strVal val="ppt_x"/>
                                          </p:val>
                                        </p:tav>
                                        <p:tav tm="100000">
                                          <p:val>
                                            <p:strVal val="ppt_x"/>
                                          </p:val>
                                        </p:tav>
                                      </p:tavLst>
                                    </p:anim>
                                    <p:anim calcmode="lin" valueType="num">
                                      <p:cBhvr additive="base">
                                        <p:cTn id="70" dur="500"/>
                                        <p:tgtEl>
                                          <p:spTgt spid="31"/>
                                        </p:tgtEl>
                                        <p:attrNameLst>
                                          <p:attrName>ppt_y</p:attrName>
                                        </p:attrNameLst>
                                      </p:cBhvr>
                                      <p:tavLst>
                                        <p:tav tm="0">
                                          <p:val>
                                            <p:strVal val="ppt_y"/>
                                          </p:val>
                                        </p:tav>
                                        <p:tav tm="100000">
                                          <p:val>
                                            <p:strVal val="1+ppt_h/2"/>
                                          </p:val>
                                        </p:tav>
                                      </p:tavLst>
                                    </p:anim>
                                    <p:set>
                                      <p:cBhvr>
                                        <p:cTn id="71"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F9ED28-1947-5BC9-39DF-223D2579E5D9}"/>
              </a:ext>
            </a:extLst>
          </p:cNvPr>
          <p:cNvSpPr>
            <a:spLocks noGrp="1"/>
          </p:cNvSpPr>
          <p:nvPr>
            <p:ph type="subTitle" idx="1"/>
          </p:nvPr>
        </p:nvSpPr>
        <p:spPr>
          <a:xfrm>
            <a:off x="1546878" y="-311402"/>
            <a:ext cx="9068082" cy="1315225"/>
          </a:xfrm>
        </p:spPr>
        <p:txBody>
          <a:bodyPr/>
          <a:lstStyle/>
          <a:p>
            <a:r>
              <a:rPr lang="en-US" sz="3200" b="1">
                <a:latin typeface="+mj-lt"/>
              </a:rPr>
              <a:t>Thử tài trí nhớ</a:t>
            </a:r>
          </a:p>
        </p:txBody>
      </p:sp>
      <p:graphicFrame>
        <p:nvGraphicFramePr>
          <p:cNvPr id="2" name="Table 4">
            <a:extLst>
              <a:ext uri="{FF2B5EF4-FFF2-40B4-BE49-F238E27FC236}">
                <a16:creationId xmlns:a16="http://schemas.microsoft.com/office/drawing/2014/main" id="{B6B8BFE5-AFD4-7826-EE79-E1809BF9E096}"/>
              </a:ext>
            </a:extLst>
          </p:cNvPr>
          <p:cNvGraphicFramePr>
            <a:graphicFrameLocks noGrp="1"/>
          </p:cNvGraphicFramePr>
          <p:nvPr>
            <p:extLst>
              <p:ext uri="{D42A27DB-BD31-4B8C-83A1-F6EECF244321}">
                <p14:modId xmlns:p14="http://schemas.microsoft.com/office/powerpoint/2010/main" val="1368311464"/>
              </p:ext>
            </p:extLst>
          </p:nvPr>
        </p:nvGraphicFramePr>
        <p:xfrm>
          <a:off x="2435628" y="805214"/>
          <a:ext cx="7643506" cy="5599412"/>
        </p:xfrm>
        <a:graphic>
          <a:graphicData uri="http://schemas.openxmlformats.org/drawingml/2006/table">
            <a:tbl>
              <a:tblPr firstRow="1" bandRow="1">
                <a:tableStyleId>{A44A9C77-A8A4-4D1C-BC68-1706C802DA68}</a:tableStyleId>
              </a:tblPr>
              <a:tblGrid>
                <a:gridCol w="3821753">
                  <a:extLst>
                    <a:ext uri="{9D8B030D-6E8A-4147-A177-3AD203B41FA5}">
                      <a16:colId xmlns:a16="http://schemas.microsoft.com/office/drawing/2014/main" val="4274943231"/>
                    </a:ext>
                  </a:extLst>
                </a:gridCol>
                <a:gridCol w="3821753">
                  <a:extLst>
                    <a:ext uri="{9D8B030D-6E8A-4147-A177-3AD203B41FA5}">
                      <a16:colId xmlns:a16="http://schemas.microsoft.com/office/drawing/2014/main" val="2474931834"/>
                    </a:ext>
                  </a:extLst>
                </a:gridCol>
              </a:tblGrid>
              <a:tr h="712682">
                <a:tc gridSpan="2">
                  <a:txBody>
                    <a:bodyPr/>
                    <a:lstStyle/>
                    <a:p>
                      <a:pPr algn="ctr"/>
                      <a:r>
                        <a:rPr lang="en-US" sz="3900"/>
                        <a:t>Bảng nhân 3</a:t>
                      </a:r>
                    </a:p>
                  </a:txBody>
                  <a:tcPr marL="126573" marR="126573" marT="63286" marB="63286">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algn="just"/>
                      <a:endParaRPr lang="en-US" sz="3900"/>
                    </a:p>
                  </a:txBody>
                  <a:tcPr marL="126573" marR="126573" marT="63286" marB="63286"/>
                </a:tc>
                <a:extLst>
                  <a:ext uri="{0D108BD9-81ED-4DB2-BD59-A6C34878D82A}">
                    <a16:rowId xmlns:a16="http://schemas.microsoft.com/office/drawing/2014/main" val="3818383357"/>
                  </a:ext>
                </a:extLst>
              </a:tr>
              <a:tr h="9756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1 = 3</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6 = 18</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816221152"/>
                  </a:ext>
                </a:extLst>
              </a:tr>
              <a:tr h="975696">
                <a:tc>
                  <a:txBody>
                    <a:bodyPr/>
                    <a:lstStyle/>
                    <a:p>
                      <a:pPr algn="l"/>
                      <a:r>
                        <a:rPr lang="en-US" sz="3900"/>
                        <a:t>3 x 2 = 6</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7 = 21</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69697996"/>
                  </a:ext>
                </a:extLst>
              </a:tr>
              <a:tr h="975696">
                <a:tc>
                  <a:txBody>
                    <a:bodyPr/>
                    <a:lstStyle/>
                    <a:p>
                      <a:pPr algn="l"/>
                      <a:r>
                        <a:rPr lang="en-US" sz="3900"/>
                        <a:t>3 x 3 = 9</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8 = 24</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06565979"/>
                  </a:ext>
                </a:extLst>
              </a:tr>
              <a:tr h="9756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4 = 12</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9 = 27</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02751697"/>
                  </a:ext>
                </a:extLst>
              </a:tr>
              <a:tr h="9756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5 = 15</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900"/>
                        <a:t>3 x 10 = 30</a:t>
                      </a:r>
                    </a:p>
                  </a:txBody>
                  <a:tcPr marL="126573" marR="126573" marT="63286" marB="63286"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02061742"/>
                  </a:ext>
                </a:extLst>
              </a:tr>
            </a:tbl>
          </a:graphicData>
        </a:graphic>
      </p:graphicFrame>
      <p:sp>
        <p:nvSpPr>
          <p:cNvPr id="4" name="Rectangle 3">
            <a:extLst>
              <a:ext uri="{FF2B5EF4-FFF2-40B4-BE49-F238E27FC236}">
                <a16:creationId xmlns:a16="http://schemas.microsoft.com/office/drawing/2014/main" id="{7B4DA6D1-B58C-C7E7-53FD-CEC1A02742A6}"/>
              </a:ext>
            </a:extLst>
          </p:cNvPr>
          <p:cNvSpPr/>
          <p:nvPr/>
        </p:nvSpPr>
        <p:spPr>
          <a:xfrm>
            <a:off x="4170946" y="1572126"/>
            <a:ext cx="850232" cy="468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66BDD2-08FD-6CFD-363C-1399C84BCE91}"/>
              </a:ext>
            </a:extLst>
          </p:cNvPr>
          <p:cNvSpPr/>
          <p:nvPr/>
        </p:nvSpPr>
        <p:spPr>
          <a:xfrm>
            <a:off x="8045114" y="1572125"/>
            <a:ext cx="1195138" cy="468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020363-1BF1-4F9F-4923-A79E8580F0CB}"/>
              </a:ext>
            </a:extLst>
          </p:cNvPr>
          <p:cNvSpPr/>
          <p:nvPr/>
        </p:nvSpPr>
        <p:spPr>
          <a:xfrm>
            <a:off x="3362782" y="1572124"/>
            <a:ext cx="301347" cy="468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BF9D40-93B8-AA47-AE1A-2203C61F92E3}"/>
              </a:ext>
            </a:extLst>
          </p:cNvPr>
          <p:cNvSpPr/>
          <p:nvPr/>
        </p:nvSpPr>
        <p:spPr>
          <a:xfrm>
            <a:off x="7098135" y="1572124"/>
            <a:ext cx="395451" cy="468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AC5C2A9-E9B4-7F26-B0F0-B125366767E1}"/>
              </a:ext>
            </a:extLst>
          </p:cNvPr>
          <p:cNvSpPr/>
          <p:nvPr/>
        </p:nvSpPr>
        <p:spPr>
          <a:xfrm>
            <a:off x="2523900" y="1572123"/>
            <a:ext cx="301347" cy="468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28B189-CDD2-FB81-265C-8522383433BD}"/>
              </a:ext>
            </a:extLst>
          </p:cNvPr>
          <p:cNvSpPr/>
          <p:nvPr/>
        </p:nvSpPr>
        <p:spPr>
          <a:xfrm>
            <a:off x="6348881" y="1620077"/>
            <a:ext cx="395451" cy="468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77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0" nodeType="clickEffect">
                                  <p:stCondLst>
                                    <p:cond delay="0"/>
                                  </p:stCondLst>
                                  <p:childTnLst>
                                    <p:animEffect transition="out" filter="wipe(down)">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22" presetClass="exit" presetSubtype="4" fill="hold" grpId="0" nodeType="withEffect">
                                  <p:stCondLst>
                                    <p:cond delay="0"/>
                                  </p:stCondLst>
                                  <p:childTnLst>
                                    <p:animEffect transition="out" filter="wipe(down)">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1" nodeType="clickEffect">
                                  <p:stCondLst>
                                    <p:cond delay="0"/>
                                  </p:stCondLst>
                                  <p:childTnLst>
                                    <p:animEffect transition="out" filter="wipe(down)">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22" presetClass="exit" presetSubtype="4" fill="hold" grpId="1" nodeType="withEffect">
                                  <p:stCondLst>
                                    <p:cond delay="0"/>
                                  </p:stCondLst>
                                  <p:childTnLst>
                                    <p:animEffect transition="out" filter="wipe(down)">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2FCEE-DA58-3EAD-3146-5891B6E31638}"/>
              </a:ext>
            </a:extLst>
          </p:cNvPr>
          <p:cNvPicPr>
            <a:picLocks noChangeAspect="1"/>
          </p:cNvPicPr>
          <p:nvPr/>
        </p:nvPicPr>
        <p:blipFill>
          <a:blip r:embed="rId4"/>
          <a:stretch>
            <a:fillRect/>
          </a:stretch>
        </p:blipFill>
        <p:spPr>
          <a:xfrm>
            <a:off x="77764" y="898356"/>
            <a:ext cx="2883494" cy="2964089"/>
          </a:xfrm>
          <a:prstGeom prst="rect">
            <a:avLst/>
          </a:prstGeom>
        </p:spPr>
      </p:pic>
      <p:sp>
        <p:nvSpPr>
          <p:cNvPr id="6" name="TextBox 5">
            <a:extLst>
              <a:ext uri="{FF2B5EF4-FFF2-40B4-BE49-F238E27FC236}">
                <a16:creationId xmlns:a16="http://schemas.microsoft.com/office/drawing/2014/main" id="{0A38899C-C623-965A-FE15-63E205F7BB62}"/>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Hoạt động</a:t>
            </a:r>
          </a:p>
        </p:txBody>
      </p:sp>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5"/>
          <a:stretch>
            <a:fillRect/>
          </a:stretch>
        </p:blipFill>
        <p:spPr>
          <a:xfrm>
            <a:off x="479504" y="2564712"/>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718386" y="547348"/>
            <a:ext cx="9734550" cy="914400"/>
            <a:chOff x="842010" y="518160"/>
            <a:chExt cx="9734550"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8820150" cy="646331"/>
            </a:xfrm>
            <a:prstGeom prst="rect">
              <a:avLst/>
            </a:prstGeom>
            <a:noFill/>
          </p:spPr>
          <p:txBody>
            <a:bodyPr wrap="square" rtlCol="0">
              <a:spAutoFit/>
            </a:bodyPr>
            <a:lstStyle/>
            <a:p>
              <a:r>
                <a:rPr lang="en-US" sz="3600"/>
                <a:t>Số?</a:t>
              </a:r>
            </a:p>
          </p:txBody>
        </p:sp>
      </p:grpSp>
      <p:graphicFrame>
        <p:nvGraphicFramePr>
          <p:cNvPr id="25" name="Table 7">
            <a:extLst>
              <a:ext uri="{FF2B5EF4-FFF2-40B4-BE49-F238E27FC236}">
                <a16:creationId xmlns:a16="http://schemas.microsoft.com/office/drawing/2014/main" id="{0F1E2C9A-8218-E910-6D87-64F35733D87B}"/>
              </a:ext>
            </a:extLst>
          </p:cNvPr>
          <p:cNvGraphicFramePr>
            <a:graphicFrameLocks noGrp="1"/>
          </p:cNvGraphicFramePr>
          <p:nvPr>
            <p:extLst>
              <p:ext uri="{D42A27DB-BD31-4B8C-83A1-F6EECF244321}">
                <p14:modId xmlns:p14="http://schemas.microsoft.com/office/powerpoint/2010/main" val="1673340882"/>
              </p:ext>
            </p:extLst>
          </p:nvPr>
        </p:nvGraphicFramePr>
        <p:xfrm>
          <a:off x="1081045" y="1946035"/>
          <a:ext cx="10485312" cy="2300475"/>
        </p:xfrm>
        <a:graphic>
          <a:graphicData uri="http://schemas.openxmlformats.org/drawingml/2006/table">
            <a:tbl>
              <a:tblPr firstRow="1" bandRow="1">
                <a:tableStyleId>{A44A9C77-A8A4-4D1C-BC68-1706C802DA68}</a:tableStyleId>
              </a:tblPr>
              <a:tblGrid>
                <a:gridCol w="2480754">
                  <a:extLst>
                    <a:ext uri="{9D8B030D-6E8A-4147-A177-3AD203B41FA5}">
                      <a16:colId xmlns:a16="http://schemas.microsoft.com/office/drawing/2014/main" val="1656835364"/>
                    </a:ext>
                  </a:extLst>
                </a:gridCol>
                <a:gridCol w="1334093">
                  <a:extLst>
                    <a:ext uri="{9D8B030D-6E8A-4147-A177-3AD203B41FA5}">
                      <a16:colId xmlns:a16="http://schemas.microsoft.com/office/drawing/2014/main" val="2528650793"/>
                    </a:ext>
                  </a:extLst>
                </a:gridCol>
                <a:gridCol w="1334093">
                  <a:extLst>
                    <a:ext uri="{9D8B030D-6E8A-4147-A177-3AD203B41FA5}">
                      <a16:colId xmlns:a16="http://schemas.microsoft.com/office/drawing/2014/main" val="2966669627"/>
                    </a:ext>
                  </a:extLst>
                </a:gridCol>
                <a:gridCol w="1334093">
                  <a:extLst>
                    <a:ext uri="{9D8B030D-6E8A-4147-A177-3AD203B41FA5}">
                      <a16:colId xmlns:a16="http://schemas.microsoft.com/office/drawing/2014/main" val="829866500"/>
                    </a:ext>
                  </a:extLst>
                </a:gridCol>
                <a:gridCol w="1334093">
                  <a:extLst>
                    <a:ext uri="{9D8B030D-6E8A-4147-A177-3AD203B41FA5}">
                      <a16:colId xmlns:a16="http://schemas.microsoft.com/office/drawing/2014/main" val="3873613613"/>
                    </a:ext>
                  </a:extLst>
                </a:gridCol>
                <a:gridCol w="1334093">
                  <a:extLst>
                    <a:ext uri="{9D8B030D-6E8A-4147-A177-3AD203B41FA5}">
                      <a16:colId xmlns:a16="http://schemas.microsoft.com/office/drawing/2014/main" val="1093108257"/>
                    </a:ext>
                  </a:extLst>
                </a:gridCol>
                <a:gridCol w="1334093">
                  <a:extLst>
                    <a:ext uri="{9D8B030D-6E8A-4147-A177-3AD203B41FA5}">
                      <a16:colId xmlns:a16="http://schemas.microsoft.com/office/drawing/2014/main" val="346980092"/>
                    </a:ext>
                  </a:extLst>
                </a:gridCol>
              </a:tblGrid>
              <a:tr h="766825">
                <a:tc>
                  <a:txBody>
                    <a:bodyPr/>
                    <a:lstStyle/>
                    <a:p>
                      <a:pPr algn="ctr"/>
                      <a:r>
                        <a:rPr lang="en-US" sz="3600"/>
                        <a:t>Thừa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3E9E9"/>
                    </a:solidFill>
                  </a:tcPr>
                </a:tc>
                <a:tc>
                  <a:txBody>
                    <a:bodyPr/>
                    <a:lstStyle/>
                    <a:p>
                      <a:pPr algn="ctr"/>
                      <a:r>
                        <a:rPr lang="en-US" sz="4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819466"/>
                  </a:ext>
                </a:extLst>
              </a:tr>
              <a:tr h="766825">
                <a:tc>
                  <a:txBody>
                    <a:bodyPr/>
                    <a:lstStyle/>
                    <a:p>
                      <a:pPr algn="ctr"/>
                      <a:r>
                        <a:rPr lang="en-US" sz="3600"/>
                        <a:t>Thừa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3E9E9"/>
                    </a:solidFill>
                  </a:tcPr>
                </a:tc>
                <a:tc>
                  <a:txBody>
                    <a:bodyPr/>
                    <a:lstStyle/>
                    <a:p>
                      <a:pPr algn="ctr"/>
                      <a:r>
                        <a:rPr lang="en-US" sz="4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7028002"/>
                  </a:ext>
                </a:extLst>
              </a:tr>
              <a:tr h="766825">
                <a:tc>
                  <a:txBody>
                    <a:bodyPr/>
                    <a:lstStyle/>
                    <a:p>
                      <a:pPr algn="ctr"/>
                      <a:r>
                        <a:rPr lang="en-US" sz="3600"/>
                        <a:t>Tích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3E9E9"/>
                    </a:solidFill>
                  </a:tcPr>
                </a:tc>
                <a:tc>
                  <a:txBody>
                    <a:bodyPr/>
                    <a:lstStyle/>
                    <a:p>
                      <a:pPr algn="ctr"/>
                      <a:r>
                        <a:rPr lang="en-US" sz="4400">
                          <a:solidFill>
                            <a:srgbClr val="FF000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rgbClr val="FF0000"/>
                          </a:solidFil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rgbClr val="FF0000"/>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rgbClr val="FF0000"/>
                          </a:solidFill>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rgbClr val="FF0000"/>
                          </a:solidFill>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400">
                          <a:solidFill>
                            <a:srgbClr val="FF0000"/>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8467124"/>
                  </a:ext>
                </a:extLst>
              </a:tr>
            </a:tbl>
          </a:graphicData>
        </a:graphic>
      </p:graphicFrame>
      <p:pic>
        <p:nvPicPr>
          <p:cNvPr id="1026" name="Picture 2" descr="Cartoon Network | Free Online Games, Downloads, Competitions &amp; Videos for  Kids">
            <a:extLst>
              <a:ext uri="{FF2B5EF4-FFF2-40B4-BE49-F238E27FC236}">
                <a16:creationId xmlns:a16="http://schemas.microsoft.com/office/drawing/2014/main" id="{A8732059-0849-E48C-80D3-8CE3D1584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765" y="3429000"/>
            <a:ext cx="1075657" cy="1075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Network | Free Online Games, Downloads, Competitions &amp; Videos for  Kids">
            <a:extLst>
              <a:ext uri="{FF2B5EF4-FFF2-40B4-BE49-F238E27FC236}">
                <a16:creationId xmlns:a16="http://schemas.microsoft.com/office/drawing/2014/main" id="{F1926385-FDFE-8A3D-EE2F-D5733583D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164" y="3369944"/>
            <a:ext cx="1134713" cy="1134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Free online games and video | Cartoon Network">
            <a:extLst>
              <a:ext uri="{FF2B5EF4-FFF2-40B4-BE49-F238E27FC236}">
                <a16:creationId xmlns:a16="http://schemas.microsoft.com/office/drawing/2014/main" id="{2C419BC5-541E-0086-6E7D-BFBBCC0F32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504" y="3429000"/>
            <a:ext cx="1075657" cy="10756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eety - Study in China 2022 - Wiki English">
            <a:extLst>
              <a:ext uri="{FF2B5EF4-FFF2-40B4-BE49-F238E27FC236}">
                <a16:creationId xmlns:a16="http://schemas.microsoft.com/office/drawing/2014/main" id="{518B8AD0-F157-D34A-4EF6-12C54AE56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6882" y="3262077"/>
            <a:ext cx="1059185" cy="19009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516ABAA-2D7B-24D6-4DA9-3D186CA7C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7734" y="3507848"/>
            <a:ext cx="972262" cy="10082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ownload Cartoon Free PNG photo images and clipart | FreePNGImg">
            <a:extLst>
              <a:ext uri="{FF2B5EF4-FFF2-40B4-BE49-F238E27FC236}">
                <a16:creationId xmlns:a16="http://schemas.microsoft.com/office/drawing/2014/main" id="{C7403C61-5167-2ACA-A6E5-B38B382E95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2212" y="3176953"/>
            <a:ext cx="1707828" cy="170782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05817F8-08C2-5F99-72E0-C5CA86EB042D}"/>
              </a:ext>
            </a:extLst>
          </p:cNvPr>
          <p:cNvSpPr txBox="1"/>
          <p:nvPr/>
        </p:nvSpPr>
        <p:spPr>
          <a:xfrm>
            <a:off x="3048835" y="6488668"/>
            <a:ext cx="6128084" cy="369332"/>
          </a:xfrm>
          <a:prstGeom prst="rect">
            <a:avLst/>
          </a:prstGeom>
          <a:noFill/>
        </p:spPr>
        <p:txBody>
          <a:bodyPr wrap="square" rtlCol="0">
            <a:spAutoFit/>
          </a:bodyPr>
          <a:lstStyle/>
          <a:p>
            <a:r>
              <a:rPr lang="en-US" sz="1800"/>
              <a:t>Click vào từng nhân vật hoạt hình để kiểm tra kết quả</a:t>
            </a:r>
          </a:p>
        </p:txBody>
      </p: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9" restart="whenNotActive" fill="hold" evtFilter="cancelBubble" nodeType="interactiveSeq">
                <p:stCondLst>
                  <p:cond evt="onClick" delay="0">
                    <p:tgtEl>
                      <p:spTgt spid="102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028"/>
                                        </p:tgtEl>
                                        <p:attrNameLst>
                                          <p:attrName>ppt_x</p:attrName>
                                        </p:attrNameLst>
                                      </p:cBhvr>
                                      <p:tavLst>
                                        <p:tav tm="0">
                                          <p:val>
                                            <p:strVal val="ppt_x"/>
                                          </p:val>
                                        </p:tav>
                                        <p:tav tm="100000">
                                          <p:val>
                                            <p:strVal val="ppt_x"/>
                                          </p:val>
                                        </p:tav>
                                      </p:tavLst>
                                    </p:anim>
                                    <p:anim calcmode="lin" valueType="num">
                                      <p:cBhvr additive="base">
                                        <p:cTn id="14" dur="500"/>
                                        <p:tgtEl>
                                          <p:spTgt spid="1028"/>
                                        </p:tgtEl>
                                        <p:attrNameLst>
                                          <p:attrName>ppt_y</p:attrName>
                                        </p:attrNameLst>
                                      </p:cBhvr>
                                      <p:tavLst>
                                        <p:tav tm="0">
                                          <p:val>
                                            <p:strVal val="ppt_y"/>
                                          </p:val>
                                        </p:tav>
                                        <p:tav tm="100000">
                                          <p:val>
                                            <p:strVal val="1+ppt_h/2"/>
                                          </p:val>
                                        </p:tav>
                                      </p:tavLst>
                                    </p:anim>
                                    <p:set>
                                      <p:cBhvr>
                                        <p:cTn id="1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6" restart="whenNotActive" fill="hold" evtFilter="cancelBubble" nodeType="interactiveSeq">
                <p:stCondLst>
                  <p:cond evt="onClick" delay="0">
                    <p:tgtEl>
                      <p:spTgt spid="1030"/>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030"/>
                                        </p:tgtEl>
                                        <p:attrNameLst>
                                          <p:attrName>ppt_x</p:attrName>
                                        </p:attrNameLst>
                                      </p:cBhvr>
                                      <p:tavLst>
                                        <p:tav tm="0">
                                          <p:val>
                                            <p:strVal val="ppt_x"/>
                                          </p:val>
                                        </p:tav>
                                        <p:tav tm="100000">
                                          <p:val>
                                            <p:strVal val="ppt_x"/>
                                          </p:val>
                                        </p:tav>
                                      </p:tavLst>
                                    </p:anim>
                                    <p:anim calcmode="lin" valueType="num">
                                      <p:cBhvr additive="base">
                                        <p:cTn id="21" dur="500"/>
                                        <p:tgtEl>
                                          <p:spTgt spid="1030"/>
                                        </p:tgtEl>
                                        <p:attrNameLst>
                                          <p:attrName>ppt_y</p:attrName>
                                        </p:attrNameLst>
                                      </p:cBhvr>
                                      <p:tavLst>
                                        <p:tav tm="0">
                                          <p:val>
                                            <p:strVal val="ppt_y"/>
                                          </p:val>
                                        </p:tav>
                                        <p:tav tm="100000">
                                          <p:val>
                                            <p:strVal val="1+ppt_h/2"/>
                                          </p:val>
                                        </p:tav>
                                      </p:tavLst>
                                    </p:anim>
                                    <p:set>
                                      <p:cBhvr>
                                        <p:cTn id="22"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23" restart="whenNotActive" fill="hold" evtFilter="cancelBubble" nodeType="interactiveSeq">
                <p:stCondLst>
                  <p:cond evt="onClick" delay="0">
                    <p:tgtEl>
                      <p:spTgt spid="103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032"/>
                                        </p:tgtEl>
                                        <p:attrNameLst>
                                          <p:attrName>ppt_x</p:attrName>
                                        </p:attrNameLst>
                                      </p:cBhvr>
                                      <p:tavLst>
                                        <p:tav tm="0">
                                          <p:val>
                                            <p:strVal val="ppt_x"/>
                                          </p:val>
                                        </p:tav>
                                        <p:tav tm="100000">
                                          <p:val>
                                            <p:strVal val="ppt_x"/>
                                          </p:val>
                                        </p:tav>
                                      </p:tavLst>
                                    </p:anim>
                                    <p:anim calcmode="lin" valueType="num">
                                      <p:cBhvr additive="base">
                                        <p:cTn id="28" dur="500"/>
                                        <p:tgtEl>
                                          <p:spTgt spid="1032"/>
                                        </p:tgtEl>
                                        <p:attrNameLst>
                                          <p:attrName>ppt_y</p:attrName>
                                        </p:attrNameLst>
                                      </p:cBhvr>
                                      <p:tavLst>
                                        <p:tav tm="0">
                                          <p:val>
                                            <p:strVal val="ppt_y"/>
                                          </p:val>
                                        </p:tav>
                                        <p:tav tm="100000">
                                          <p:val>
                                            <p:strVal val="1+ppt_h/2"/>
                                          </p:val>
                                        </p:tav>
                                      </p:tavLst>
                                    </p:anim>
                                    <p:set>
                                      <p:cBhvr>
                                        <p:cTn id="29"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30" restart="whenNotActive" fill="hold" evtFilter="cancelBubble" nodeType="interactiveSeq">
                <p:stCondLst>
                  <p:cond evt="onClick" delay="0">
                    <p:tgtEl>
                      <p:spTgt spid="1034"/>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034"/>
                                        </p:tgtEl>
                                        <p:attrNameLst>
                                          <p:attrName>ppt_x</p:attrName>
                                        </p:attrNameLst>
                                      </p:cBhvr>
                                      <p:tavLst>
                                        <p:tav tm="0">
                                          <p:val>
                                            <p:strVal val="ppt_x"/>
                                          </p:val>
                                        </p:tav>
                                        <p:tav tm="100000">
                                          <p:val>
                                            <p:strVal val="ppt_x"/>
                                          </p:val>
                                        </p:tav>
                                      </p:tavLst>
                                    </p:anim>
                                    <p:anim calcmode="lin" valueType="num">
                                      <p:cBhvr additive="base">
                                        <p:cTn id="35" dur="500"/>
                                        <p:tgtEl>
                                          <p:spTgt spid="1034"/>
                                        </p:tgtEl>
                                        <p:attrNameLst>
                                          <p:attrName>ppt_y</p:attrName>
                                        </p:attrNameLst>
                                      </p:cBhvr>
                                      <p:tavLst>
                                        <p:tav tm="0">
                                          <p:val>
                                            <p:strVal val="ppt_y"/>
                                          </p:val>
                                        </p:tav>
                                        <p:tav tm="100000">
                                          <p:val>
                                            <p:strVal val="1+ppt_h/2"/>
                                          </p:val>
                                        </p:tav>
                                      </p:tavLst>
                                    </p:anim>
                                    <p:set>
                                      <p:cBhvr>
                                        <p:cTn id="36"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37" restart="whenNotActive" fill="hold" evtFilter="cancelBubble" nodeType="interactiveSeq">
                <p:stCondLst>
                  <p:cond evt="onClick" delay="0">
                    <p:tgtEl>
                      <p:spTgt spid="1038"/>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038"/>
                                        </p:tgtEl>
                                        <p:attrNameLst>
                                          <p:attrName>ppt_x</p:attrName>
                                        </p:attrNameLst>
                                      </p:cBhvr>
                                      <p:tavLst>
                                        <p:tav tm="0">
                                          <p:val>
                                            <p:strVal val="ppt_x"/>
                                          </p:val>
                                        </p:tav>
                                        <p:tav tm="100000">
                                          <p:val>
                                            <p:strVal val="ppt_x"/>
                                          </p:val>
                                        </p:tav>
                                      </p:tavLst>
                                    </p:anim>
                                    <p:anim calcmode="lin" valueType="num">
                                      <p:cBhvr additive="base">
                                        <p:cTn id="42" dur="500"/>
                                        <p:tgtEl>
                                          <p:spTgt spid="1038"/>
                                        </p:tgtEl>
                                        <p:attrNameLst>
                                          <p:attrName>ppt_y</p:attrName>
                                        </p:attrNameLst>
                                      </p:cBhvr>
                                      <p:tavLst>
                                        <p:tav tm="0">
                                          <p:val>
                                            <p:strVal val="ppt_y"/>
                                          </p:val>
                                        </p:tav>
                                        <p:tav tm="100000">
                                          <p:val>
                                            <p:strVal val="1+ppt_h/2"/>
                                          </p:val>
                                        </p:tav>
                                      </p:tavLst>
                                    </p:anim>
                                    <p:set>
                                      <p:cBhvr>
                                        <p:cTn id="43"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90783" y="238298"/>
            <a:ext cx="9734550" cy="3882833"/>
            <a:chOff x="842010" y="518160"/>
            <a:chExt cx="9734550" cy="3882833"/>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756410" y="694789"/>
              <a:ext cx="8820150" cy="646331"/>
            </a:xfrm>
            <a:prstGeom prst="rect">
              <a:avLst/>
            </a:prstGeom>
            <a:noFill/>
          </p:spPr>
          <p:txBody>
            <a:bodyPr wrap="square" rtlCol="0">
              <a:spAutoFit/>
            </a:bodyPr>
            <a:lstStyle/>
            <a:p>
              <a:r>
                <a:rPr lang="en-US" sz="3600"/>
                <a:t>Nêu các số còn thiếu.</a:t>
              </a:r>
            </a:p>
          </p:txBody>
        </p:sp>
        <p:sp>
          <p:nvSpPr>
            <p:cNvPr id="14" name="TextBox 13">
              <a:extLst>
                <a:ext uri="{FF2B5EF4-FFF2-40B4-BE49-F238E27FC236}">
                  <a16:creationId xmlns:a16="http://schemas.microsoft.com/office/drawing/2014/main" id="{92C1AEEB-6F07-4460-A833-0667F66001E7}"/>
                </a:ext>
              </a:extLst>
            </p:cNvPr>
            <p:cNvSpPr txBox="1"/>
            <p:nvPr/>
          </p:nvSpPr>
          <p:spPr>
            <a:xfrm>
              <a:off x="1756410" y="1727081"/>
              <a:ext cx="8820150" cy="646331"/>
            </a:xfrm>
            <a:prstGeom prst="rect">
              <a:avLst/>
            </a:prstGeom>
            <a:noFill/>
          </p:spPr>
          <p:txBody>
            <a:bodyPr wrap="square" rtlCol="0">
              <a:spAutoFit/>
            </a:bodyPr>
            <a:lstStyle/>
            <a:p>
              <a:r>
                <a:rPr lang="en-US" sz="3600"/>
                <a:t>a)</a:t>
              </a:r>
            </a:p>
          </p:txBody>
        </p:sp>
        <p:sp>
          <p:nvSpPr>
            <p:cNvPr id="32" name="TextBox 31">
              <a:extLst>
                <a:ext uri="{FF2B5EF4-FFF2-40B4-BE49-F238E27FC236}">
                  <a16:creationId xmlns:a16="http://schemas.microsoft.com/office/drawing/2014/main" id="{3A367865-8A39-FD19-5EA7-03577BC50498}"/>
                </a:ext>
              </a:extLst>
            </p:cNvPr>
            <p:cNvSpPr txBox="1"/>
            <p:nvPr/>
          </p:nvSpPr>
          <p:spPr>
            <a:xfrm>
              <a:off x="1756410" y="3754662"/>
              <a:ext cx="8820150" cy="646331"/>
            </a:xfrm>
            <a:prstGeom prst="rect">
              <a:avLst/>
            </a:prstGeom>
            <a:noFill/>
          </p:spPr>
          <p:txBody>
            <a:bodyPr wrap="square" rtlCol="0">
              <a:spAutoFit/>
            </a:bodyPr>
            <a:lstStyle/>
            <a:p>
              <a:r>
                <a:rPr lang="en-US" sz="3600"/>
                <a:t>b)</a:t>
              </a:r>
            </a:p>
          </p:txBody>
        </p:sp>
      </p:grpSp>
      <p:sp>
        <p:nvSpPr>
          <p:cNvPr id="2" name="Oval 1">
            <a:extLst>
              <a:ext uri="{FF2B5EF4-FFF2-40B4-BE49-F238E27FC236}">
                <a16:creationId xmlns:a16="http://schemas.microsoft.com/office/drawing/2014/main" id="{3D0E446D-AE24-3C1F-6147-5880E8310310}"/>
              </a:ext>
            </a:extLst>
          </p:cNvPr>
          <p:cNvSpPr/>
          <p:nvPr/>
        </p:nvSpPr>
        <p:spPr>
          <a:xfrm>
            <a:off x="1923331"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3</a:t>
            </a:r>
          </a:p>
        </p:txBody>
      </p:sp>
      <p:sp>
        <p:nvSpPr>
          <p:cNvPr id="15" name="Oval 14">
            <a:extLst>
              <a:ext uri="{FF2B5EF4-FFF2-40B4-BE49-F238E27FC236}">
                <a16:creationId xmlns:a16="http://schemas.microsoft.com/office/drawing/2014/main" id="{5AE9C4C3-0ED6-23D3-96D0-2C03ACDE2A31}"/>
              </a:ext>
            </a:extLst>
          </p:cNvPr>
          <p:cNvSpPr/>
          <p:nvPr/>
        </p:nvSpPr>
        <p:spPr>
          <a:xfrm>
            <a:off x="2877718"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6</a:t>
            </a:r>
          </a:p>
        </p:txBody>
      </p:sp>
      <p:sp>
        <p:nvSpPr>
          <p:cNvPr id="16" name="Oval 15">
            <a:extLst>
              <a:ext uri="{FF2B5EF4-FFF2-40B4-BE49-F238E27FC236}">
                <a16:creationId xmlns:a16="http://schemas.microsoft.com/office/drawing/2014/main" id="{311E9E36-D8AD-3F1A-DB2E-33F5D6EBBD7C}"/>
              </a:ext>
            </a:extLst>
          </p:cNvPr>
          <p:cNvSpPr/>
          <p:nvPr/>
        </p:nvSpPr>
        <p:spPr>
          <a:xfrm>
            <a:off x="3832105"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9</a:t>
            </a:r>
          </a:p>
        </p:txBody>
      </p:sp>
      <p:sp>
        <p:nvSpPr>
          <p:cNvPr id="17" name="Oval 16">
            <a:extLst>
              <a:ext uri="{FF2B5EF4-FFF2-40B4-BE49-F238E27FC236}">
                <a16:creationId xmlns:a16="http://schemas.microsoft.com/office/drawing/2014/main" id="{AAF4ADF1-D0E0-1A38-706A-5B6C3A465E0B}"/>
              </a:ext>
            </a:extLst>
          </p:cNvPr>
          <p:cNvSpPr/>
          <p:nvPr/>
        </p:nvSpPr>
        <p:spPr>
          <a:xfrm>
            <a:off x="4786492"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12</a:t>
            </a:r>
          </a:p>
        </p:txBody>
      </p:sp>
      <p:sp>
        <p:nvSpPr>
          <p:cNvPr id="18" name="Oval 17">
            <a:extLst>
              <a:ext uri="{FF2B5EF4-FFF2-40B4-BE49-F238E27FC236}">
                <a16:creationId xmlns:a16="http://schemas.microsoft.com/office/drawing/2014/main" id="{0C72EB55-7386-744B-A2D8-19E47F4B3998}"/>
              </a:ext>
            </a:extLst>
          </p:cNvPr>
          <p:cNvSpPr/>
          <p:nvPr/>
        </p:nvSpPr>
        <p:spPr>
          <a:xfrm>
            <a:off x="5740879"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15</a:t>
            </a:r>
          </a:p>
        </p:txBody>
      </p:sp>
      <p:sp>
        <p:nvSpPr>
          <p:cNvPr id="23" name="Oval 22">
            <a:extLst>
              <a:ext uri="{FF2B5EF4-FFF2-40B4-BE49-F238E27FC236}">
                <a16:creationId xmlns:a16="http://schemas.microsoft.com/office/drawing/2014/main" id="{2007166B-578A-4F96-3FF8-9C93D711DA69}"/>
              </a:ext>
            </a:extLst>
          </p:cNvPr>
          <p:cNvSpPr/>
          <p:nvPr/>
        </p:nvSpPr>
        <p:spPr>
          <a:xfrm>
            <a:off x="6695266"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18</a:t>
            </a:r>
          </a:p>
        </p:txBody>
      </p:sp>
      <p:sp>
        <p:nvSpPr>
          <p:cNvPr id="24" name="Oval 23">
            <a:extLst>
              <a:ext uri="{FF2B5EF4-FFF2-40B4-BE49-F238E27FC236}">
                <a16:creationId xmlns:a16="http://schemas.microsoft.com/office/drawing/2014/main" id="{2446CA4F-4813-2AD9-90DC-87E5E5DA8921}"/>
              </a:ext>
            </a:extLst>
          </p:cNvPr>
          <p:cNvSpPr/>
          <p:nvPr/>
        </p:nvSpPr>
        <p:spPr>
          <a:xfrm>
            <a:off x="7649653"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21</a:t>
            </a:r>
          </a:p>
        </p:txBody>
      </p:sp>
      <p:sp>
        <p:nvSpPr>
          <p:cNvPr id="25" name="Oval 24">
            <a:extLst>
              <a:ext uri="{FF2B5EF4-FFF2-40B4-BE49-F238E27FC236}">
                <a16:creationId xmlns:a16="http://schemas.microsoft.com/office/drawing/2014/main" id="{79B511AF-7ADE-AEED-B6F8-9118B6FF9C27}"/>
              </a:ext>
            </a:extLst>
          </p:cNvPr>
          <p:cNvSpPr/>
          <p:nvPr/>
        </p:nvSpPr>
        <p:spPr>
          <a:xfrm>
            <a:off x="8604040"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24</a:t>
            </a:r>
          </a:p>
        </p:txBody>
      </p:sp>
      <p:sp>
        <p:nvSpPr>
          <p:cNvPr id="26" name="Oval 25">
            <a:extLst>
              <a:ext uri="{FF2B5EF4-FFF2-40B4-BE49-F238E27FC236}">
                <a16:creationId xmlns:a16="http://schemas.microsoft.com/office/drawing/2014/main" id="{E9D38369-EACE-5629-561C-D9AF9CF47D3C}"/>
              </a:ext>
            </a:extLst>
          </p:cNvPr>
          <p:cNvSpPr/>
          <p:nvPr/>
        </p:nvSpPr>
        <p:spPr>
          <a:xfrm>
            <a:off x="9558427"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27</a:t>
            </a:r>
          </a:p>
        </p:txBody>
      </p:sp>
      <p:sp>
        <p:nvSpPr>
          <p:cNvPr id="27" name="Oval 26">
            <a:extLst>
              <a:ext uri="{FF2B5EF4-FFF2-40B4-BE49-F238E27FC236}">
                <a16:creationId xmlns:a16="http://schemas.microsoft.com/office/drawing/2014/main" id="{9E7AC4A5-7A29-E048-BF5A-25240C8D67AD}"/>
              </a:ext>
            </a:extLst>
          </p:cNvPr>
          <p:cNvSpPr/>
          <p:nvPr/>
        </p:nvSpPr>
        <p:spPr>
          <a:xfrm>
            <a:off x="10512814" y="1370584"/>
            <a:ext cx="822960" cy="822960"/>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30</a:t>
            </a:r>
          </a:p>
        </p:txBody>
      </p:sp>
      <p:sp>
        <p:nvSpPr>
          <p:cNvPr id="28" name="Oval 27">
            <a:extLst>
              <a:ext uri="{FF2B5EF4-FFF2-40B4-BE49-F238E27FC236}">
                <a16:creationId xmlns:a16="http://schemas.microsoft.com/office/drawing/2014/main" id="{52B821A2-942B-D50D-E876-C49D49C7E8EE}"/>
              </a:ext>
            </a:extLst>
          </p:cNvPr>
          <p:cNvSpPr/>
          <p:nvPr/>
        </p:nvSpPr>
        <p:spPr>
          <a:xfrm>
            <a:off x="4785325" y="1370584"/>
            <a:ext cx="822960" cy="8229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
        <p:nvSpPr>
          <p:cNvPr id="29" name="Oval 28">
            <a:extLst>
              <a:ext uri="{FF2B5EF4-FFF2-40B4-BE49-F238E27FC236}">
                <a16:creationId xmlns:a16="http://schemas.microsoft.com/office/drawing/2014/main" id="{D5F37492-1594-2A52-E0F5-D130A5E32EF2}"/>
              </a:ext>
            </a:extLst>
          </p:cNvPr>
          <p:cNvSpPr/>
          <p:nvPr/>
        </p:nvSpPr>
        <p:spPr>
          <a:xfrm>
            <a:off x="5740879" y="1370584"/>
            <a:ext cx="822960" cy="8229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
        <p:nvSpPr>
          <p:cNvPr id="30" name="Oval 29">
            <a:extLst>
              <a:ext uri="{FF2B5EF4-FFF2-40B4-BE49-F238E27FC236}">
                <a16:creationId xmlns:a16="http://schemas.microsoft.com/office/drawing/2014/main" id="{D1632CCC-0097-C566-B6B2-14967E56F02B}"/>
              </a:ext>
            </a:extLst>
          </p:cNvPr>
          <p:cNvSpPr/>
          <p:nvPr/>
        </p:nvSpPr>
        <p:spPr>
          <a:xfrm>
            <a:off x="7648486" y="1370584"/>
            <a:ext cx="822960" cy="8229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
        <p:nvSpPr>
          <p:cNvPr id="31" name="Oval 30">
            <a:extLst>
              <a:ext uri="{FF2B5EF4-FFF2-40B4-BE49-F238E27FC236}">
                <a16:creationId xmlns:a16="http://schemas.microsoft.com/office/drawing/2014/main" id="{A315E488-FE25-62AF-CAEA-AF7FFEC7A01F}"/>
              </a:ext>
            </a:extLst>
          </p:cNvPr>
          <p:cNvSpPr/>
          <p:nvPr/>
        </p:nvSpPr>
        <p:spPr>
          <a:xfrm>
            <a:off x="9553819" y="1370584"/>
            <a:ext cx="822960" cy="8229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grpSp>
        <p:nvGrpSpPr>
          <p:cNvPr id="33" name="Group 32">
            <a:extLst>
              <a:ext uri="{FF2B5EF4-FFF2-40B4-BE49-F238E27FC236}">
                <a16:creationId xmlns:a16="http://schemas.microsoft.com/office/drawing/2014/main" id="{7121E62C-8894-47AD-DE63-8CABFD2171DD}"/>
              </a:ext>
            </a:extLst>
          </p:cNvPr>
          <p:cNvGrpSpPr/>
          <p:nvPr/>
        </p:nvGrpSpPr>
        <p:grpSpPr>
          <a:xfrm>
            <a:off x="711079" y="4606222"/>
            <a:ext cx="9997589" cy="792369"/>
            <a:chOff x="1132897" y="4824618"/>
            <a:chExt cx="9997589" cy="792369"/>
          </a:xfrm>
        </p:grpSpPr>
        <p:grpSp>
          <p:nvGrpSpPr>
            <p:cNvPr id="34" name="Group 33">
              <a:extLst>
                <a:ext uri="{FF2B5EF4-FFF2-40B4-BE49-F238E27FC236}">
                  <a16:creationId xmlns:a16="http://schemas.microsoft.com/office/drawing/2014/main" id="{88F1F05C-9341-B91E-E46E-EB4A4878633A}"/>
                </a:ext>
              </a:extLst>
            </p:cNvPr>
            <p:cNvGrpSpPr/>
            <p:nvPr/>
          </p:nvGrpSpPr>
          <p:grpSpPr>
            <a:xfrm>
              <a:off x="1132897" y="4824621"/>
              <a:ext cx="988318" cy="792366"/>
              <a:chOff x="1092996" y="4676733"/>
              <a:chExt cx="1140530" cy="914400"/>
            </a:xfrm>
          </p:grpSpPr>
          <p:sp>
            <p:nvSpPr>
              <p:cNvPr id="53" name="Rectangle 52">
                <a:extLst>
                  <a:ext uri="{FF2B5EF4-FFF2-40B4-BE49-F238E27FC236}">
                    <a16:creationId xmlns:a16="http://schemas.microsoft.com/office/drawing/2014/main" id="{B70C56BB-2ECB-E963-D77C-D82DEE999073}"/>
                  </a:ext>
                </a:extLst>
              </p:cNvPr>
              <p:cNvSpPr/>
              <p:nvPr/>
            </p:nvSpPr>
            <p:spPr>
              <a:xfrm rot="2630003">
                <a:off x="1221754" y="4676733"/>
                <a:ext cx="914400" cy="9144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EC0E3F5-B443-32A7-1222-F0F06007E1A0}"/>
                  </a:ext>
                </a:extLst>
              </p:cNvPr>
              <p:cNvSpPr txBox="1"/>
              <p:nvPr/>
            </p:nvSpPr>
            <p:spPr>
              <a:xfrm>
                <a:off x="1092996" y="4859237"/>
                <a:ext cx="1140530" cy="532767"/>
              </a:xfrm>
              <a:prstGeom prst="rect">
                <a:avLst/>
              </a:prstGeom>
              <a:noFill/>
            </p:spPr>
            <p:txBody>
              <a:bodyPr wrap="square" rtlCol="0">
                <a:spAutoFit/>
              </a:bodyPr>
              <a:lstStyle/>
              <a:p>
                <a:pPr algn="ctr"/>
                <a:r>
                  <a:rPr lang="en-US" sz="2400"/>
                  <a:t>30</a:t>
                </a:r>
              </a:p>
            </p:txBody>
          </p:sp>
        </p:grpSp>
        <p:grpSp>
          <p:nvGrpSpPr>
            <p:cNvPr id="35" name="Group 34">
              <a:extLst>
                <a:ext uri="{FF2B5EF4-FFF2-40B4-BE49-F238E27FC236}">
                  <a16:creationId xmlns:a16="http://schemas.microsoft.com/office/drawing/2014/main" id="{1E9D403D-7A43-BF00-1A1F-B0FD6759FDFF}"/>
                </a:ext>
              </a:extLst>
            </p:cNvPr>
            <p:cNvGrpSpPr/>
            <p:nvPr/>
          </p:nvGrpSpPr>
          <p:grpSpPr>
            <a:xfrm>
              <a:off x="2339902" y="4824618"/>
              <a:ext cx="8790584" cy="792368"/>
              <a:chOff x="1159891" y="4692926"/>
              <a:chExt cx="10144439" cy="914403"/>
            </a:xfrm>
          </p:grpSpPr>
          <p:sp>
            <p:nvSpPr>
              <p:cNvPr id="36" name="Rectangle 35">
                <a:extLst>
                  <a:ext uri="{FF2B5EF4-FFF2-40B4-BE49-F238E27FC236}">
                    <a16:creationId xmlns:a16="http://schemas.microsoft.com/office/drawing/2014/main" id="{374BA625-0B6D-891D-A4AF-2F2C290E0B59}"/>
                  </a:ext>
                </a:extLst>
              </p:cNvPr>
              <p:cNvSpPr/>
              <p:nvPr/>
            </p:nvSpPr>
            <p:spPr>
              <a:xfrm rot="2630003">
                <a:off x="1221754" y="4692928"/>
                <a:ext cx="914400" cy="91440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1052C2-B992-B8A8-56FC-CA1A7DB3A679}"/>
                  </a:ext>
                </a:extLst>
              </p:cNvPr>
              <p:cNvSpPr/>
              <p:nvPr/>
            </p:nvSpPr>
            <p:spPr>
              <a:xfrm rot="2630003">
                <a:off x="2536436" y="4692928"/>
                <a:ext cx="914400" cy="914401"/>
              </a:xfrm>
              <a:prstGeom prst="rect">
                <a:avLst/>
              </a:prstGeom>
              <a:solidFill>
                <a:srgbClr val="49CA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9584DC5-1B0D-5F61-38D6-E40BA85FB270}"/>
                  </a:ext>
                </a:extLst>
              </p:cNvPr>
              <p:cNvSpPr txBox="1"/>
              <p:nvPr/>
            </p:nvSpPr>
            <p:spPr>
              <a:xfrm>
                <a:off x="1159891" y="4897639"/>
                <a:ext cx="990600" cy="532767"/>
              </a:xfrm>
              <a:prstGeom prst="rect">
                <a:avLst/>
              </a:prstGeom>
              <a:noFill/>
            </p:spPr>
            <p:txBody>
              <a:bodyPr wrap="square" rtlCol="0">
                <a:spAutoFit/>
              </a:bodyPr>
              <a:lstStyle/>
              <a:p>
                <a:pPr algn="ctr"/>
                <a:r>
                  <a:rPr lang="en-US" sz="2400"/>
                  <a:t>27</a:t>
                </a:r>
              </a:p>
            </p:txBody>
          </p:sp>
          <p:sp>
            <p:nvSpPr>
              <p:cNvPr id="39" name="TextBox 38">
                <a:extLst>
                  <a:ext uri="{FF2B5EF4-FFF2-40B4-BE49-F238E27FC236}">
                    <a16:creationId xmlns:a16="http://schemas.microsoft.com/office/drawing/2014/main" id="{D2C9196F-B7F9-FA0C-294D-F678BBC9EA16}"/>
                  </a:ext>
                </a:extLst>
              </p:cNvPr>
              <p:cNvSpPr txBox="1"/>
              <p:nvPr/>
            </p:nvSpPr>
            <p:spPr>
              <a:xfrm>
                <a:off x="2498335" y="4947123"/>
                <a:ext cx="990600" cy="532767"/>
              </a:xfrm>
              <a:prstGeom prst="rect">
                <a:avLst/>
              </a:prstGeom>
              <a:noFill/>
            </p:spPr>
            <p:txBody>
              <a:bodyPr wrap="square" rtlCol="0">
                <a:spAutoFit/>
              </a:bodyPr>
              <a:lstStyle/>
              <a:p>
                <a:pPr algn="ctr"/>
                <a:r>
                  <a:rPr lang="en-US" sz="2400"/>
                  <a:t>24</a:t>
                </a:r>
              </a:p>
            </p:txBody>
          </p:sp>
          <p:sp>
            <p:nvSpPr>
              <p:cNvPr id="40" name="Rectangle 39">
                <a:extLst>
                  <a:ext uri="{FF2B5EF4-FFF2-40B4-BE49-F238E27FC236}">
                    <a16:creationId xmlns:a16="http://schemas.microsoft.com/office/drawing/2014/main" id="{1F718C6A-35CC-C78F-4E5F-C92C83EA6021}"/>
                  </a:ext>
                </a:extLst>
              </p:cNvPr>
              <p:cNvSpPr/>
              <p:nvPr/>
            </p:nvSpPr>
            <p:spPr>
              <a:xfrm rot="2630003">
                <a:off x="3856068" y="4692928"/>
                <a:ext cx="914400" cy="9144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F133EAE-E6E7-EB23-9311-B1C5EB7657A9}"/>
                  </a:ext>
                </a:extLst>
              </p:cNvPr>
              <p:cNvSpPr txBox="1"/>
              <p:nvPr/>
            </p:nvSpPr>
            <p:spPr>
              <a:xfrm>
                <a:off x="3817968" y="4917585"/>
                <a:ext cx="990600" cy="532767"/>
              </a:xfrm>
              <a:prstGeom prst="rect">
                <a:avLst/>
              </a:prstGeom>
              <a:noFill/>
            </p:spPr>
            <p:txBody>
              <a:bodyPr wrap="square" rtlCol="0">
                <a:spAutoFit/>
              </a:bodyPr>
              <a:lstStyle/>
              <a:p>
                <a:pPr algn="ctr"/>
                <a:r>
                  <a:rPr lang="en-US" sz="2400"/>
                  <a:t>21</a:t>
                </a:r>
              </a:p>
            </p:txBody>
          </p:sp>
          <p:sp>
            <p:nvSpPr>
              <p:cNvPr id="42" name="Rectangle 41">
                <a:extLst>
                  <a:ext uri="{FF2B5EF4-FFF2-40B4-BE49-F238E27FC236}">
                    <a16:creationId xmlns:a16="http://schemas.microsoft.com/office/drawing/2014/main" id="{E76F07D7-E157-B824-90F3-053F5448DCAE}"/>
                  </a:ext>
                </a:extLst>
              </p:cNvPr>
              <p:cNvSpPr/>
              <p:nvPr/>
            </p:nvSpPr>
            <p:spPr>
              <a:xfrm rot="2630003">
                <a:off x="5166544" y="4692928"/>
                <a:ext cx="914400" cy="9144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CED2372-53B0-204A-2729-73FAA9F6356D}"/>
                  </a:ext>
                </a:extLst>
              </p:cNvPr>
              <p:cNvSpPr txBox="1"/>
              <p:nvPr/>
            </p:nvSpPr>
            <p:spPr>
              <a:xfrm>
                <a:off x="5133023" y="4876021"/>
                <a:ext cx="990600" cy="532767"/>
              </a:xfrm>
              <a:prstGeom prst="rect">
                <a:avLst/>
              </a:prstGeom>
              <a:noFill/>
            </p:spPr>
            <p:txBody>
              <a:bodyPr wrap="square" rtlCol="0">
                <a:spAutoFit/>
              </a:bodyPr>
              <a:lstStyle/>
              <a:p>
                <a:pPr algn="ctr"/>
                <a:r>
                  <a:rPr lang="en-US" sz="2400"/>
                  <a:t>18</a:t>
                </a:r>
              </a:p>
            </p:txBody>
          </p:sp>
          <p:sp>
            <p:nvSpPr>
              <p:cNvPr id="44" name="Rectangle 43">
                <a:extLst>
                  <a:ext uri="{FF2B5EF4-FFF2-40B4-BE49-F238E27FC236}">
                    <a16:creationId xmlns:a16="http://schemas.microsoft.com/office/drawing/2014/main" id="{62796888-AE53-E8C3-5EC2-490175CC53CE}"/>
                  </a:ext>
                </a:extLst>
              </p:cNvPr>
              <p:cNvSpPr/>
              <p:nvPr/>
            </p:nvSpPr>
            <p:spPr>
              <a:xfrm rot="2630003">
                <a:off x="6459434" y="4692927"/>
                <a:ext cx="914400" cy="9144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0A64F20-BDCE-323A-753D-2A9C354A154C}"/>
                  </a:ext>
                </a:extLst>
              </p:cNvPr>
              <p:cNvSpPr txBox="1"/>
              <p:nvPr/>
            </p:nvSpPr>
            <p:spPr>
              <a:xfrm>
                <a:off x="6406102" y="4876021"/>
                <a:ext cx="990600" cy="532767"/>
              </a:xfrm>
              <a:prstGeom prst="rect">
                <a:avLst/>
              </a:prstGeom>
              <a:noFill/>
            </p:spPr>
            <p:txBody>
              <a:bodyPr wrap="square" rtlCol="0">
                <a:spAutoFit/>
              </a:bodyPr>
              <a:lstStyle/>
              <a:p>
                <a:pPr algn="ctr"/>
                <a:r>
                  <a:rPr lang="en-US" sz="2400"/>
                  <a:t>15</a:t>
                </a:r>
              </a:p>
            </p:txBody>
          </p:sp>
          <p:sp>
            <p:nvSpPr>
              <p:cNvPr id="47" name="Rectangle 46">
                <a:extLst>
                  <a:ext uri="{FF2B5EF4-FFF2-40B4-BE49-F238E27FC236}">
                    <a16:creationId xmlns:a16="http://schemas.microsoft.com/office/drawing/2014/main" id="{1E6670E0-C7F0-24B7-4313-1F25ABCE1B58}"/>
                  </a:ext>
                </a:extLst>
              </p:cNvPr>
              <p:cNvSpPr/>
              <p:nvPr/>
            </p:nvSpPr>
            <p:spPr>
              <a:xfrm rot="2630003">
                <a:off x="7756389" y="4692926"/>
                <a:ext cx="9144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B330540-318D-F89C-835A-509677AE5FD2}"/>
                  </a:ext>
                </a:extLst>
              </p:cNvPr>
              <p:cNvSpPr/>
              <p:nvPr/>
            </p:nvSpPr>
            <p:spPr>
              <a:xfrm rot="2630003">
                <a:off x="9076021" y="4692928"/>
                <a:ext cx="914400" cy="914401"/>
              </a:xfrm>
              <a:prstGeom prst="rect">
                <a:avLst/>
              </a:prstGeom>
              <a:solidFill>
                <a:srgbClr val="49CA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83608D0-14BD-B979-56E4-037514E2486B}"/>
                  </a:ext>
                </a:extLst>
              </p:cNvPr>
              <p:cNvSpPr/>
              <p:nvPr/>
            </p:nvSpPr>
            <p:spPr>
              <a:xfrm rot="2630003">
                <a:off x="10386496" y="4692927"/>
                <a:ext cx="9144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2F97337B-656D-1E9C-2638-085E0B46EDF6}"/>
                  </a:ext>
                </a:extLst>
              </p:cNvPr>
              <p:cNvSpPr txBox="1"/>
              <p:nvPr/>
            </p:nvSpPr>
            <p:spPr>
              <a:xfrm>
                <a:off x="7693705" y="4876021"/>
                <a:ext cx="990600" cy="532767"/>
              </a:xfrm>
              <a:prstGeom prst="rect">
                <a:avLst/>
              </a:prstGeom>
              <a:noFill/>
            </p:spPr>
            <p:txBody>
              <a:bodyPr wrap="square" rtlCol="0">
                <a:spAutoFit/>
              </a:bodyPr>
              <a:lstStyle/>
              <a:p>
                <a:pPr algn="ctr"/>
                <a:r>
                  <a:rPr lang="en-US" sz="2400"/>
                  <a:t>12</a:t>
                </a:r>
              </a:p>
            </p:txBody>
          </p:sp>
          <p:sp>
            <p:nvSpPr>
              <p:cNvPr id="51" name="TextBox 50">
                <a:extLst>
                  <a:ext uri="{FF2B5EF4-FFF2-40B4-BE49-F238E27FC236}">
                    <a16:creationId xmlns:a16="http://schemas.microsoft.com/office/drawing/2014/main" id="{543EC0C0-DE3B-1E27-ACCB-8EEC9BE3E9C7}"/>
                  </a:ext>
                </a:extLst>
              </p:cNvPr>
              <p:cNvSpPr txBox="1"/>
              <p:nvPr/>
            </p:nvSpPr>
            <p:spPr>
              <a:xfrm>
                <a:off x="10313730" y="4876021"/>
                <a:ext cx="990600" cy="532767"/>
              </a:xfrm>
              <a:prstGeom prst="rect">
                <a:avLst/>
              </a:prstGeom>
              <a:noFill/>
            </p:spPr>
            <p:txBody>
              <a:bodyPr wrap="square" rtlCol="0">
                <a:spAutoFit/>
              </a:bodyPr>
              <a:lstStyle/>
              <a:p>
                <a:pPr algn="ctr"/>
                <a:r>
                  <a:rPr lang="en-US" sz="2400"/>
                  <a:t>3</a:t>
                </a:r>
              </a:p>
            </p:txBody>
          </p:sp>
        </p:grpSp>
      </p:grpSp>
      <p:sp>
        <p:nvSpPr>
          <p:cNvPr id="55" name="TextBox 54">
            <a:extLst>
              <a:ext uri="{FF2B5EF4-FFF2-40B4-BE49-F238E27FC236}">
                <a16:creationId xmlns:a16="http://schemas.microsoft.com/office/drawing/2014/main" id="{68C49FD6-D858-6A57-7D3E-325830500BC9}"/>
              </a:ext>
            </a:extLst>
          </p:cNvPr>
          <p:cNvSpPr txBox="1"/>
          <p:nvPr/>
        </p:nvSpPr>
        <p:spPr>
          <a:xfrm>
            <a:off x="8743543" y="4783614"/>
            <a:ext cx="858397" cy="461665"/>
          </a:xfrm>
          <a:prstGeom prst="rect">
            <a:avLst/>
          </a:prstGeom>
          <a:noFill/>
        </p:spPr>
        <p:txBody>
          <a:bodyPr wrap="square" rtlCol="0">
            <a:spAutoFit/>
          </a:bodyPr>
          <a:lstStyle/>
          <a:p>
            <a:pPr algn="ctr"/>
            <a:r>
              <a:rPr lang="en-US" sz="2400"/>
              <a:t>9</a:t>
            </a:r>
          </a:p>
        </p:txBody>
      </p:sp>
      <p:sp>
        <p:nvSpPr>
          <p:cNvPr id="56" name="TextBox 55">
            <a:extLst>
              <a:ext uri="{FF2B5EF4-FFF2-40B4-BE49-F238E27FC236}">
                <a16:creationId xmlns:a16="http://schemas.microsoft.com/office/drawing/2014/main" id="{C000235B-5277-2233-D866-7E4CA8DDC079}"/>
              </a:ext>
            </a:extLst>
          </p:cNvPr>
          <p:cNvSpPr txBox="1"/>
          <p:nvPr/>
        </p:nvSpPr>
        <p:spPr>
          <a:xfrm>
            <a:off x="4213999" y="4739292"/>
            <a:ext cx="858397" cy="614477"/>
          </a:xfrm>
          <a:prstGeom prst="rect">
            <a:avLst/>
          </a:prstGeom>
          <a:solidFill>
            <a:schemeClr val="bg1"/>
          </a:solidFill>
          <a:ln>
            <a:noFill/>
          </a:ln>
          <a:effectLst>
            <a:softEdge rad="127000"/>
          </a:effectLst>
        </p:spPr>
        <p:txBody>
          <a:bodyPr wrap="square" rtlCol="0">
            <a:spAutoFit/>
          </a:bodyPr>
          <a:lstStyle/>
          <a:p>
            <a:pPr algn="ctr"/>
            <a:r>
              <a:rPr lang="en-US" sz="2400">
                <a:solidFill>
                  <a:srgbClr val="FF0000"/>
                </a:solidFill>
              </a:rPr>
              <a:t>?</a:t>
            </a:r>
          </a:p>
        </p:txBody>
      </p:sp>
      <p:sp>
        <p:nvSpPr>
          <p:cNvPr id="63" name="TextBox 62">
            <a:extLst>
              <a:ext uri="{FF2B5EF4-FFF2-40B4-BE49-F238E27FC236}">
                <a16:creationId xmlns:a16="http://schemas.microsoft.com/office/drawing/2014/main" id="{E73AE1E9-3D27-A17F-8EC1-7DB8297102B9}"/>
              </a:ext>
            </a:extLst>
          </p:cNvPr>
          <p:cNvSpPr txBox="1"/>
          <p:nvPr/>
        </p:nvSpPr>
        <p:spPr>
          <a:xfrm>
            <a:off x="5362732" y="4687965"/>
            <a:ext cx="858397" cy="614477"/>
          </a:xfrm>
          <a:prstGeom prst="rect">
            <a:avLst/>
          </a:prstGeom>
          <a:solidFill>
            <a:schemeClr val="bg1"/>
          </a:solidFill>
          <a:ln>
            <a:noFill/>
          </a:ln>
          <a:effectLst>
            <a:softEdge rad="127000"/>
          </a:effectLst>
        </p:spPr>
        <p:txBody>
          <a:bodyPr wrap="square" rtlCol="0">
            <a:spAutoFit/>
          </a:bodyPr>
          <a:lstStyle/>
          <a:p>
            <a:pPr algn="ctr"/>
            <a:r>
              <a:rPr lang="en-US" sz="2400">
                <a:solidFill>
                  <a:srgbClr val="FF0000"/>
                </a:solidFill>
              </a:rPr>
              <a:t>?</a:t>
            </a:r>
          </a:p>
        </p:txBody>
      </p:sp>
      <p:sp>
        <p:nvSpPr>
          <p:cNvPr id="64" name="TextBox 63">
            <a:extLst>
              <a:ext uri="{FF2B5EF4-FFF2-40B4-BE49-F238E27FC236}">
                <a16:creationId xmlns:a16="http://schemas.microsoft.com/office/drawing/2014/main" id="{50B0AF54-3DD7-F177-6D05-AEC5EDD71C40}"/>
              </a:ext>
            </a:extLst>
          </p:cNvPr>
          <p:cNvSpPr txBox="1"/>
          <p:nvPr/>
        </p:nvSpPr>
        <p:spPr>
          <a:xfrm>
            <a:off x="7602122" y="4739291"/>
            <a:ext cx="858397" cy="614477"/>
          </a:xfrm>
          <a:prstGeom prst="rect">
            <a:avLst/>
          </a:prstGeom>
          <a:solidFill>
            <a:schemeClr val="bg1"/>
          </a:solidFill>
          <a:ln>
            <a:noFill/>
          </a:ln>
          <a:effectLst>
            <a:softEdge rad="127000"/>
          </a:effectLst>
        </p:spPr>
        <p:txBody>
          <a:bodyPr wrap="square" rtlCol="0">
            <a:spAutoFit/>
          </a:bodyPr>
          <a:lstStyle/>
          <a:p>
            <a:pPr algn="ctr"/>
            <a:r>
              <a:rPr lang="en-US" sz="2400">
                <a:solidFill>
                  <a:srgbClr val="FF0000"/>
                </a:solidFill>
              </a:rPr>
              <a:t>?</a:t>
            </a:r>
          </a:p>
        </p:txBody>
      </p:sp>
      <p:sp>
        <p:nvSpPr>
          <p:cNvPr id="65" name="TextBox 64">
            <a:extLst>
              <a:ext uri="{FF2B5EF4-FFF2-40B4-BE49-F238E27FC236}">
                <a16:creationId xmlns:a16="http://schemas.microsoft.com/office/drawing/2014/main" id="{3E4DF3AF-ED41-4623-015B-A526F71771FA}"/>
              </a:ext>
            </a:extLst>
          </p:cNvPr>
          <p:cNvSpPr txBox="1"/>
          <p:nvPr/>
        </p:nvSpPr>
        <p:spPr>
          <a:xfrm>
            <a:off x="9873596" y="4774575"/>
            <a:ext cx="858397" cy="614477"/>
          </a:xfrm>
          <a:prstGeom prst="rect">
            <a:avLst/>
          </a:prstGeom>
          <a:solidFill>
            <a:schemeClr val="bg1"/>
          </a:solidFill>
          <a:ln>
            <a:noFill/>
          </a:ln>
          <a:effectLst>
            <a:softEdge rad="127000"/>
          </a:effectLst>
        </p:spPr>
        <p:txBody>
          <a:bodyPr wrap="square" rtlCol="0">
            <a:spAutoFit/>
          </a:bodyPr>
          <a:lstStyle/>
          <a:p>
            <a:pPr algn="ctr"/>
            <a:r>
              <a:rPr lang="en-US" sz="2400">
                <a:solidFill>
                  <a:srgbClr val="FF0000"/>
                </a:solidFill>
              </a:rPr>
              <a:t>?</a:t>
            </a:r>
          </a:p>
        </p:txBody>
      </p:sp>
      <p:sp>
        <p:nvSpPr>
          <p:cNvPr id="66" name="TextBox 65">
            <a:extLst>
              <a:ext uri="{FF2B5EF4-FFF2-40B4-BE49-F238E27FC236}">
                <a16:creationId xmlns:a16="http://schemas.microsoft.com/office/drawing/2014/main" id="{937533F9-9890-9A1C-C7BA-4BB9386FFCE7}"/>
              </a:ext>
            </a:extLst>
          </p:cNvPr>
          <p:cNvSpPr txBox="1"/>
          <p:nvPr/>
        </p:nvSpPr>
        <p:spPr>
          <a:xfrm>
            <a:off x="3048835" y="6488668"/>
            <a:ext cx="6128084" cy="369332"/>
          </a:xfrm>
          <a:prstGeom prst="rect">
            <a:avLst/>
          </a:prstGeom>
          <a:noFill/>
        </p:spPr>
        <p:txBody>
          <a:bodyPr wrap="square" rtlCol="0">
            <a:spAutoFit/>
          </a:bodyPr>
          <a:lstStyle/>
          <a:p>
            <a:r>
              <a:rPr lang="en-US" sz="1800"/>
              <a:t>Click vào dấu hỏi  hình để kiểm tra kết quả</a:t>
            </a:r>
          </a:p>
        </p:txBody>
      </p:sp>
    </p:spTree>
    <p:extLst>
      <p:ext uri="{BB962C8B-B14F-4D97-AF65-F5344CB8AC3E}">
        <p14:creationId xmlns:p14="http://schemas.microsoft.com/office/powerpoint/2010/main" val="17105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9"/>
                                        </p:tgtEl>
                                        <p:attrNameLst>
                                          <p:attrName>ppt_x</p:attrName>
                                        </p:attrNameLst>
                                      </p:cBhvr>
                                      <p:tavLst>
                                        <p:tav tm="0">
                                          <p:val>
                                            <p:strVal val="ppt_x"/>
                                          </p:val>
                                        </p:tav>
                                        <p:tav tm="100000">
                                          <p:val>
                                            <p:strVal val="ppt_x"/>
                                          </p:val>
                                        </p:tav>
                                      </p:tavLst>
                                    </p:anim>
                                    <p:anim calcmode="lin" valueType="num">
                                      <p:cBhvr additive="base">
                                        <p:cTn id="14" dur="500"/>
                                        <p:tgtEl>
                                          <p:spTgt spid="29"/>
                                        </p:tgtEl>
                                        <p:attrNameLst>
                                          <p:attrName>ppt_y</p:attrName>
                                        </p:attrNameLst>
                                      </p:cBhvr>
                                      <p:tavLst>
                                        <p:tav tm="0">
                                          <p:val>
                                            <p:strVal val="ppt_y"/>
                                          </p:val>
                                        </p:tav>
                                        <p:tav tm="100000">
                                          <p:val>
                                            <p:strVal val="1+ppt_h/2"/>
                                          </p:val>
                                        </p:tav>
                                      </p:tavLst>
                                    </p:anim>
                                    <p:set>
                                      <p:cBhvr>
                                        <p:cTn id="1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30"/>
                                        </p:tgtEl>
                                        <p:attrNameLst>
                                          <p:attrName>ppt_x</p:attrName>
                                        </p:attrNameLst>
                                      </p:cBhvr>
                                      <p:tavLst>
                                        <p:tav tm="0">
                                          <p:val>
                                            <p:strVal val="ppt_x"/>
                                          </p:val>
                                        </p:tav>
                                        <p:tav tm="100000">
                                          <p:val>
                                            <p:strVal val="ppt_x"/>
                                          </p:val>
                                        </p:tav>
                                      </p:tavLst>
                                    </p:anim>
                                    <p:anim calcmode="lin" valueType="num">
                                      <p:cBhvr additive="base">
                                        <p:cTn id="21" dur="500"/>
                                        <p:tgtEl>
                                          <p:spTgt spid="30"/>
                                        </p:tgtEl>
                                        <p:attrNameLst>
                                          <p:attrName>ppt_y</p:attrName>
                                        </p:attrNameLst>
                                      </p:cBhvr>
                                      <p:tavLst>
                                        <p:tav tm="0">
                                          <p:val>
                                            <p:strVal val="ppt_y"/>
                                          </p:val>
                                        </p:tav>
                                        <p:tav tm="100000">
                                          <p:val>
                                            <p:strVal val="1+ppt_h/2"/>
                                          </p:val>
                                        </p:tav>
                                      </p:tavLst>
                                    </p:anim>
                                    <p:set>
                                      <p:cBhvr>
                                        <p:cTn id="2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ppt_x"/>
                                          </p:val>
                                        </p:tav>
                                      </p:tavLst>
                                    </p:anim>
                                    <p:anim calcmode="lin" valueType="num">
                                      <p:cBhvr additive="base">
                                        <p:cTn id="28" dur="500"/>
                                        <p:tgtEl>
                                          <p:spTgt spid="31"/>
                                        </p:tgtEl>
                                        <p:attrNameLst>
                                          <p:attrName>ppt_y</p:attrName>
                                        </p:attrNameLst>
                                      </p:cBhvr>
                                      <p:tavLst>
                                        <p:tav tm="0">
                                          <p:val>
                                            <p:strVal val="ppt_y"/>
                                          </p:val>
                                        </p:tav>
                                        <p:tav tm="100000">
                                          <p:val>
                                            <p:strVal val="1+ppt_h/2"/>
                                          </p:val>
                                        </p:tav>
                                      </p:tavLst>
                                    </p:anim>
                                    <p:set>
                                      <p:cBhvr>
                                        <p:cTn id="2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6"/>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6"/>
                                        </p:tgtEl>
                                      </p:cBhvr>
                                    </p:animEffect>
                                    <p:set>
                                      <p:cBhvr>
                                        <p:cTn id="3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6" restart="whenNotActive" fill="hold" evtFilter="cancelBubble" nodeType="interactiveSeq">
                <p:stCondLst>
                  <p:cond evt="onClick" delay="0">
                    <p:tgtEl>
                      <p:spTgt spid="63"/>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63"/>
                                        </p:tgtEl>
                                      </p:cBhvr>
                                    </p:animEffect>
                                    <p:set>
                                      <p:cBhvr>
                                        <p:cTn id="4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2" restart="whenNotActive" fill="hold" evtFilter="cancelBubble" nodeType="interactiveSeq">
                <p:stCondLst>
                  <p:cond evt="onClick" delay="0">
                    <p:tgtEl>
                      <p:spTgt spid="64"/>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4"/>
                                        </p:tgtEl>
                                      </p:cBhvr>
                                    </p:animEffect>
                                    <p:set>
                                      <p:cBhvr>
                                        <p:cTn id="4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48" restart="whenNotActive" fill="hold" evtFilter="cancelBubble" nodeType="interactiveSeq">
                <p:stCondLst>
                  <p:cond evt="onClick" delay="0">
                    <p:tgtEl>
                      <p:spTgt spid="65"/>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65"/>
                                        </p:tgtEl>
                                      </p:cBhvr>
                                    </p:animEffect>
                                    <p:set>
                                      <p:cBhvr>
                                        <p:cTn id="5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28" grpId="0" animBg="1"/>
      <p:bldP spid="29" grpId="0" animBg="1"/>
      <p:bldP spid="30" grpId="0" animBg="1"/>
      <p:bldP spid="31" grpId="0" animBg="1"/>
      <p:bldP spid="56" grpId="0" animBg="1"/>
      <p:bldP spid="63" grpId="0" animBg="1"/>
      <p:bldP spid="64" grpId="0" animBg="1"/>
      <p:bldP spid="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831358" cy="1407736"/>
            <a:chOff x="842010" y="518160"/>
            <a:chExt cx="11831358" cy="1407736"/>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11554" cy="1169551"/>
            </a:xfrm>
            <a:prstGeom prst="rect">
              <a:avLst/>
            </a:prstGeom>
            <a:noFill/>
          </p:spPr>
          <p:txBody>
            <a:bodyPr wrap="square" rtlCol="0">
              <a:spAutoFit/>
            </a:bodyPr>
            <a:lstStyle/>
            <a:p>
              <a:pPr algn="just"/>
              <a:r>
                <a:rPr lang="en-US" sz="3500"/>
                <a:t>Mỗi bàn đấu cờ vua có 3 người. Hỏi 6 bàn đấu cờ vua như vậy có bao nhiêu người?</a:t>
              </a:r>
            </a:p>
          </p:txBody>
        </p:sp>
      </p:grpSp>
      <p:cxnSp>
        <p:nvCxnSpPr>
          <p:cNvPr id="9" name="Straight Connector 8">
            <a:extLst>
              <a:ext uri="{FF2B5EF4-FFF2-40B4-BE49-F238E27FC236}">
                <a16:creationId xmlns:a16="http://schemas.microsoft.com/office/drawing/2014/main" id="{106A904D-D0CB-9208-9E72-4CFBFB6A77EE}"/>
              </a:ext>
            </a:extLst>
          </p:cNvPr>
          <p:cNvCxnSpPr>
            <a:cxnSpLocks/>
          </p:cNvCxnSpPr>
          <p:nvPr/>
        </p:nvCxnSpPr>
        <p:spPr>
          <a:xfrm>
            <a:off x="1135084" y="972735"/>
            <a:ext cx="62244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2CB5CCF-D9CA-FB57-96AE-30A9125BBC67}"/>
              </a:ext>
            </a:extLst>
          </p:cNvPr>
          <p:cNvCxnSpPr>
            <a:cxnSpLocks/>
          </p:cNvCxnSpPr>
          <p:nvPr/>
        </p:nvCxnSpPr>
        <p:spPr>
          <a:xfrm>
            <a:off x="7625438" y="972735"/>
            <a:ext cx="421343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9AEE33-8659-13CC-1170-FAC159FCFBFA}"/>
              </a:ext>
            </a:extLst>
          </p:cNvPr>
          <p:cNvCxnSpPr>
            <a:cxnSpLocks/>
          </p:cNvCxnSpPr>
          <p:nvPr/>
        </p:nvCxnSpPr>
        <p:spPr>
          <a:xfrm flipV="1">
            <a:off x="980488" y="1481090"/>
            <a:ext cx="5660944" cy="1020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C083E32-A2CA-5CC5-75B6-4125BCDB588C}"/>
              </a:ext>
            </a:extLst>
          </p:cNvPr>
          <p:cNvSpPr txBox="1"/>
          <p:nvPr/>
        </p:nvSpPr>
        <p:spPr>
          <a:xfrm>
            <a:off x="939324" y="2650641"/>
            <a:ext cx="4393124" cy="630942"/>
          </a:xfrm>
          <a:prstGeom prst="rect">
            <a:avLst/>
          </a:prstGeom>
          <a:noFill/>
        </p:spPr>
        <p:txBody>
          <a:bodyPr wrap="square" rtlCol="0">
            <a:spAutoFit/>
          </a:bodyPr>
          <a:lstStyle/>
          <a:p>
            <a:pPr algn="just"/>
            <a:r>
              <a:rPr lang="en-US" sz="3500"/>
              <a:t>Tóm tắt</a:t>
            </a:r>
          </a:p>
        </p:txBody>
      </p:sp>
      <p:sp>
        <p:nvSpPr>
          <p:cNvPr id="34" name="TextBox 33">
            <a:extLst>
              <a:ext uri="{FF2B5EF4-FFF2-40B4-BE49-F238E27FC236}">
                <a16:creationId xmlns:a16="http://schemas.microsoft.com/office/drawing/2014/main" id="{F8397F07-2AEF-7CEB-923F-44A468B667D6}"/>
              </a:ext>
            </a:extLst>
          </p:cNvPr>
          <p:cNvSpPr txBox="1"/>
          <p:nvPr/>
        </p:nvSpPr>
        <p:spPr>
          <a:xfrm>
            <a:off x="939324" y="3429000"/>
            <a:ext cx="4393124" cy="630942"/>
          </a:xfrm>
          <a:prstGeom prst="rect">
            <a:avLst/>
          </a:prstGeom>
          <a:noFill/>
        </p:spPr>
        <p:txBody>
          <a:bodyPr wrap="square" rtlCol="0">
            <a:spAutoFit/>
          </a:bodyPr>
          <a:lstStyle/>
          <a:p>
            <a:pPr algn="just"/>
            <a:r>
              <a:rPr lang="en-US" sz="3500"/>
              <a:t>1 bàn: 3 người</a:t>
            </a:r>
          </a:p>
        </p:txBody>
      </p:sp>
      <p:sp>
        <p:nvSpPr>
          <p:cNvPr id="37" name="TextBox 36">
            <a:extLst>
              <a:ext uri="{FF2B5EF4-FFF2-40B4-BE49-F238E27FC236}">
                <a16:creationId xmlns:a16="http://schemas.microsoft.com/office/drawing/2014/main" id="{E1761AA9-F247-E962-925A-662DA7453A49}"/>
              </a:ext>
            </a:extLst>
          </p:cNvPr>
          <p:cNvSpPr txBox="1"/>
          <p:nvPr/>
        </p:nvSpPr>
        <p:spPr>
          <a:xfrm>
            <a:off x="939324" y="4207359"/>
            <a:ext cx="4393124" cy="630942"/>
          </a:xfrm>
          <a:prstGeom prst="rect">
            <a:avLst/>
          </a:prstGeom>
          <a:noFill/>
        </p:spPr>
        <p:txBody>
          <a:bodyPr wrap="square" rtlCol="0">
            <a:spAutoFit/>
          </a:bodyPr>
          <a:lstStyle/>
          <a:p>
            <a:pPr algn="just"/>
            <a:r>
              <a:rPr lang="en-US" sz="3500"/>
              <a:t>6 bàn: … người?</a:t>
            </a:r>
          </a:p>
        </p:txBody>
      </p:sp>
      <p:pic>
        <p:nvPicPr>
          <p:cNvPr id="8" name="Picture 7">
            <a:extLst>
              <a:ext uri="{FF2B5EF4-FFF2-40B4-BE49-F238E27FC236}">
                <a16:creationId xmlns:a16="http://schemas.microsoft.com/office/drawing/2014/main" id="{F27AEC1A-351C-F6AB-9CC7-C6E688BED4A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14140" y="1919406"/>
            <a:ext cx="5900095" cy="4281071"/>
          </a:xfrm>
          <a:prstGeom prst="rect">
            <a:avLst/>
          </a:prstGeom>
          <a:ln>
            <a:noFill/>
          </a:ln>
          <a:effectLst>
            <a:softEdge rad="112500"/>
          </a:effectLst>
        </p:spPr>
      </p:pic>
    </p:spTree>
    <p:extLst>
      <p:ext uri="{BB962C8B-B14F-4D97-AF65-F5344CB8AC3E}">
        <p14:creationId xmlns:p14="http://schemas.microsoft.com/office/powerpoint/2010/main" val="2222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1362908086"/>
              </p:ext>
            </p:extLst>
          </p:nvPr>
        </p:nvGraphicFramePr>
        <p:xfrm>
          <a:off x="0" y="0"/>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5714">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09338" y="405932"/>
            <a:ext cx="10679309" cy="830997"/>
          </a:xfrm>
          <a:prstGeom prst="rect">
            <a:avLst/>
          </a:prstGeom>
          <a:noFill/>
        </p:spPr>
        <p:txBody>
          <a:bodyPr wrap="square" rtlCol="0">
            <a:spAutoFit/>
          </a:bodyPr>
          <a:lstStyle/>
          <a:p>
            <a:pPr defTabSz="684068">
              <a:buClrTx/>
              <a:defRPr/>
            </a:pPr>
            <a:r>
              <a:rPr lang="en-VN" sz="4600" b="1" kern="1200">
                <a:solidFill>
                  <a:srgbClr val="7030A0"/>
                </a:solidFill>
                <a:latin typeface="HP001 5 hàng" panose="020B0603050302020204" pitchFamily="34" charset="0"/>
                <a:ea typeface="+mn-ea"/>
                <a:cs typeface="HP001 5H Normal" panose="020B0603050302020204" pitchFamily="34" charset="0"/>
              </a:rPr>
              <a:t>Thứ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dirty="0">
                <a:solidFill>
                  <a:srgbClr val="7030A0"/>
                </a:solidFill>
                <a:latin typeface="HP001 5 hàng" panose="020B0603050302020204" pitchFamily="34" charset="0"/>
                <a:ea typeface="+mn-ea"/>
                <a:cs typeface="HP001 5H Normal" panose="020B0603050302020204" pitchFamily="34" charset="0"/>
              </a:rPr>
              <a:t>gà</a:t>
            </a:r>
            <a:r>
              <a:rPr lang="en-US" sz="4600" b="1" kern="1200" err="1">
                <a:solidFill>
                  <a:srgbClr val="7030A0"/>
                </a:solidFill>
                <a:latin typeface="HP001 5 hàng" panose="020B0603050302020204" pitchFamily="34" charset="0"/>
                <a:ea typeface="+mn-ea"/>
                <a:cs typeface="HP001 5H Normal" panose="020B0603050302020204" pitchFamily="34" charset="0"/>
              </a:rPr>
              <a:t>ǀ</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US" sz="4600" b="1">
                <a:solidFill>
                  <a:srgbClr val="7030A0"/>
                </a:solidFill>
                <a:latin typeface="HP001 5 hàng" panose="020B0603050302020204" pitchFamily="34" charset="0"/>
                <a:cs typeface="HP001 5H Normal" panose="020B0603050302020204" pitchFamily="34" charset="0"/>
              </a:rPr>
              <a:t> </a:t>
            </a:r>
            <a:r>
              <a:rPr lang="el-GR" sz="4600" b="1" kern="1200" dirty="0">
                <a:solidFill>
                  <a:srgbClr val="7030A0"/>
                </a:solidFill>
                <a:latin typeface="HP001 5 hàng" panose="020B0603050302020204" pitchFamily="34" charset="0"/>
                <a:ea typeface="+mn-ea"/>
                <a:cs typeface="HP001 5H Normal" panose="020B0603050302020204" pitchFamily="34" charset="0"/>
              </a:rPr>
              <a:t>κ</a:t>
            </a:r>
            <a:r>
              <a:rPr lang="en-VN" sz="4600" b="1" kern="1200" dirty="0">
                <a:solidFill>
                  <a:srgbClr val="7030A0"/>
                </a:solidFill>
                <a:latin typeface="HP001 5 hàng" panose="020B0603050302020204" pitchFamily="34" charset="0"/>
                <a:ea typeface="+mn-ea"/>
                <a:cs typeface="HP001 5H Normal" panose="020B0603050302020204" pitchFamily="34" charset="0"/>
              </a:rPr>
              <a:t>án</a:t>
            </a:r>
            <a:r>
              <a:rPr lang="en-US" sz="4600" b="1" kern="1200" err="1">
                <a:solidFill>
                  <a:srgbClr val="7030A0"/>
                </a:solidFill>
                <a:latin typeface="HP001 5 hàng" panose="020B0603050302020204" pitchFamily="34" charset="0"/>
                <a:ea typeface="+mn-ea"/>
                <a:cs typeface="HP001 5H Normal" panose="020B0603050302020204" pitchFamily="34" charset="0"/>
              </a:rPr>
              <a:t>Ƒ</a:t>
            </a:r>
            <a:r>
              <a:rPr lang="en-US" sz="4600" b="1">
                <a:solidFill>
                  <a:srgbClr val="7030A0"/>
                </a:solidFill>
                <a:latin typeface="HP001 5 hàng" panose="020B0603050302020204" pitchFamily="34" charset="0"/>
                <a:cs typeface="HP001 5H Normal" panose="020B0603050302020204" pitchFamily="34" charset="0"/>
              </a:rPr>
              <a:t> …</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dirty="0">
                <a:solidFill>
                  <a:srgbClr val="7030A0"/>
                </a:solidFill>
                <a:latin typeface="HP001 5 hàng" panose="020B0603050302020204" pitchFamily="34" charset="0"/>
                <a:ea typeface="+mn-ea"/>
                <a:cs typeface="HP001 5H Normal" panose="020B0603050302020204" pitchFamily="34" charset="0"/>
              </a:rPr>
              <a:t>ăm 202</a:t>
            </a:r>
            <a:r>
              <a:rPr lang="en-US" sz="4600" b="1" kern="1200" dirty="0">
                <a:solidFill>
                  <a:srgbClr val="7030A0"/>
                </a:solidFill>
                <a:latin typeface="HP001 5 hàng" panose="020B0603050302020204" pitchFamily="34" charset="0"/>
                <a:ea typeface="+mn-ea"/>
                <a:cs typeface="HP001 5H Normal" panose="020B0603050302020204" pitchFamily="34" charset="0"/>
              </a:rPr>
              <a:t>2</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086352" y="1390795"/>
            <a:ext cx="2249533"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TǨn:</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774641" y="1353434"/>
            <a:ext cx="9714006" cy="800219"/>
          </a:xfrm>
          <a:prstGeom prst="rect">
            <a:avLst/>
          </a:prstGeom>
          <a:noFill/>
        </p:spPr>
        <p:txBody>
          <a:bodyPr wrap="square" rtlCol="0">
            <a:spAutoFit/>
          </a:bodyPr>
          <a:lstStyle/>
          <a:p>
            <a:pPr defTabSz="684068">
              <a:buClrTx/>
              <a:defRPr/>
            </a:pPr>
            <a:r>
              <a:rPr lang="en-US" sz="4600" b="1" kern="1200">
                <a:solidFill>
                  <a:srgbClr val="7030A0"/>
                </a:solidFill>
                <a:latin typeface="HP001 5 hàng" panose="020B0603050302020204" pitchFamily="34" charset="0"/>
                <a:ea typeface="+mn-ea"/>
                <a:cs typeface="HP001 5H Normal" panose="020B0603050302020204" pitchFamily="34" charset="0"/>
              </a:rPr>
              <a:t>Bảng </a:t>
            </a:r>
            <a:r>
              <a:rPr lang="el-GR" sz="4600" b="1" kern="1200">
                <a:solidFill>
                  <a:srgbClr val="7030A0"/>
                </a:solidFill>
                <a:latin typeface="HP001 5 hàng" panose="020B0603050302020204" pitchFamily="34" charset="0"/>
                <a:ea typeface="+mn-ea"/>
                <a:cs typeface="HP001 5H Normal" panose="020B0603050302020204" pitchFamily="34" charset="0"/>
              </a:rPr>
              <a:t>η</a:t>
            </a:r>
            <a:r>
              <a:rPr lang="en-US" sz="4600" b="1" kern="1200">
                <a:solidFill>
                  <a:srgbClr val="7030A0"/>
                </a:solidFill>
                <a:latin typeface="HP001 5 hàng" panose="020B0603050302020204" pitchFamily="34" charset="0"/>
                <a:ea typeface="+mn-ea"/>
                <a:cs typeface="HP001 5H Normal" panose="020B0603050302020204" pitchFamily="34" charset="0"/>
              </a:rPr>
              <a:t>ân 3, bảng </a:t>
            </a:r>
            <a:r>
              <a:rPr lang="el-GR" sz="4600" b="1" kern="1200">
                <a:solidFill>
                  <a:srgbClr val="7030A0"/>
                </a:solidFill>
                <a:latin typeface="HP001 5 hàng" panose="020B0603050302020204" pitchFamily="34" charset="0"/>
                <a:ea typeface="+mn-ea"/>
                <a:cs typeface="HP001 5H Normal" panose="020B0603050302020204" pitchFamily="34" charset="0"/>
              </a:rPr>
              <a:t>ε</a:t>
            </a:r>
            <a:r>
              <a:rPr lang="en-US" sz="4600" b="1" kern="1200">
                <a:solidFill>
                  <a:srgbClr val="7030A0"/>
                </a:solidFill>
                <a:latin typeface="HP001 5 hàng" panose="020B0603050302020204" pitchFamily="34" charset="0"/>
                <a:ea typeface="+mn-ea"/>
                <a:cs typeface="HP001 5H Normal" panose="020B0603050302020204" pitchFamily="34" charset="0"/>
              </a:rPr>
              <a:t>ia 3 </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24" name="TextBox 23">
            <a:extLst>
              <a:ext uri="{FF2B5EF4-FFF2-40B4-BE49-F238E27FC236}">
                <a16:creationId xmlns:a16="http://schemas.microsoft.com/office/drawing/2014/main" id="{D50B3C3A-8B1C-DE0F-35AD-3132546B73B3}"/>
              </a:ext>
            </a:extLst>
          </p:cNvPr>
          <p:cNvSpPr txBox="1"/>
          <p:nvPr/>
        </p:nvSpPr>
        <p:spPr>
          <a:xfrm>
            <a:off x="1066890" y="2286200"/>
            <a:ext cx="9714006" cy="800219"/>
          </a:xfrm>
          <a:prstGeom prst="rect">
            <a:avLst/>
          </a:prstGeom>
          <a:noFill/>
        </p:spPr>
        <p:txBody>
          <a:bodyPr wrap="square" rtlCol="0">
            <a:spAutoFit/>
          </a:bodyPr>
          <a:lstStyle/>
          <a:p>
            <a:pPr defTabSz="684068">
              <a:buClrTx/>
              <a:defRPr/>
            </a:pPr>
            <a:r>
              <a:rPr lang="en-US" sz="4600" b="1" kern="1200">
                <a:solidFill>
                  <a:srgbClr val="7030A0"/>
                </a:solidFill>
                <a:latin typeface="HP001 5 hàng" panose="020B0603050302020204" pitchFamily="34" charset="0"/>
                <a:ea typeface="+mn-ea"/>
                <a:cs typeface="HP001 5H Normal" panose="020B0603050302020204" pitchFamily="34" charset="0"/>
              </a:rPr>
              <a:t>3.</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8" name="Rectangle: Rounded Corners 7">
            <a:extLst>
              <a:ext uri="{FF2B5EF4-FFF2-40B4-BE49-F238E27FC236}">
                <a16:creationId xmlns:a16="http://schemas.microsoft.com/office/drawing/2014/main" id="{DD740902-48E3-9DE0-0F3D-AB79D3D139CA}"/>
              </a:ext>
            </a:extLst>
          </p:cNvPr>
          <p:cNvSpPr/>
          <p:nvPr/>
        </p:nvSpPr>
        <p:spPr>
          <a:xfrm>
            <a:off x="9035869" y="4064643"/>
            <a:ext cx="3011752" cy="205981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E10F6E-2A87-2B20-7FD5-C408E0E36293}"/>
              </a:ext>
            </a:extLst>
          </p:cNvPr>
          <p:cNvPicPr>
            <a:picLocks noChangeAspect="1"/>
          </p:cNvPicPr>
          <p:nvPr/>
        </p:nvPicPr>
        <p:blipFill>
          <a:blip r:embed="rId3"/>
          <a:stretch>
            <a:fillRect/>
          </a:stretch>
        </p:blipFill>
        <p:spPr>
          <a:xfrm>
            <a:off x="9194568" y="4327005"/>
            <a:ext cx="3151749" cy="1722956"/>
          </a:xfrm>
          <a:prstGeom prst="rect">
            <a:avLst/>
          </a:prstGeom>
        </p:spPr>
      </p:pic>
      <p:sp>
        <p:nvSpPr>
          <p:cNvPr id="17" name="TextBox 16">
            <a:extLst>
              <a:ext uri="{FF2B5EF4-FFF2-40B4-BE49-F238E27FC236}">
                <a16:creationId xmlns:a16="http://schemas.microsoft.com/office/drawing/2014/main" id="{A84076FA-FA65-007B-6EDD-80DDB03C23A4}"/>
              </a:ext>
            </a:extLst>
          </p:cNvPr>
          <p:cNvSpPr txBox="1"/>
          <p:nvPr/>
        </p:nvSpPr>
        <p:spPr>
          <a:xfrm>
            <a:off x="3707687" y="2286200"/>
            <a:ext cx="7383481" cy="830997"/>
          </a:xfrm>
          <a:prstGeom prst="rect">
            <a:avLst/>
          </a:prstGeom>
          <a:noFill/>
        </p:spPr>
        <p:txBody>
          <a:bodyPr wrap="square" rtlCol="0">
            <a:spAutoFit/>
          </a:bodyPr>
          <a:lstStyle/>
          <a:p>
            <a:pPr defTabSz="684068">
              <a:buClrTx/>
              <a:defRPr/>
            </a:pPr>
            <a:r>
              <a:rPr lang="en-US" sz="4700" b="1" kern="1200">
                <a:solidFill>
                  <a:srgbClr val="7030A0"/>
                </a:solidFill>
                <a:latin typeface="HP001 5 hàng" panose="020B0603050302020204" pitchFamily="34" charset="0"/>
                <a:ea typeface="+mn-ea"/>
                <a:cs typeface="HP001 5H Normal" panose="020B0603050302020204" pitchFamily="34" charset="0"/>
              </a:rPr>
              <a:t>Bài giải </a:t>
            </a:r>
            <a:endParaRPr lang="en-VN" sz="47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2FF5C26D-BBDC-C055-2A15-402FAF0162DF}"/>
              </a:ext>
            </a:extLst>
          </p:cNvPr>
          <p:cNvSpPr txBox="1"/>
          <p:nvPr/>
        </p:nvSpPr>
        <p:spPr>
          <a:xfrm>
            <a:off x="1809338" y="3218779"/>
            <a:ext cx="10776740" cy="815608"/>
          </a:xfrm>
          <a:prstGeom prst="rect">
            <a:avLst/>
          </a:prstGeom>
          <a:noFill/>
        </p:spPr>
        <p:txBody>
          <a:bodyPr wrap="square" rtlCol="0">
            <a:spAutoFit/>
          </a:bodyPr>
          <a:lstStyle/>
          <a:p>
            <a:pPr defTabSz="684068">
              <a:buClrTx/>
              <a:defRPr/>
            </a:pPr>
            <a:r>
              <a:rPr lang="vi-VN" sz="4700" b="1" kern="1200">
                <a:solidFill>
                  <a:srgbClr val="7030A0"/>
                </a:solidFill>
                <a:latin typeface="HP001 5 hàng" panose="020B0603050302020204" pitchFamily="34" charset="0"/>
                <a:cs typeface="HP001 5H Normal" panose="020B0603050302020204" pitchFamily="34" charset="0"/>
              </a:rPr>
              <a:t>6 bàn đấu cờ ηư vậy có số wgưƟ là</a:t>
            </a:r>
            <a:r>
              <a:rPr lang="en-US" sz="4700" b="1" kern="1200">
                <a:solidFill>
                  <a:srgbClr val="7030A0"/>
                </a:solidFill>
                <a:latin typeface="HP001 5 hàng" panose="020B0603050302020204" pitchFamily="34" charset="0"/>
                <a:cs typeface="HP001 5H Normal" panose="020B0603050302020204" pitchFamily="34" charset="0"/>
              </a:rPr>
              <a:t>:</a:t>
            </a:r>
          </a:p>
        </p:txBody>
      </p:sp>
      <p:sp>
        <p:nvSpPr>
          <p:cNvPr id="19" name="TextBox 18">
            <a:extLst>
              <a:ext uri="{FF2B5EF4-FFF2-40B4-BE49-F238E27FC236}">
                <a16:creationId xmlns:a16="http://schemas.microsoft.com/office/drawing/2014/main" id="{9680D1E6-6855-85E0-2A45-50CCEC651220}"/>
              </a:ext>
            </a:extLst>
          </p:cNvPr>
          <p:cNvSpPr txBox="1"/>
          <p:nvPr/>
        </p:nvSpPr>
        <p:spPr>
          <a:xfrm>
            <a:off x="2704688" y="4151290"/>
            <a:ext cx="5104791" cy="815608"/>
          </a:xfrm>
          <a:prstGeom prst="rect">
            <a:avLst/>
          </a:prstGeom>
          <a:noFill/>
        </p:spPr>
        <p:txBody>
          <a:bodyPr wrap="square" rtlCol="0">
            <a:spAutoFit/>
          </a:bodyPr>
          <a:lstStyle/>
          <a:p>
            <a:pPr defTabSz="684068">
              <a:buClrTx/>
              <a:defRPr/>
            </a:pPr>
            <a:r>
              <a:rPr lang="en-US" sz="4700" b="1" kern="1200">
                <a:solidFill>
                  <a:srgbClr val="7030A0"/>
                </a:solidFill>
                <a:latin typeface="HP001 5 hàng" panose="020B0603050302020204" pitchFamily="34" charset="0"/>
                <a:ea typeface="+mn-ea"/>
                <a:cs typeface="HP001 5H Normal" panose="020B0603050302020204" pitchFamily="34" charset="0"/>
              </a:rPr>
              <a:t>3 </a:t>
            </a:r>
            <a:r>
              <a:rPr lang="en-US" sz="3600" kern="1200">
                <a:solidFill>
                  <a:srgbClr val="7030A0"/>
                </a:solidFill>
                <a:latin typeface="+mj-lt"/>
                <a:ea typeface="+mn-ea"/>
                <a:cs typeface="HP001 5H Normal" panose="020B0603050302020204" pitchFamily="34" charset="0"/>
              </a:rPr>
              <a:t>x</a:t>
            </a:r>
            <a:r>
              <a:rPr lang="en-US" sz="4700" b="1" kern="1200">
                <a:solidFill>
                  <a:srgbClr val="7030A0"/>
                </a:solidFill>
                <a:latin typeface="HP001 5 hàng" panose="020B0603050302020204" pitchFamily="34" charset="0"/>
                <a:ea typeface="+mn-ea"/>
                <a:cs typeface="HP001 5H Normal" panose="020B0603050302020204" pitchFamily="34" charset="0"/>
              </a:rPr>
              <a:t> 6 = 18 (</a:t>
            </a:r>
            <a:r>
              <a:rPr lang="vi-VN" sz="4700" b="1" kern="1200">
                <a:solidFill>
                  <a:srgbClr val="7030A0"/>
                </a:solidFill>
                <a:latin typeface="HP001 5 hàng" panose="020B0603050302020204" pitchFamily="34" charset="0"/>
                <a:cs typeface="HP001 5H Normal" panose="020B0603050302020204" pitchFamily="34" charset="0"/>
              </a:rPr>
              <a:t>wgưƟ</a:t>
            </a:r>
            <a:r>
              <a:rPr lang="en-US" sz="4700" b="1" kern="1200">
                <a:solidFill>
                  <a:srgbClr val="7030A0"/>
                </a:solidFill>
                <a:latin typeface="HP001 5 hàng" panose="020B0603050302020204" pitchFamily="34" charset="0"/>
                <a:ea typeface="+mn-ea"/>
                <a:cs typeface="HP001 5H Normal" panose="020B0603050302020204" pitchFamily="34" charset="0"/>
              </a:rPr>
              <a:t>)</a:t>
            </a:r>
          </a:p>
        </p:txBody>
      </p:sp>
      <p:sp>
        <p:nvSpPr>
          <p:cNvPr id="20" name="TextBox 19">
            <a:extLst>
              <a:ext uri="{FF2B5EF4-FFF2-40B4-BE49-F238E27FC236}">
                <a16:creationId xmlns:a16="http://schemas.microsoft.com/office/drawing/2014/main" id="{EFCE61B4-597D-6A77-CF1C-425FA5B19461}"/>
              </a:ext>
            </a:extLst>
          </p:cNvPr>
          <p:cNvSpPr txBox="1"/>
          <p:nvPr/>
        </p:nvSpPr>
        <p:spPr>
          <a:xfrm>
            <a:off x="3707687" y="5116033"/>
            <a:ext cx="5104791" cy="815608"/>
          </a:xfrm>
          <a:prstGeom prst="rect">
            <a:avLst/>
          </a:prstGeom>
          <a:noFill/>
        </p:spPr>
        <p:txBody>
          <a:bodyPr wrap="square" rtlCol="0">
            <a:spAutoFit/>
          </a:bodyPr>
          <a:lstStyle/>
          <a:p>
            <a:pPr defTabSz="684068">
              <a:buClrTx/>
              <a:defRPr/>
            </a:pPr>
            <a:r>
              <a:rPr lang="en-US" sz="4700" b="1" kern="1200">
                <a:solidFill>
                  <a:srgbClr val="7030A0"/>
                </a:solidFill>
                <a:latin typeface="HP001 5 hàng" panose="020B0603050302020204" pitchFamily="34" charset="0"/>
                <a:ea typeface="+mn-ea"/>
                <a:cs typeface="HP001 5H Normal" panose="020B0603050302020204" pitchFamily="34" charset="0"/>
              </a:rPr>
              <a:t>Đáp số: </a:t>
            </a:r>
            <a:r>
              <a:rPr lang="en-US" sz="4700" b="1" kern="1200">
                <a:solidFill>
                  <a:srgbClr val="7030A0"/>
                </a:solidFill>
                <a:latin typeface="HP001 5 hàng" panose="020B0603050302020204" pitchFamily="34" charset="0"/>
                <a:cs typeface="HP001 5H Normal" panose="020B0603050302020204" pitchFamily="34" charset="0"/>
              </a:rPr>
              <a:t>18 </a:t>
            </a:r>
            <a:r>
              <a:rPr lang="vi-VN" sz="4700" b="1" kern="1200">
                <a:solidFill>
                  <a:srgbClr val="7030A0"/>
                </a:solidFill>
                <a:latin typeface="HP001 5 hàng" panose="020B0603050302020204" pitchFamily="34" charset="0"/>
                <a:cs typeface="HP001 5H Normal" panose="020B0603050302020204" pitchFamily="34" charset="0"/>
              </a:rPr>
              <a:t>wgưƟ</a:t>
            </a:r>
            <a:r>
              <a:rPr lang="en-US" sz="4700" b="1" kern="1200">
                <a:solidFill>
                  <a:srgbClr val="7030A0"/>
                </a:solidFill>
                <a:latin typeface="HP001 5 hàng" panose="020B0603050302020204" pitchFamily="34" charset="0"/>
                <a:ea typeface="+mn-ea"/>
                <a:cs typeface="HP001 5H Normal" panose="020B0603050302020204" pitchFamily="34" charset="0"/>
              </a:rPr>
              <a:t>.</a:t>
            </a:r>
          </a:p>
        </p:txBody>
      </p:sp>
    </p:spTree>
    <p:extLst>
      <p:ext uri="{BB962C8B-B14F-4D97-AF65-F5344CB8AC3E}">
        <p14:creationId xmlns:p14="http://schemas.microsoft.com/office/powerpoint/2010/main" val="132232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A9A134-F85F-31C5-26D0-2C100EBB073A}"/>
              </a:ext>
            </a:extLst>
          </p:cNvPr>
          <p:cNvSpPr txBox="1"/>
          <p:nvPr/>
        </p:nvSpPr>
        <p:spPr>
          <a:xfrm>
            <a:off x="78325" y="6136106"/>
            <a:ext cx="12005187" cy="4508927"/>
          </a:xfrm>
          <a:prstGeom prst="rect">
            <a:avLst/>
          </a:prstGeom>
          <a:noFill/>
        </p:spPr>
        <p:txBody>
          <a:bodyPr wrap="square" rtlCol="0">
            <a:spAutoFit/>
          </a:bodyPr>
          <a:lstStyle/>
          <a:p>
            <a:pPr algn="ctr"/>
            <a:r>
              <a:rPr lang="en-US" sz="28700">
                <a:ln w="76200">
                  <a:solidFill>
                    <a:srgbClr val="9470A4"/>
                  </a:solidFill>
                </a:ln>
                <a:solidFill>
                  <a:schemeClr val="bg1"/>
                </a:solidFill>
                <a:effectLst>
                  <a:glow rad="101600">
                    <a:srgbClr val="7030A0">
                      <a:alpha val="60000"/>
                    </a:srgbClr>
                  </a:glow>
                </a:effectLst>
                <a:latin typeface="SVN-Billo" panose="00000400000000000000" pitchFamily="2" charset="0"/>
              </a:rPr>
              <a:t>M</a:t>
            </a: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Ở RỘNG</a:t>
            </a:r>
          </a:p>
        </p:txBody>
      </p:sp>
      <p:pic>
        <p:nvPicPr>
          <p:cNvPr id="10" name="Picture 9">
            <a:extLst>
              <a:ext uri="{FF2B5EF4-FFF2-40B4-BE49-F238E27FC236}">
                <a16:creationId xmlns:a16="http://schemas.microsoft.com/office/drawing/2014/main" id="{5A8CC4FE-24E5-1FCD-85C7-2C39097B3C24}"/>
              </a:ext>
            </a:extLst>
          </p:cNvPr>
          <p:cNvPicPr>
            <a:picLocks noChangeAspect="1"/>
          </p:cNvPicPr>
          <p:nvPr/>
        </p:nvPicPr>
        <p:blipFill>
          <a:blip r:embed="rId3"/>
          <a:stretch>
            <a:fillRect/>
          </a:stretch>
        </p:blipFill>
        <p:spPr>
          <a:xfrm>
            <a:off x="79448" y="438396"/>
            <a:ext cx="12004064" cy="4505334"/>
          </a:xfrm>
          <a:prstGeom prst="rect">
            <a:avLst/>
          </a:prstGeom>
        </p:spPr>
      </p:pic>
    </p:spTree>
    <p:extLst>
      <p:ext uri="{BB962C8B-B14F-4D97-AF65-F5344CB8AC3E}">
        <p14:creationId xmlns:p14="http://schemas.microsoft.com/office/powerpoint/2010/main" val="3960817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ích lô nét văn hóa du lịch - Farwego Travel - Khám phá văn hóa &amp; Trải  nghiệm">
            <a:extLst>
              <a:ext uri="{FF2B5EF4-FFF2-40B4-BE49-F238E27FC236}">
                <a16:creationId xmlns:a16="http://schemas.microsoft.com/office/drawing/2014/main" id="{F54712F1-5DFC-7245-2D6C-D34313071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61838" cy="684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30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9A6E3-CC43-70C9-4A09-ABFAB3FCF3C2}"/>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09A34CB-213B-0D7F-AED7-0BE069F101CE}"/>
              </a:ext>
            </a:extLst>
          </p:cNvPr>
          <p:cNvSpPr>
            <a:spLocks noGrp="1"/>
          </p:cNvSpPr>
          <p:nvPr>
            <p:ph type="subTitle" idx="1"/>
          </p:nvPr>
        </p:nvSpPr>
        <p:spPr/>
        <p:txBody>
          <a:bodyPr/>
          <a:lstStyle/>
          <a:p>
            <a:endParaRPr lang="en-US"/>
          </a:p>
        </p:txBody>
      </p:sp>
      <p:pic>
        <p:nvPicPr>
          <p:cNvPr id="4098" name="Picture 2" descr="Sài Gòn báo xưa và văn hóa xích lô “xuống xe qua cầu” - Tạp chí Đáng Nhớ">
            <a:extLst>
              <a:ext uri="{FF2B5EF4-FFF2-40B4-BE49-F238E27FC236}">
                <a16:creationId xmlns:a16="http://schemas.microsoft.com/office/drawing/2014/main" id="{BA7684AD-3DD3-B802-BA2D-036737D94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0"/>
            <a:ext cx="1003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116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4"/>
          <a:stretch>
            <a:fillRect/>
          </a:stretch>
        </p:blipFill>
        <p:spPr>
          <a:xfrm>
            <a:off x="9525" y="0"/>
            <a:ext cx="12141200" cy="6858000"/>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706D-748D-D0E0-A0F6-E15907D9BB1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FD0D57A8-3E54-786F-4492-67682617F31C}"/>
              </a:ext>
            </a:extLst>
          </p:cNvPr>
          <p:cNvSpPr>
            <a:spLocks noGrp="1"/>
          </p:cNvSpPr>
          <p:nvPr>
            <p:ph type="subTitle" idx="1"/>
          </p:nvPr>
        </p:nvSpPr>
        <p:spPr/>
        <p:txBody>
          <a:bodyPr/>
          <a:lstStyle/>
          <a:p>
            <a:endParaRPr lang="en-US"/>
          </a:p>
        </p:txBody>
      </p:sp>
      <p:pic>
        <p:nvPicPr>
          <p:cNvPr id="5122" name="Picture 2" descr="Nguyễn Ngọc Chính's: Những phương tiện di chuyển đã đi vào dĩ vãng (4) - Xe  Cyclo">
            <a:extLst>
              <a:ext uri="{FF2B5EF4-FFF2-40B4-BE49-F238E27FC236}">
                <a16:creationId xmlns:a16="http://schemas.microsoft.com/office/drawing/2014/main" id="{C2684A62-AC49-06A8-E0DD-B452E5032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38" y="0"/>
            <a:ext cx="106219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63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784F-EC9B-5936-08FE-817C84928B05}"/>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7491C37-1D63-80BC-F8DE-479180EFC723}"/>
              </a:ext>
            </a:extLst>
          </p:cNvPr>
          <p:cNvSpPr>
            <a:spLocks noGrp="1"/>
          </p:cNvSpPr>
          <p:nvPr>
            <p:ph type="subTitle" idx="1"/>
          </p:nvPr>
        </p:nvSpPr>
        <p:spPr/>
        <p:txBody>
          <a:bodyPr/>
          <a:lstStyle/>
          <a:p>
            <a:endParaRPr lang="en-US"/>
          </a:p>
        </p:txBody>
      </p:sp>
      <p:pic>
        <p:nvPicPr>
          <p:cNvPr id="6146" name="Picture 2" descr="Xích lô - nét văn hóa lâu đời cực hút khách quốc tế ở Hà Nội">
            <a:extLst>
              <a:ext uri="{FF2B5EF4-FFF2-40B4-BE49-F238E27FC236}">
                <a16:creationId xmlns:a16="http://schemas.microsoft.com/office/drawing/2014/main" id="{DE07883E-DE55-25CE-2484-1C74F2F5E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0"/>
            <a:ext cx="103901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053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317402-0796-E431-4F51-A7B400C934DB}"/>
              </a:ext>
            </a:extLst>
          </p:cNvPr>
          <p:cNvSpPr>
            <a:spLocks noGrp="1"/>
          </p:cNvSpPr>
          <p:nvPr>
            <p:ph type="subTitle" idx="1"/>
          </p:nvPr>
        </p:nvSpPr>
        <p:spPr>
          <a:xfrm>
            <a:off x="379359" y="2106221"/>
            <a:ext cx="11403119" cy="2330000"/>
          </a:xfrm>
        </p:spPr>
        <p:txBody>
          <a:bodyPr/>
          <a:lstStyle/>
          <a:p>
            <a:r>
              <a:rPr lang="en-US" sz="4400">
                <a:solidFill>
                  <a:srgbClr val="0070C0"/>
                </a:solidFill>
              </a:rPr>
              <a:t>Sử dụng xe xích lô thân thiện với môi trường, giúp giải quyết công ăn việc làm cho một lượng lao động và còn giữ được một nét đẹp văn hoá của dân tộc.</a:t>
            </a:r>
          </a:p>
          <a:p>
            <a:r>
              <a:rPr lang="en-US" sz="4400">
                <a:solidFill>
                  <a:srgbClr val="7030A0"/>
                </a:solidFill>
              </a:rPr>
              <a:t>Nghề đạp xích lô rất vất vả, chúng ta nên trân trọng những người làm nghề này.</a:t>
            </a:r>
          </a:p>
        </p:txBody>
      </p:sp>
    </p:spTree>
    <p:extLst>
      <p:ext uri="{BB962C8B-B14F-4D97-AF65-F5344CB8AC3E}">
        <p14:creationId xmlns:p14="http://schemas.microsoft.com/office/powerpoint/2010/main" val="4218481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5"/>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42528" y="3429000"/>
            <a:ext cx="4286848" cy="3019846"/>
          </a:xfrm>
          <a:prstGeom prst="rect">
            <a:avLst/>
          </a:prstGeom>
        </p:spPr>
      </p:pic>
    </p:spTree>
    <p:extLst>
      <p:ext uri="{BB962C8B-B14F-4D97-AF65-F5344CB8AC3E}">
        <p14:creationId xmlns:p14="http://schemas.microsoft.com/office/powerpoint/2010/main" val="351589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ctrTitle" idx="4294967295"/>
          </p:nvPr>
        </p:nvSpPr>
        <p:spPr>
          <a:xfrm>
            <a:off x="1579562" y="7245166"/>
            <a:ext cx="9002713" cy="1312863"/>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9" y="3810827"/>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9562" y="525401"/>
            <a:ext cx="9004572" cy="40907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7764" y="1154995"/>
            <a:ext cx="12004064" cy="2274005"/>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77342" y="3688059"/>
            <a:ext cx="3807154" cy="2379220"/>
          </a:xfrm>
          <a:prstGeom prst="rect">
            <a:avLst/>
          </a:prstGeom>
        </p:spPr>
      </p:pic>
    </p:spTree>
    <p:extLst>
      <p:ext uri="{BB962C8B-B14F-4D97-AF65-F5344CB8AC3E}">
        <p14:creationId xmlns:p14="http://schemas.microsoft.com/office/powerpoint/2010/main" val="200758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2504987" y="365093"/>
            <a:ext cx="7151863" cy="7636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1"/>
          </p:nvPr>
        </p:nvSpPr>
        <p:spPr>
          <a:xfrm>
            <a:off x="897683" y="0"/>
            <a:ext cx="10366472" cy="2330000"/>
          </a:xfrm>
        </p:spPr>
        <p:txBody>
          <a:bodyPr/>
          <a:lstStyle/>
          <a:p>
            <a:r>
              <a:rPr lang="en-US" sz="4800" b="1">
                <a:solidFill>
                  <a:srgbClr val="FF0000"/>
                </a:solidFill>
                <a:latin typeface="+mj-lt"/>
              </a:rPr>
              <a:t>CHỦ ĐỀ 1:</a:t>
            </a:r>
          </a:p>
          <a:p>
            <a:r>
              <a:rPr lang="en-US" sz="4800" b="1">
                <a:solidFill>
                  <a:srgbClr val="FF0000"/>
                </a:solidFill>
                <a:latin typeface="+mj-lt"/>
              </a:rPr>
              <a:t>ÔN TẬP VÀ BỔ SUNG</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60" y="2898058"/>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a:solidFill>
                  <a:srgbClr val="0070C0"/>
                </a:solidFill>
                <a:latin typeface="+mj-lt"/>
              </a:rPr>
              <a:t>BÀI 5:</a:t>
            </a:r>
          </a:p>
          <a:p>
            <a:r>
              <a:rPr lang="en-US" sz="5400" b="1">
                <a:solidFill>
                  <a:srgbClr val="0070C0"/>
                </a:solidFill>
                <a:latin typeface="+mj-lt"/>
              </a:rPr>
              <a:t>BẢNG NHÂN 3, BẢNG CHIA 3</a:t>
            </a:r>
          </a:p>
          <a:p>
            <a:r>
              <a:rPr lang="en-US" sz="4400" b="1">
                <a:solidFill>
                  <a:srgbClr val="002060"/>
                </a:solidFill>
                <a:latin typeface="+mj-lt"/>
              </a:rPr>
              <a:t>(tiết 1)</a:t>
            </a:r>
          </a:p>
        </p:txBody>
      </p:sp>
    </p:spTree>
    <p:extLst>
      <p:ext uri="{BB962C8B-B14F-4D97-AF65-F5344CB8AC3E}">
        <p14:creationId xmlns:p14="http://schemas.microsoft.com/office/powerpoint/2010/main" val="302361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3"/>
          <a:srcRect r="56847"/>
          <a:stretch/>
        </p:blipFill>
        <p:spPr>
          <a:xfrm>
            <a:off x="-1096055" y="-235038"/>
            <a:ext cx="5048623" cy="5535648"/>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p:nvPr>
        </p:nvSpPr>
        <p:spPr>
          <a:xfrm>
            <a:off x="7392298" y="5300610"/>
            <a:ext cx="2571510" cy="763600"/>
          </a:xfrm>
        </p:spPr>
        <p:txBody>
          <a:bodyPr/>
          <a:lstStyle/>
          <a:p>
            <a:r>
              <a:rPr lang="en-US" sz="4400">
                <a:solidFill>
                  <a:srgbClr val="0070C0"/>
                </a:solidFill>
              </a:rPr>
              <a:t>Trang 16</a:t>
            </a:r>
          </a:p>
        </p:txBody>
      </p:sp>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4"/>
          <a:stretch>
            <a:fillRect/>
          </a:stretch>
        </p:blipFill>
        <p:spPr>
          <a:xfrm>
            <a:off x="541232" y="2287684"/>
            <a:ext cx="12004064" cy="221913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F9ED28-1947-5BC9-39DF-223D2579E5D9}"/>
              </a:ext>
            </a:extLst>
          </p:cNvPr>
          <p:cNvSpPr>
            <a:spLocks noGrp="1"/>
          </p:cNvSpPr>
          <p:nvPr>
            <p:ph type="subTitle" idx="1"/>
          </p:nvPr>
        </p:nvSpPr>
        <p:spPr>
          <a:xfrm>
            <a:off x="1546878" y="-279318"/>
            <a:ext cx="9068082" cy="1315225"/>
          </a:xfrm>
        </p:spPr>
        <p:txBody>
          <a:bodyPr/>
          <a:lstStyle/>
          <a:p>
            <a:r>
              <a:rPr lang="en-US" sz="3200" b="1">
                <a:latin typeface="+mj-lt"/>
              </a:rPr>
              <a:t>Bảng nhân 3</a:t>
            </a:r>
          </a:p>
        </p:txBody>
      </p:sp>
      <p:sp>
        <p:nvSpPr>
          <p:cNvPr id="4" name="TextBox 3">
            <a:extLst>
              <a:ext uri="{FF2B5EF4-FFF2-40B4-BE49-F238E27FC236}">
                <a16:creationId xmlns:a16="http://schemas.microsoft.com/office/drawing/2014/main" id="{0CE35031-3FDE-547F-952F-CD99A6ECDA56}"/>
              </a:ext>
            </a:extLst>
          </p:cNvPr>
          <p:cNvSpPr txBox="1"/>
          <p:nvPr/>
        </p:nvSpPr>
        <p:spPr>
          <a:xfrm>
            <a:off x="356394" y="712057"/>
            <a:ext cx="11449050" cy="584775"/>
          </a:xfrm>
          <a:prstGeom prst="rect">
            <a:avLst/>
          </a:prstGeom>
          <a:noFill/>
        </p:spPr>
        <p:txBody>
          <a:bodyPr wrap="square" rtlCol="0">
            <a:spAutoFit/>
          </a:bodyPr>
          <a:lstStyle/>
          <a:p>
            <a:pPr algn="just"/>
            <a:r>
              <a:rPr lang="en-US" sz="3200" b="1"/>
              <a:t>a)</a:t>
            </a:r>
            <a:endParaRPr lang="en-US" sz="3200"/>
          </a:p>
        </p:txBody>
      </p:sp>
      <p:pic>
        <p:nvPicPr>
          <p:cNvPr id="6" name="Picture 5">
            <a:extLst>
              <a:ext uri="{FF2B5EF4-FFF2-40B4-BE49-F238E27FC236}">
                <a16:creationId xmlns:a16="http://schemas.microsoft.com/office/drawing/2014/main" id="{04001EA3-C974-1E0B-EB7F-D9477CA780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95921" y="780325"/>
            <a:ext cx="10369995" cy="3015763"/>
          </a:xfrm>
          <a:prstGeom prst="rect">
            <a:avLst/>
          </a:prstGeom>
        </p:spPr>
      </p:pic>
      <p:pic>
        <p:nvPicPr>
          <p:cNvPr id="9" name="Picture 8">
            <a:extLst>
              <a:ext uri="{FF2B5EF4-FFF2-40B4-BE49-F238E27FC236}">
                <a16:creationId xmlns:a16="http://schemas.microsoft.com/office/drawing/2014/main" id="{48BC238C-ACE0-18FF-9E66-5E9871E56DB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89059" y="5028639"/>
            <a:ext cx="1725318" cy="1859441"/>
          </a:xfrm>
          <a:prstGeom prst="rect">
            <a:avLst/>
          </a:prstGeom>
        </p:spPr>
      </p:pic>
      <p:sp>
        <p:nvSpPr>
          <p:cNvPr id="10" name="Speech Bubble: Rectangle with Corners Rounded 9">
            <a:extLst>
              <a:ext uri="{FF2B5EF4-FFF2-40B4-BE49-F238E27FC236}">
                <a16:creationId xmlns:a16="http://schemas.microsoft.com/office/drawing/2014/main" id="{4BC7E49F-570C-4C3D-480D-5B56BB437E0A}"/>
              </a:ext>
            </a:extLst>
          </p:cNvPr>
          <p:cNvSpPr/>
          <p:nvPr/>
        </p:nvSpPr>
        <p:spPr>
          <a:xfrm>
            <a:off x="1914377" y="3837993"/>
            <a:ext cx="4434682" cy="1859441"/>
          </a:xfrm>
          <a:prstGeom prst="wedgeRoundRectCallout">
            <a:avLst>
              <a:gd name="adj1" fmla="val -49443"/>
              <a:gd name="adj2" fmla="val 6701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Mỗi xe xích lô có 3 bánh. Hỏi 4 xe xích lô có bao nhiêu bánh?</a:t>
            </a:r>
          </a:p>
        </p:txBody>
      </p:sp>
      <p:sp>
        <p:nvSpPr>
          <p:cNvPr id="11" name="Flowchart: Terminator 10">
            <a:extLst>
              <a:ext uri="{FF2B5EF4-FFF2-40B4-BE49-F238E27FC236}">
                <a16:creationId xmlns:a16="http://schemas.microsoft.com/office/drawing/2014/main" id="{918153C4-59AC-846A-4B97-30FAA4A93413}"/>
              </a:ext>
            </a:extLst>
          </p:cNvPr>
          <p:cNvSpPr/>
          <p:nvPr/>
        </p:nvSpPr>
        <p:spPr>
          <a:xfrm>
            <a:off x="6812854" y="4123301"/>
            <a:ext cx="4058489" cy="776781"/>
          </a:xfrm>
          <a:prstGeom prst="flowChartTermina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3 x 4 = ?</a:t>
            </a:r>
          </a:p>
        </p:txBody>
      </p:sp>
      <p:sp>
        <p:nvSpPr>
          <p:cNvPr id="36" name="Flowchart: Terminator 35">
            <a:extLst>
              <a:ext uri="{FF2B5EF4-FFF2-40B4-BE49-F238E27FC236}">
                <a16:creationId xmlns:a16="http://schemas.microsoft.com/office/drawing/2014/main" id="{E1BB3D04-29F0-0499-93DB-DF3E2F96BFCF}"/>
              </a:ext>
            </a:extLst>
          </p:cNvPr>
          <p:cNvSpPr/>
          <p:nvPr/>
        </p:nvSpPr>
        <p:spPr>
          <a:xfrm>
            <a:off x="6812854" y="5028639"/>
            <a:ext cx="4992590" cy="776781"/>
          </a:xfrm>
          <a:prstGeom prst="flowChartTermina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3 + 3 + 3 + 3 = 12</a:t>
            </a:r>
          </a:p>
        </p:txBody>
      </p:sp>
      <p:sp>
        <p:nvSpPr>
          <p:cNvPr id="37" name="Flowchart: Terminator 36">
            <a:extLst>
              <a:ext uri="{FF2B5EF4-FFF2-40B4-BE49-F238E27FC236}">
                <a16:creationId xmlns:a16="http://schemas.microsoft.com/office/drawing/2014/main" id="{BA9F7F9D-EFD7-9A36-4231-B1D3F940749D}"/>
              </a:ext>
            </a:extLst>
          </p:cNvPr>
          <p:cNvSpPr/>
          <p:nvPr/>
        </p:nvSpPr>
        <p:spPr>
          <a:xfrm>
            <a:off x="6812854" y="5933977"/>
            <a:ext cx="4058489" cy="776781"/>
          </a:xfrm>
          <a:prstGeom prst="flowChartTermina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3 x 4 = 12</a:t>
            </a:r>
          </a:p>
        </p:txBody>
      </p:sp>
    </p:spTree>
    <p:extLst>
      <p:ext uri="{BB962C8B-B14F-4D97-AF65-F5344CB8AC3E}">
        <p14:creationId xmlns:p14="http://schemas.microsoft.com/office/powerpoint/2010/main" val="17407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F9ED28-1947-5BC9-39DF-223D2579E5D9}"/>
              </a:ext>
            </a:extLst>
          </p:cNvPr>
          <p:cNvSpPr>
            <a:spLocks noGrp="1"/>
          </p:cNvSpPr>
          <p:nvPr>
            <p:ph type="subTitle" idx="1"/>
          </p:nvPr>
        </p:nvSpPr>
        <p:spPr>
          <a:xfrm>
            <a:off x="1546878" y="-311402"/>
            <a:ext cx="9068082" cy="1315225"/>
          </a:xfrm>
        </p:spPr>
        <p:txBody>
          <a:bodyPr/>
          <a:lstStyle/>
          <a:p>
            <a:r>
              <a:rPr lang="en-US" sz="3200" b="1">
                <a:latin typeface="+mj-lt"/>
              </a:rPr>
              <a:t>Bảng nhân 3</a:t>
            </a:r>
          </a:p>
        </p:txBody>
      </p:sp>
      <p:sp>
        <p:nvSpPr>
          <p:cNvPr id="4" name="TextBox 3">
            <a:extLst>
              <a:ext uri="{FF2B5EF4-FFF2-40B4-BE49-F238E27FC236}">
                <a16:creationId xmlns:a16="http://schemas.microsoft.com/office/drawing/2014/main" id="{0CE35031-3FDE-547F-952F-CD99A6ECDA56}"/>
              </a:ext>
            </a:extLst>
          </p:cNvPr>
          <p:cNvSpPr txBox="1"/>
          <p:nvPr/>
        </p:nvSpPr>
        <p:spPr>
          <a:xfrm>
            <a:off x="356394" y="569335"/>
            <a:ext cx="11449050" cy="584775"/>
          </a:xfrm>
          <a:prstGeom prst="rect">
            <a:avLst/>
          </a:prstGeom>
          <a:noFill/>
        </p:spPr>
        <p:txBody>
          <a:bodyPr wrap="square" rtlCol="0">
            <a:spAutoFit/>
          </a:bodyPr>
          <a:lstStyle/>
          <a:p>
            <a:pPr algn="just"/>
            <a:r>
              <a:rPr lang="en-US" sz="3200" b="1"/>
              <a:t>b) Hoàn thành bảng nhân 3</a:t>
            </a:r>
            <a:endParaRPr lang="en-US" sz="3200"/>
          </a:p>
        </p:txBody>
      </p:sp>
      <p:graphicFrame>
        <p:nvGraphicFramePr>
          <p:cNvPr id="2" name="Table 4">
            <a:extLst>
              <a:ext uri="{FF2B5EF4-FFF2-40B4-BE49-F238E27FC236}">
                <a16:creationId xmlns:a16="http://schemas.microsoft.com/office/drawing/2014/main" id="{B6B8BFE5-AFD4-7826-EE79-E1809BF9E096}"/>
              </a:ext>
            </a:extLst>
          </p:cNvPr>
          <p:cNvGraphicFramePr>
            <a:graphicFrameLocks noGrp="1"/>
          </p:cNvGraphicFramePr>
          <p:nvPr>
            <p:extLst>
              <p:ext uri="{D42A27DB-BD31-4B8C-83A1-F6EECF244321}">
                <p14:modId xmlns:p14="http://schemas.microsoft.com/office/powerpoint/2010/main" val="2046046120"/>
              </p:ext>
            </p:extLst>
          </p:nvPr>
        </p:nvGraphicFramePr>
        <p:xfrm>
          <a:off x="3961594" y="1058415"/>
          <a:ext cx="2493795" cy="5699760"/>
        </p:xfrm>
        <a:graphic>
          <a:graphicData uri="http://schemas.openxmlformats.org/drawingml/2006/table">
            <a:tbl>
              <a:tblPr firstRow="1" bandRow="1">
                <a:tableStyleId>{A44A9C77-A8A4-4D1C-BC68-1706C802DA68}</a:tableStyleId>
              </a:tblPr>
              <a:tblGrid>
                <a:gridCol w="2493795">
                  <a:extLst>
                    <a:ext uri="{9D8B030D-6E8A-4147-A177-3AD203B41FA5}">
                      <a16:colId xmlns:a16="http://schemas.microsoft.com/office/drawing/2014/main" val="4274943231"/>
                    </a:ext>
                  </a:extLst>
                </a:gridCol>
              </a:tblGrid>
              <a:tr h="510158">
                <a:tc>
                  <a:txBody>
                    <a:bodyPr/>
                    <a:lstStyle/>
                    <a:p>
                      <a:pPr algn="just"/>
                      <a:r>
                        <a:rPr lang="en-US" sz="2800"/>
                        <a:t>Bảng nhân 3</a:t>
                      </a:r>
                    </a:p>
                  </a:txBody>
                  <a:tcPr/>
                </a:tc>
                <a:extLst>
                  <a:ext uri="{0D108BD9-81ED-4DB2-BD59-A6C34878D82A}">
                    <a16:rowId xmlns:a16="http://schemas.microsoft.com/office/drawing/2014/main" val="3818383357"/>
                  </a:ext>
                </a:extLst>
              </a:tr>
              <a:tr h="510158">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t>3 x 1 = 3</a:t>
                      </a:r>
                    </a:p>
                  </a:txBody>
                  <a:tcPr/>
                </a:tc>
                <a:extLst>
                  <a:ext uri="{0D108BD9-81ED-4DB2-BD59-A6C34878D82A}">
                    <a16:rowId xmlns:a16="http://schemas.microsoft.com/office/drawing/2014/main" val="2816221152"/>
                  </a:ext>
                </a:extLst>
              </a:tr>
              <a:tr h="510158">
                <a:tc>
                  <a:txBody>
                    <a:bodyPr/>
                    <a:lstStyle/>
                    <a:p>
                      <a:pPr algn="just"/>
                      <a:r>
                        <a:rPr lang="en-US" sz="2800"/>
                        <a:t>3 x 2 = 6</a:t>
                      </a:r>
                    </a:p>
                  </a:txBody>
                  <a:tcPr/>
                </a:tc>
                <a:extLst>
                  <a:ext uri="{0D108BD9-81ED-4DB2-BD59-A6C34878D82A}">
                    <a16:rowId xmlns:a16="http://schemas.microsoft.com/office/drawing/2014/main" val="469697996"/>
                  </a:ext>
                </a:extLst>
              </a:tr>
              <a:tr h="510158">
                <a:tc>
                  <a:txBody>
                    <a:bodyPr/>
                    <a:lstStyle/>
                    <a:p>
                      <a:pPr algn="just"/>
                      <a:r>
                        <a:rPr lang="en-US" sz="2800"/>
                        <a:t>3 x 3 = 9</a:t>
                      </a:r>
                    </a:p>
                  </a:txBody>
                  <a:tcPr/>
                </a:tc>
                <a:extLst>
                  <a:ext uri="{0D108BD9-81ED-4DB2-BD59-A6C34878D82A}">
                    <a16:rowId xmlns:a16="http://schemas.microsoft.com/office/drawing/2014/main" val="4106565979"/>
                  </a:ext>
                </a:extLst>
              </a:tr>
              <a:tr h="510158">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t>3 x 4 = 12</a:t>
                      </a:r>
                    </a:p>
                  </a:txBody>
                  <a:tcPr/>
                </a:tc>
                <a:extLst>
                  <a:ext uri="{0D108BD9-81ED-4DB2-BD59-A6C34878D82A}">
                    <a16:rowId xmlns:a16="http://schemas.microsoft.com/office/drawing/2014/main" val="3502751697"/>
                  </a:ext>
                </a:extLst>
              </a:tr>
              <a:tr h="510158">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t>3 x 5 = 15</a:t>
                      </a:r>
                    </a:p>
                  </a:txBody>
                  <a:tcPr/>
                </a:tc>
                <a:extLst>
                  <a:ext uri="{0D108BD9-81ED-4DB2-BD59-A6C34878D82A}">
                    <a16:rowId xmlns:a16="http://schemas.microsoft.com/office/drawing/2014/main" val="4102061742"/>
                  </a:ext>
                </a:extLst>
              </a:tr>
              <a:tr h="510158">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t>3 x 6 = 18</a:t>
                      </a:r>
                    </a:p>
                  </a:txBody>
                  <a:tcPr/>
                </a:tc>
                <a:extLst>
                  <a:ext uri="{0D108BD9-81ED-4DB2-BD59-A6C34878D82A}">
                    <a16:rowId xmlns:a16="http://schemas.microsoft.com/office/drawing/2014/main" val="53173913"/>
                  </a:ext>
                </a:extLst>
              </a:tr>
              <a:tr h="510158">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t>3 x 7 = 21</a:t>
                      </a:r>
                    </a:p>
                  </a:txBody>
                  <a:tcPr/>
                </a:tc>
                <a:extLst>
                  <a:ext uri="{0D108BD9-81ED-4DB2-BD59-A6C34878D82A}">
                    <a16:rowId xmlns:a16="http://schemas.microsoft.com/office/drawing/2014/main" val="3035047402"/>
                  </a:ext>
                </a:extLst>
              </a:tr>
              <a:tr h="510158">
                <a:tc>
                  <a:txBody>
                    <a:bodyPr/>
                    <a:lstStyle/>
                    <a:p>
                      <a:pPr algn="just"/>
                      <a:r>
                        <a:rPr lang="en-US" sz="2800"/>
                        <a:t>3 x 8 = 24</a:t>
                      </a:r>
                    </a:p>
                  </a:txBody>
                  <a:tcPr/>
                </a:tc>
                <a:extLst>
                  <a:ext uri="{0D108BD9-81ED-4DB2-BD59-A6C34878D82A}">
                    <a16:rowId xmlns:a16="http://schemas.microsoft.com/office/drawing/2014/main" val="795847484"/>
                  </a:ext>
                </a:extLst>
              </a:tr>
              <a:tr h="510158">
                <a:tc>
                  <a:txBody>
                    <a:bodyPr/>
                    <a:lstStyle/>
                    <a:p>
                      <a:pPr algn="just"/>
                      <a:r>
                        <a:rPr lang="en-US" sz="2800"/>
                        <a:t>3 x 9 = 27</a:t>
                      </a:r>
                    </a:p>
                  </a:txBody>
                  <a:tcPr/>
                </a:tc>
                <a:extLst>
                  <a:ext uri="{0D108BD9-81ED-4DB2-BD59-A6C34878D82A}">
                    <a16:rowId xmlns:a16="http://schemas.microsoft.com/office/drawing/2014/main" val="1771785113"/>
                  </a:ext>
                </a:extLst>
              </a:tr>
              <a:tr h="510158">
                <a:tc>
                  <a:txBody>
                    <a:bodyPr/>
                    <a:lstStyle/>
                    <a:p>
                      <a:pPr algn="just"/>
                      <a:r>
                        <a:rPr lang="en-US" sz="2800"/>
                        <a:t>3 x 10 = 30</a:t>
                      </a:r>
                    </a:p>
                  </a:txBody>
                  <a:tcPr/>
                </a:tc>
                <a:extLst>
                  <a:ext uri="{0D108BD9-81ED-4DB2-BD59-A6C34878D82A}">
                    <a16:rowId xmlns:a16="http://schemas.microsoft.com/office/drawing/2014/main" val="3062583078"/>
                  </a:ext>
                </a:extLst>
              </a:tr>
            </a:tbl>
          </a:graphicData>
        </a:graphic>
      </p:graphicFrame>
      <p:sp>
        <p:nvSpPr>
          <p:cNvPr id="12" name="Rectangle: Rounded Corners 11">
            <a:extLst>
              <a:ext uri="{FF2B5EF4-FFF2-40B4-BE49-F238E27FC236}">
                <a16:creationId xmlns:a16="http://schemas.microsoft.com/office/drawing/2014/main" id="{195CB046-0463-9720-06F7-FC4704C63867}"/>
              </a:ext>
            </a:extLst>
          </p:cNvPr>
          <p:cNvSpPr/>
          <p:nvPr/>
        </p:nvSpPr>
        <p:spPr>
          <a:xfrm>
            <a:off x="5208491" y="1604943"/>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13" name="Rectangle: Rounded Corners 12">
            <a:extLst>
              <a:ext uri="{FF2B5EF4-FFF2-40B4-BE49-F238E27FC236}">
                <a16:creationId xmlns:a16="http://schemas.microsoft.com/office/drawing/2014/main" id="{6327BC59-488D-0414-18CD-42C592542C53}"/>
              </a:ext>
            </a:extLst>
          </p:cNvPr>
          <p:cNvSpPr/>
          <p:nvPr/>
        </p:nvSpPr>
        <p:spPr>
          <a:xfrm>
            <a:off x="5208491" y="2116735"/>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14" name="Rectangle: Rounded Corners 13">
            <a:extLst>
              <a:ext uri="{FF2B5EF4-FFF2-40B4-BE49-F238E27FC236}">
                <a16:creationId xmlns:a16="http://schemas.microsoft.com/office/drawing/2014/main" id="{02F2F538-DBEF-3888-24EA-9818BE754E24}"/>
              </a:ext>
            </a:extLst>
          </p:cNvPr>
          <p:cNvSpPr/>
          <p:nvPr/>
        </p:nvSpPr>
        <p:spPr>
          <a:xfrm>
            <a:off x="5208491" y="2638743"/>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15" name="Rectangle: Rounded Corners 14">
            <a:extLst>
              <a:ext uri="{FF2B5EF4-FFF2-40B4-BE49-F238E27FC236}">
                <a16:creationId xmlns:a16="http://schemas.microsoft.com/office/drawing/2014/main" id="{F952D769-F7D1-EA3E-0E13-E8DA0AC57F2F}"/>
              </a:ext>
            </a:extLst>
          </p:cNvPr>
          <p:cNvSpPr/>
          <p:nvPr/>
        </p:nvSpPr>
        <p:spPr>
          <a:xfrm>
            <a:off x="5237657" y="3160751"/>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16" name="Rectangle: Rounded Corners 15">
            <a:extLst>
              <a:ext uri="{FF2B5EF4-FFF2-40B4-BE49-F238E27FC236}">
                <a16:creationId xmlns:a16="http://schemas.microsoft.com/office/drawing/2014/main" id="{CEC9E7B5-6420-E510-4926-52734ABCE9AA}"/>
              </a:ext>
            </a:extLst>
          </p:cNvPr>
          <p:cNvSpPr/>
          <p:nvPr/>
        </p:nvSpPr>
        <p:spPr>
          <a:xfrm>
            <a:off x="5214102" y="3687731"/>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17" name="Rectangle: Rounded Corners 16">
            <a:extLst>
              <a:ext uri="{FF2B5EF4-FFF2-40B4-BE49-F238E27FC236}">
                <a16:creationId xmlns:a16="http://schemas.microsoft.com/office/drawing/2014/main" id="{9503A0E6-8590-6B65-B521-D83B239F2B46}"/>
              </a:ext>
            </a:extLst>
          </p:cNvPr>
          <p:cNvSpPr/>
          <p:nvPr/>
        </p:nvSpPr>
        <p:spPr>
          <a:xfrm>
            <a:off x="5212232" y="4204767"/>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18" name="Rectangle: Rounded Corners 17">
            <a:extLst>
              <a:ext uri="{FF2B5EF4-FFF2-40B4-BE49-F238E27FC236}">
                <a16:creationId xmlns:a16="http://schemas.microsoft.com/office/drawing/2014/main" id="{78915DD5-6D4A-7644-386E-BF861FDA1A19}"/>
              </a:ext>
            </a:extLst>
          </p:cNvPr>
          <p:cNvSpPr/>
          <p:nvPr/>
        </p:nvSpPr>
        <p:spPr>
          <a:xfrm>
            <a:off x="5208491" y="4726775"/>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19" name="Rectangle: Rounded Corners 18">
            <a:extLst>
              <a:ext uri="{FF2B5EF4-FFF2-40B4-BE49-F238E27FC236}">
                <a16:creationId xmlns:a16="http://schemas.microsoft.com/office/drawing/2014/main" id="{6E084431-4A41-E92F-F71C-49155313345D}"/>
              </a:ext>
            </a:extLst>
          </p:cNvPr>
          <p:cNvSpPr/>
          <p:nvPr/>
        </p:nvSpPr>
        <p:spPr>
          <a:xfrm>
            <a:off x="5208491" y="5220467"/>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20" name="Rectangle: Rounded Corners 19">
            <a:extLst>
              <a:ext uri="{FF2B5EF4-FFF2-40B4-BE49-F238E27FC236}">
                <a16:creationId xmlns:a16="http://schemas.microsoft.com/office/drawing/2014/main" id="{B555CAFB-ECB6-E32F-DA61-37B304FBCF37}"/>
              </a:ext>
            </a:extLst>
          </p:cNvPr>
          <p:cNvSpPr/>
          <p:nvPr/>
        </p:nvSpPr>
        <p:spPr>
          <a:xfrm>
            <a:off x="5208491" y="5756817"/>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
        <p:nvSpPr>
          <p:cNvPr id="21" name="Rectangle: Rounded Corners 20">
            <a:extLst>
              <a:ext uri="{FF2B5EF4-FFF2-40B4-BE49-F238E27FC236}">
                <a16:creationId xmlns:a16="http://schemas.microsoft.com/office/drawing/2014/main" id="{65B4CD2D-27E9-EBF4-E3A6-6372194086FA}"/>
              </a:ext>
            </a:extLst>
          </p:cNvPr>
          <p:cNvSpPr/>
          <p:nvPr/>
        </p:nvSpPr>
        <p:spPr>
          <a:xfrm>
            <a:off x="5437091" y="6272974"/>
            <a:ext cx="457200" cy="457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a:t>
            </a:r>
          </a:p>
        </p:txBody>
      </p:sp>
    </p:spTree>
    <p:extLst>
      <p:ext uri="{BB962C8B-B14F-4D97-AF65-F5344CB8AC3E}">
        <p14:creationId xmlns:p14="http://schemas.microsoft.com/office/powerpoint/2010/main" val="92342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5"/>
                                        </p:tgtEl>
                                        <p:attrNameLst>
                                          <p:attrName>ppt_x</p:attrName>
                                        </p:attrNameLst>
                                      </p:cBhvr>
                                      <p:tavLst>
                                        <p:tav tm="0">
                                          <p:val>
                                            <p:strVal val="ppt_x"/>
                                          </p:val>
                                        </p:tav>
                                        <p:tav tm="100000">
                                          <p:val>
                                            <p:strVal val="ppt_x"/>
                                          </p:val>
                                        </p:tav>
                                      </p:tavLst>
                                    </p:anim>
                                    <p:anim calcmode="lin" valueType="num">
                                      <p:cBhvr additive="base">
                                        <p:cTn id="25" dur="500"/>
                                        <p:tgtEl>
                                          <p:spTgt spid="15"/>
                                        </p:tgtEl>
                                        <p:attrNameLst>
                                          <p:attrName>ppt_y</p:attrName>
                                        </p:attrNameLst>
                                      </p:cBhvr>
                                      <p:tavLst>
                                        <p:tav tm="0">
                                          <p:val>
                                            <p:strVal val="ppt_y"/>
                                          </p:val>
                                        </p:tav>
                                        <p:tav tm="100000">
                                          <p:val>
                                            <p:strVal val="1+ppt_h/2"/>
                                          </p:val>
                                        </p:tav>
                                      </p:tavLst>
                                    </p:anim>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7"/>
                                        </p:tgtEl>
                                        <p:attrNameLst>
                                          <p:attrName>ppt_x</p:attrName>
                                        </p:attrNameLst>
                                      </p:cBhvr>
                                      <p:tavLst>
                                        <p:tav tm="0">
                                          <p:val>
                                            <p:strVal val="ppt_x"/>
                                          </p:val>
                                        </p:tav>
                                        <p:tav tm="100000">
                                          <p:val>
                                            <p:strVal val="ppt_x"/>
                                          </p:val>
                                        </p:tav>
                                      </p:tavLst>
                                    </p:anim>
                                    <p:anim calcmode="lin" valueType="num">
                                      <p:cBhvr additive="base">
                                        <p:cTn id="37" dur="500"/>
                                        <p:tgtEl>
                                          <p:spTgt spid="17"/>
                                        </p:tgtEl>
                                        <p:attrNameLst>
                                          <p:attrName>ppt_y</p:attrName>
                                        </p:attrNameLst>
                                      </p:cBhvr>
                                      <p:tavLst>
                                        <p:tav tm="0">
                                          <p:val>
                                            <p:strVal val="ppt_y"/>
                                          </p:val>
                                        </p:tav>
                                        <p:tav tm="100000">
                                          <p:val>
                                            <p:strVal val="1+ppt_h/2"/>
                                          </p:val>
                                        </p:tav>
                                      </p:tavLst>
                                    </p:anim>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0"/>
                                        </p:tgtEl>
                                        <p:attrNameLst>
                                          <p:attrName>ppt_x</p:attrName>
                                        </p:attrNameLst>
                                      </p:cBhvr>
                                      <p:tavLst>
                                        <p:tav tm="0">
                                          <p:val>
                                            <p:strVal val="ppt_x"/>
                                          </p:val>
                                        </p:tav>
                                        <p:tav tm="100000">
                                          <p:val>
                                            <p:strVal val="ppt_x"/>
                                          </p:val>
                                        </p:tav>
                                      </p:tavLst>
                                    </p:anim>
                                    <p:anim calcmode="lin" valueType="num">
                                      <p:cBhvr additive="base">
                                        <p:cTn id="55" dur="500"/>
                                        <p:tgtEl>
                                          <p:spTgt spid="20"/>
                                        </p:tgtEl>
                                        <p:attrNameLst>
                                          <p:attrName>ppt_y</p:attrName>
                                        </p:attrNameLst>
                                      </p:cBhvr>
                                      <p:tavLst>
                                        <p:tav tm="0">
                                          <p:val>
                                            <p:strVal val="ppt_y"/>
                                          </p:val>
                                        </p:tav>
                                        <p:tav tm="100000">
                                          <p:val>
                                            <p:strVal val="1+ppt_h/2"/>
                                          </p:val>
                                        </p:tav>
                                      </p:tavLst>
                                    </p:anim>
                                    <p:set>
                                      <p:cBhvr>
                                        <p:cTn id="56" dur="1" fill="hold">
                                          <p:stCondLst>
                                            <p:cond delay="499"/>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21"/>
                                        </p:tgtEl>
                                        <p:attrNameLst>
                                          <p:attrName>ppt_x</p:attrName>
                                        </p:attrNameLst>
                                      </p:cBhvr>
                                      <p:tavLst>
                                        <p:tav tm="0">
                                          <p:val>
                                            <p:strVal val="ppt_x"/>
                                          </p:val>
                                        </p:tav>
                                        <p:tav tm="100000">
                                          <p:val>
                                            <p:strVal val="ppt_x"/>
                                          </p:val>
                                        </p:tav>
                                      </p:tavLst>
                                    </p:anim>
                                    <p:anim calcmode="lin" valueType="num">
                                      <p:cBhvr additive="base">
                                        <p:cTn id="61" dur="500"/>
                                        <p:tgtEl>
                                          <p:spTgt spid="21"/>
                                        </p:tgtEl>
                                        <p:attrNameLst>
                                          <p:attrName>ppt_y</p:attrName>
                                        </p:attrNameLst>
                                      </p:cBhvr>
                                      <p:tavLst>
                                        <p:tav tm="0">
                                          <p:val>
                                            <p:strVal val="ppt_y"/>
                                          </p:val>
                                        </p:tav>
                                        <p:tav tm="100000">
                                          <p:val>
                                            <p:strVal val="1+ppt_h/2"/>
                                          </p:val>
                                        </p:tav>
                                      </p:tavLst>
                                    </p:anim>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1482</TotalTime>
  <Words>1507</Words>
  <Application>Microsoft Office PowerPoint</Application>
  <PresentationFormat>Custom</PresentationFormat>
  <Paragraphs>213</Paragraphs>
  <Slides>24</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HP001 5 hàng</vt:lpstr>
      <vt:lpstr>Varela Round</vt:lpstr>
      <vt:lpstr>Itim</vt:lpstr>
      <vt:lpstr>HP001 4 hàng</vt:lpstr>
      <vt:lpstr>SVN-Billo</vt:lpstr>
      <vt:lpstr>Learning the Alphabet by Slidesgo</vt:lpstr>
      <vt:lpstr>Chuẩn bị</vt:lpstr>
      <vt:lpstr>PowerPoint Presentation</vt:lpstr>
      <vt:lpstr>TOÁN 3</vt:lpstr>
      <vt:lpstr>PowerPoint Presentation</vt:lpstr>
      <vt:lpstr>Chúc mừng các em đã khởi động xuất sắc!</vt:lpstr>
      <vt:lpstr>PowerPoint Presentation</vt:lpstr>
      <vt:lpstr>Trang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Linh Phan Thi  (FE FSC DN)</cp:lastModifiedBy>
  <cp:revision>150</cp:revision>
  <dcterms:modified xsi:type="dcterms:W3CDTF">2022-08-09T20:36:42Z</dcterms:modified>
</cp:coreProperties>
</file>