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1"/>
  </p:notesMasterIdLst>
  <p:sldIdLst>
    <p:sldId id="323" r:id="rId2"/>
    <p:sldId id="339" r:id="rId3"/>
    <p:sldId id="256" r:id="rId4"/>
    <p:sldId id="338" r:id="rId5"/>
    <p:sldId id="335" r:id="rId6"/>
    <p:sldId id="319" r:id="rId7"/>
    <p:sldId id="361" r:id="rId8"/>
    <p:sldId id="362" r:id="rId9"/>
    <p:sldId id="363" r:id="rId10"/>
    <p:sldId id="365" r:id="rId11"/>
    <p:sldId id="364" r:id="rId12"/>
    <p:sldId id="331" r:id="rId13"/>
    <p:sldId id="360" r:id="rId14"/>
    <p:sldId id="343" r:id="rId15"/>
    <p:sldId id="366" r:id="rId16"/>
    <p:sldId id="368" r:id="rId17"/>
    <p:sldId id="330" r:id="rId18"/>
    <p:sldId id="353" r:id="rId19"/>
    <p:sldId id="336" r:id="rId20"/>
  </p:sldIdLst>
  <p:sldSz cx="12161838" cy="6858000"/>
  <p:notesSz cx="6858000" cy="9144000"/>
  <p:embeddedFontLst>
    <p:embeddedFont>
      <p:font typeface="HP001 4 hàng" panose="020B0603050302020204" pitchFamily="34" charset="0"/>
      <p:regular r:id="rId22"/>
      <p:bold r:id="rId23"/>
    </p:embeddedFont>
    <p:embeddedFont>
      <p:font typeface="HP001 5 hàng" panose="020B0603050302020204" pitchFamily="34" charset="0"/>
      <p:regular r:id="rId24"/>
      <p:bold r:id="rId25"/>
    </p:embeddedFont>
    <p:embeddedFont>
      <p:font typeface="Itim" panose="020B0604020202020204" charset="-34"/>
      <p:regular r:id="rId26"/>
    </p:embeddedFont>
    <p:embeddedFont>
      <p:font typeface="SVN-Billo" panose="00000400000000000000" pitchFamily="2" charset="0"/>
      <p:regular r:id="rId27"/>
    </p:embeddedFont>
    <p:embeddedFont>
      <p:font typeface="Varela Round" panose="00000500000000000000" pitchFamily="2" charset="-79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C3E9E9"/>
    <a:srgbClr val="C5EBEC"/>
    <a:srgbClr val="F5DD9B"/>
    <a:srgbClr val="F3BE89"/>
    <a:srgbClr val="EDC69D"/>
    <a:srgbClr val="F8C0D9"/>
    <a:srgbClr val="B7D8AD"/>
    <a:srgbClr val="C33C0A"/>
    <a:srgbClr val="BB8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84899" autoAdjust="0"/>
  </p:normalViewPr>
  <p:slideViewPr>
    <p:cSldViewPr snapToGrid="0">
      <p:cViewPr varScale="1">
        <p:scale>
          <a:sx n="61" d="100"/>
          <a:sy n="61" d="100"/>
        </p:scale>
        <p:origin x="1098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phát hiện quy luật</a:t>
            </a:r>
          </a:p>
        </p:txBody>
      </p:sp>
    </p:spTree>
    <p:extLst>
      <p:ext uri="{BB962C8B-B14F-4D97-AF65-F5344CB8AC3E}">
        <p14:creationId xmlns:p14="http://schemas.microsoft.com/office/powerpoint/2010/main" val="98714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hdhs chủ động trình bày cân đối, k nên máy móc việc lùi mấy ô </a:t>
            </a:r>
          </a:p>
        </p:txBody>
      </p:sp>
    </p:spTree>
    <p:extLst>
      <p:ext uri="{BB962C8B-B14F-4D97-AF65-F5344CB8AC3E}">
        <p14:creationId xmlns:p14="http://schemas.microsoft.com/office/powerpoint/2010/main" val="894460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97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hdhs chủ động trình bày cân đối, k nên máy móc việc lùi mấy ô </a:t>
            </a:r>
          </a:p>
        </p:txBody>
      </p:sp>
    </p:spTree>
    <p:extLst>
      <p:ext uri="{BB962C8B-B14F-4D97-AF65-F5344CB8AC3E}">
        <p14:creationId xmlns:p14="http://schemas.microsoft.com/office/powerpoint/2010/main" val="2141219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HS k làm việc máy móc thì GV nên cho HS chọn ngẫu nhiên một phép tính rồi mời HS đọc kết quả.</a:t>
            </a:r>
          </a:p>
          <a:p>
            <a:r>
              <a:rPr lang="en-US"/>
              <a:t>Câu mẫu người soạn k để sẵn như sgk mà GV có thể mời 1 hs làm mẫu cho cả lớp xem</a:t>
            </a:r>
          </a:p>
        </p:txBody>
      </p:sp>
    </p:spTree>
    <p:extLst>
      <p:ext uri="{BB962C8B-B14F-4D97-AF65-F5344CB8AC3E}">
        <p14:creationId xmlns:p14="http://schemas.microsoft.com/office/powerpoint/2010/main" val="92688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HS k làm việc máy móc thì GV nên cho HS chọn ngẫu nhiên một phép tính rồi mời HS đọc kết quả.</a:t>
            </a:r>
          </a:p>
          <a:p>
            <a:r>
              <a:rPr lang="en-US"/>
              <a:t>Câu mẫu người soạn k để sẵn như sgk mà GV có thể mời 1 hs làm mẫu cho cả lớp xem</a:t>
            </a:r>
          </a:p>
        </p:txBody>
      </p:sp>
    </p:spTree>
    <p:extLst>
      <p:ext uri="{BB962C8B-B14F-4D97-AF65-F5344CB8AC3E}">
        <p14:creationId xmlns:p14="http://schemas.microsoft.com/office/powerpoint/2010/main" val="61664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phát hiện quy luật</a:t>
            </a:r>
          </a:p>
        </p:txBody>
      </p:sp>
    </p:spTree>
    <p:extLst>
      <p:ext uri="{BB962C8B-B14F-4D97-AF65-F5344CB8AC3E}">
        <p14:creationId xmlns:p14="http://schemas.microsoft.com/office/powerpoint/2010/main" val="234112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883073" y="270878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Ôn Ǉập 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 2;  5,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BD1C23-785B-3458-C8C6-9F396CA2E6A3}"/>
              </a:ext>
            </a:extLst>
          </p:cNvPr>
          <p:cNvSpPr txBox="1"/>
          <p:nvPr/>
        </p:nvSpPr>
        <p:spPr>
          <a:xfrm>
            <a:off x="3838811" y="3662866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 2;  5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Nêu các số còn thiếu.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1247774" y="1595064"/>
            <a:ext cx="1005610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26A702-D19C-F09A-358E-2E0C4E037780}"/>
              </a:ext>
            </a:extLst>
          </p:cNvPr>
          <p:cNvSpPr/>
          <p:nvPr/>
        </p:nvSpPr>
        <p:spPr>
          <a:xfrm>
            <a:off x="2234746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F292C6-3B88-9843-9B19-82A6993C3E60}"/>
              </a:ext>
            </a:extLst>
          </p:cNvPr>
          <p:cNvSpPr/>
          <p:nvPr/>
        </p:nvSpPr>
        <p:spPr>
          <a:xfrm>
            <a:off x="3141888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820EF5-F906-3D1A-3467-9B2D915378C0}"/>
              </a:ext>
            </a:extLst>
          </p:cNvPr>
          <p:cNvSpPr/>
          <p:nvPr/>
        </p:nvSpPr>
        <p:spPr>
          <a:xfrm>
            <a:off x="4049030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69FE79-AE2D-114E-0970-5F4160E41FAF}"/>
              </a:ext>
            </a:extLst>
          </p:cNvPr>
          <p:cNvSpPr/>
          <p:nvPr/>
        </p:nvSpPr>
        <p:spPr>
          <a:xfrm>
            <a:off x="4956172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34DF29-0E2D-2593-2DD2-D7628F8B44A0}"/>
              </a:ext>
            </a:extLst>
          </p:cNvPr>
          <p:cNvSpPr/>
          <p:nvPr/>
        </p:nvSpPr>
        <p:spPr>
          <a:xfrm>
            <a:off x="5863314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1D1402-52AC-C1D8-26FA-C999777AEE0A}"/>
              </a:ext>
            </a:extLst>
          </p:cNvPr>
          <p:cNvSpPr/>
          <p:nvPr/>
        </p:nvSpPr>
        <p:spPr>
          <a:xfrm>
            <a:off x="6770456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12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351555-3307-2368-546B-0A0F77263A7A}"/>
              </a:ext>
            </a:extLst>
          </p:cNvPr>
          <p:cNvSpPr/>
          <p:nvPr/>
        </p:nvSpPr>
        <p:spPr>
          <a:xfrm>
            <a:off x="7677598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DA2E54-ADD5-5E06-1472-D2B5F53DB627}"/>
              </a:ext>
            </a:extLst>
          </p:cNvPr>
          <p:cNvSpPr/>
          <p:nvPr/>
        </p:nvSpPr>
        <p:spPr>
          <a:xfrm>
            <a:off x="8584740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8CDB32-9C8D-CC51-8E67-F143C75B38BF}"/>
              </a:ext>
            </a:extLst>
          </p:cNvPr>
          <p:cNvSpPr/>
          <p:nvPr/>
        </p:nvSpPr>
        <p:spPr>
          <a:xfrm>
            <a:off x="9491882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18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64C03B-9FB4-C386-8210-5522205C41F5}"/>
              </a:ext>
            </a:extLst>
          </p:cNvPr>
          <p:cNvSpPr/>
          <p:nvPr/>
        </p:nvSpPr>
        <p:spPr>
          <a:xfrm>
            <a:off x="10399024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1BB72E6D-340F-8CAE-8C11-E2258CFD8C18}"/>
              </a:ext>
            </a:extLst>
          </p:cNvPr>
          <p:cNvSpPr/>
          <p:nvPr/>
        </p:nvSpPr>
        <p:spPr>
          <a:xfrm>
            <a:off x="4956172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6E612BF1-C66C-759D-BA9B-03795A26EA4C}"/>
              </a:ext>
            </a:extLst>
          </p:cNvPr>
          <p:cNvSpPr/>
          <p:nvPr/>
        </p:nvSpPr>
        <p:spPr>
          <a:xfrm>
            <a:off x="5863314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76D0BEC6-C5B0-EC13-A904-22F5F25B828D}"/>
              </a:ext>
            </a:extLst>
          </p:cNvPr>
          <p:cNvSpPr/>
          <p:nvPr/>
        </p:nvSpPr>
        <p:spPr>
          <a:xfrm>
            <a:off x="6770456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F4292071-0C55-5F1E-A33C-73D30FD3921C}"/>
              </a:ext>
            </a:extLst>
          </p:cNvPr>
          <p:cNvSpPr/>
          <p:nvPr/>
        </p:nvSpPr>
        <p:spPr>
          <a:xfrm>
            <a:off x="8584740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id="{E95FDC55-A0AB-E9DD-568C-00A643E80EC6}"/>
              </a:ext>
            </a:extLst>
          </p:cNvPr>
          <p:cNvSpPr/>
          <p:nvPr/>
        </p:nvSpPr>
        <p:spPr>
          <a:xfrm>
            <a:off x="9491882" y="1862299"/>
            <a:ext cx="638628" cy="63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370C3-C523-0923-095A-43C97E55FD61}"/>
              </a:ext>
            </a:extLst>
          </p:cNvPr>
          <p:cNvSpPr txBox="1"/>
          <p:nvPr/>
        </p:nvSpPr>
        <p:spPr>
          <a:xfrm>
            <a:off x="1247773" y="3260953"/>
            <a:ext cx="1005610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b)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1D832-3C63-CBCF-3AE5-B92AAA45E0EA}"/>
              </a:ext>
            </a:extLst>
          </p:cNvPr>
          <p:cNvSpPr/>
          <p:nvPr/>
        </p:nvSpPr>
        <p:spPr>
          <a:xfrm rot="2753940">
            <a:off x="1391379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126107-0733-A4FC-96D3-0B401FF217A4}"/>
              </a:ext>
            </a:extLst>
          </p:cNvPr>
          <p:cNvSpPr/>
          <p:nvPr/>
        </p:nvSpPr>
        <p:spPr>
          <a:xfrm rot="2753940">
            <a:off x="2469654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11C163-7B42-292E-94DA-DC3E31714FFA}"/>
              </a:ext>
            </a:extLst>
          </p:cNvPr>
          <p:cNvSpPr/>
          <p:nvPr/>
        </p:nvSpPr>
        <p:spPr>
          <a:xfrm rot="2753940">
            <a:off x="3547929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F92DEB7-0E07-6B3A-8E6A-7707E2322CB1}"/>
              </a:ext>
            </a:extLst>
          </p:cNvPr>
          <p:cNvSpPr/>
          <p:nvPr/>
        </p:nvSpPr>
        <p:spPr>
          <a:xfrm rot="2753940">
            <a:off x="4626204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D9C3D7-D5A8-F73A-D012-3E7D014DC3F9}"/>
              </a:ext>
            </a:extLst>
          </p:cNvPr>
          <p:cNvSpPr/>
          <p:nvPr/>
        </p:nvSpPr>
        <p:spPr>
          <a:xfrm rot="2753940">
            <a:off x="5704479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503BCB3-F44B-770E-387F-9D997B5EC391}"/>
              </a:ext>
            </a:extLst>
          </p:cNvPr>
          <p:cNvSpPr/>
          <p:nvPr/>
        </p:nvSpPr>
        <p:spPr>
          <a:xfrm rot="2753940">
            <a:off x="6782754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EA5E02-9B29-2DEB-8F3F-ED7B0AF660B7}"/>
              </a:ext>
            </a:extLst>
          </p:cNvPr>
          <p:cNvSpPr/>
          <p:nvPr/>
        </p:nvSpPr>
        <p:spPr>
          <a:xfrm rot="2753940">
            <a:off x="7861029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9362065-8A95-9DE9-F2AA-B9E81D6BAE1C}"/>
              </a:ext>
            </a:extLst>
          </p:cNvPr>
          <p:cNvSpPr/>
          <p:nvPr/>
        </p:nvSpPr>
        <p:spPr>
          <a:xfrm rot="2753940">
            <a:off x="8939304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D532E8-CBF0-9A46-DD05-38B586961A24}"/>
              </a:ext>
            </a:extLst>
          </p:cNvPr>
          <p:cNvSpPr/>
          <p:nvPr/>
        </p:nvSpPr>
        <p:spPr>
          <a:xfrm rot="2753940">
            <a:off x="10017579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E884D0-8819-23D6-F057-408DD64ADDE8}"/>
              </a:ext>
            </a:extLst>
          </p:cNvPr>
          <p:cNvSpPr/>
          <p:nvPr/>
        </p:nvSpPr>
        <p:spPr>
          <a:xfrm rot="2753940">
            <a:off x="11095854" y="4543996"/>
            <a:ext cx="693683" cy="693683"/>
          </a:xfrm>
          <a:prstGeom prst="rect">
            <a:avLst/>
          </a:prstGeom>
          <a:solidFill>
            <a:srgbClr val="C3E9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35C876-059B-6BEC-E308-48DCB7D9DDEF}"/>
              </a:ext>
            </a:extLst>
          </p:cNvPr>
          <p:cNvSpPr/>
          <p:nvPr/>
        </p:nvSpPr>
        <p:spPr>
          <a:xfrm>
            <a:off x="1418906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4B0FA1-268D-CCA5-E987-60689E2503F6}"/>
              </a:ext>
            </a:extLst>
          </p:cNvPr>
          <p:cNvSpPr/>
          <p:nvPr/>
        </p:nvSpPr>
        <p:spPr>
          <a:xfrm>
            <a:off x="2465304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863EF6C-8BC3-5588-4939-DFBFD7D564C1}"/>
              </a:ext>
            </a:extLst>
          </p:cNvPr>
          <p:cNvSpPr/>
          <p:nvPr/>
        </p:nvSpPr>
        <p:spPr>
          <a:xfrm>
            <a:off x="3527468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063646-8B47-FD0E-297D-6AE36B7A6270}"/>
              </a:ext>
            </a:extLst>
          </p:cNvPr>
          <p:cNvSpPr/>
          <p:nvPr/>
        </p:nvSpPr>
        <p:spPr>
          <a:xfrm>
            <a:off x="4636930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14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D4D20A-C7ED-0E21-D457-A71760CDB30D}"/>
              </a:ext>
            </a:extLst>
          </p:cNvPr>
          <p:cNvSpPr/>
          <p:nvPr/>
        </p:nvSpPr>
        <p:spPr>
          <a:xfrm>
            <a:off x="5699094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12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9AF2C83-01FE-AD87-EAC2-E4CF70760D77}"/>
              </a:ext>
            </a:extLst>
          </p:cNvPr>
          <p:cNvSpPr/>
          <p:nvPr/>
        </p:nvSpPr>
        <p:spPr>
          <a:xfrm>
            <a:off x="6777024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F3FD9B6-E231-5017-1E72-73EA54725784}"/>
              </a:ext>
            </a:extLst>
          </p:cNvPr>
          <p:cNvSpPr/>
          <p:nvPr/>
        </p:nvSpPr>
        <p:spPr>
          <a:xfrm>
            <a:off x="7839188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AC759D4-C980-58A0-27D2-E08B9BA8D8AE}"/>
              </a:ext>
            </a:extLst>
          </p:cNvPr>
          <p:cNvSpPr/>
          <p:nvPr/>
        </p:nvSpPr>
        <p:spPr>
          <a:xfrm>
            <a:off x="8917118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93F58F-A36F-B560-4C80-E1DD782ABB07}"/>
              </a:ext>
            </a:extLst>
          </p:cNvPr>
          <p:cNvSpPr/>
          <p:nvPr/>
        </p:nvSpPr>
        <p:spPr>
          <a:xfrm>
            <a:off x="10010814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DE0000"/>
                </a:solidFill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D4CD91E-70E6-6D43-E662-9A5FBF43BBB6}"/>
              </a:ext>
            </a:extLst>
          </p:cNvPr>
          <p:cNvSpPr/>
          <p:nvPr/>
        </p:nvSpPr>
        <p:spPr>
          <a:xfrm>
            <a:off x="11057212" y="4571523"/>
            <a:ext cx="638628" cy="6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" name="11">
            <a:extLst>
              <a:ext uri="{FF2B5EF4-FFF2-40B4-BE49-F238E27FC236}">
                <a16:creationId xmlns:a16="http://schemas.microsoft.com/office/drawing/2014/main" id="{6154550A-922A-A3D6-830D-826A86BC2149}"/>
              </a:ext>
            </a:extLst>
          </p:cNvPr>
          <p:cNvGrpSpPr/>
          <p:nvPr/>
        </p:nvGrpSpPr>
        <p:grpSpPr>
          <a:xfrm>
            <a:off x="4626203" y="4543995"/>
            <a:ext cx="693683" cy="693683"/>
            <a:chOff x="9322578" y="5843654"/>
            <a:chExt cx="693683" cy="69368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F668A6-39DD-B03D-814C-CD6F1CA7FD11}"/>
                </a:ext>
              </a:extLst>
            </p:cNvPr>
            <p:cNvSpPr/>
            <p:nvPr/>
          </p:nvSpPr>
          <p:spPr>
            <a:xfrm rot="2753940">
              <a:off x="9322578" y="5843654"/>
              <a:ext cx="693683" cy="693683"/>
            </a:xfrm>
            <a:prstGeom prst="rect">
              <a:avLst/>
            </a:prstGeom>
            <a:solidFill>
              <a:srgbClr val="C3E9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0B9B46F-3C9E-1782-CD6D-1C1C97830D70}"/>
                </a:ext>
              </a:extLst>
            </p:cNvPr>
            <p:cNvSpPr/>
            <p:nvPr/>
          </p:nvSpPr>
          <p:spPr>
            <a:xfrm>
              <a:off x="9350105" y="5871181"/>
              <a:ext cx="638628" cy="63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0" name="11">
            <a:extLst>
              <a:ext uri="{FF2B5EF4-FFF2-40B4-BE49-F238E27FC236}">
                <a16:creationId xmlns:a16="http://schemas.microsoft.com/office/drawing/2014/main" id="{B1958D03-4BA2-1BE3-1637-87E476CF1489}"/>
              </a:ext>
            </a:extLst>
          </p:cNvPr>
          <p:cNvGrpSpPr/>
          <p:nvPr/>
        </p:nvGrpSpPr>
        <p:grpSpPr>
          <a:xfrm>
            <a:off x="5708990" y="4543994"/>
            <a:ext cx="693683" cy="693683"/>
            <a:chOff x="9322578" y="5843654"/>
            <a:chExt cx="693683" cy="69368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8E749E8-52E7-210F-222A-F8E85B70AC6B}"/>
                </a:ext>
              </a:extLst>
            </p:cNvPr>
            <p:cNvSpPr/>
            <p:nvPr/>
          </p:nvSpPr>
          <p:spPr>
            <a:xfrm rot="2753940">
              <a:off x="9322578" y="5843654"/>
              <a:ext cx="693683" cy="693683"/>
            </a:xfrm>
            <a:prstGeom prst="rect">
              <a:avLst/>
            </a:prstGeom>
            <a:solidFill>
              <a:srgbClr val="C3E9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E181A68-1BE0-6367-304A-5F73D00CC801}"/>
                </a:ext>
              </a:extLst>
            </p:cNvPr>
            <p:cNvSpPr/>
            <p:nvPr/>
          </p:nvSpPr>
          <p:spPr>
            <a:xfrm>
              <a:off x="9350105" y="5871181"/>
              <a:ext cx="638628" cy="63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11">
            <a:extLst>
              <a:ext uri="{FF2B5EF4-FFF2-40B4-BE49-F238E27FC236}">
                <a16:creationId xmlns:a16="http://schemas.microsoft.com/office/drawing/2014/main" id="{AC33C856-B78F-90F2-26AC-56E9DC0C3C4B}"/>
              </a:ext>
            </a:extLst>
          </p:cNvPr>
          <p:cNvGrpSpPr/>
          <p:nvPr/>
        </p:nvGrpSpPr>
        <p:grpSpPr>
          <a:xfrm>
            <a:off x="7857311" y="4543992"/>
            <a:ext cx="693683" cy="693683"/>
            <a:chOff x="9322578" y="5843654"/>
            <a:chExt cx="693683" cy="69368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1013125-959B-F3DE-B8EE-9CDDBBBAF86F}"/>
                </a:ext>
              </a:extLst>
            </p:cNvPr>
            <p:cNvSpPr/>
            <p:nvPr/>
          </p:nvSpPr>
          <p:spPr>
            <a:xfrm rot="2753940">
              <a:off x="9322578" y="5843654"/>
              <a:ext cx="693683" cy="693683"/>
            </a:xfrm>
            <a:prstGeom prst="rect">
              <a:avLst/>
            </a:prstGeom>
            <a:solidFill>
              <a:srgbClr val="C3E9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9533583-1C82-0E3E-7525-8C6863201B82}"/>
                </a:ext>
              </a:extLst>
            </p:cNvPr>
            <p:cNvSpPr/>
            <p:nvPr/>
          </p:nvSpPr>
          <p:spPr>
            <a:xfrm>
              <a:off x="9350105" y="5871181"/>
              <a:ext cx="638628" cy="63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9" name="11">
            <a:extLst>
              <a:ext uri="{FF2B5EF4-FFF2-40B4-BE49-F238E27FC236}">
                <a16:creationId xmlns:a16="http://schemas.microsoft.com/office/drawing/2014/main" id="{C3C4B0B6-4431-F4C1-EFA1-370ACD7B0D5B}"/>
              </a:ext>
            </a:extLst>
          </p:cNvPr>
          <p:cNvGrpSpPr/>
          <p:nvPr/>
        </p:nvGrpSpPr>
        <p:grpSpPr>
          <a:xfrm>
            <a:off x="8940098" y="4543991"/>
            <a:ext cx="693683" cy="693683"/>
            <a:chOff x="9322578" y="5843654"/>
            <a:chExt cx="693683" cy="69368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4CE1E2-38C5-8CF7-4901-CD1581BA7E55}"/>
                </a:ext>
              </a:extLst>
            </p:cNvPr>
            <p:cNvSpPr/>
            <p:nvPr/>
          </p:nvSpPr>
          <p:spPr>
            <a:xfrm rot="2753940">
              <a:off x="9322578" y="5843654"/>
              <a:ext cx="693683" cy="693683"/>
            </a:xfrm>
            <a:prstGeom prst="rect">
              <a:avLst/>
            </a:prstGeom>
            <a:solidFill>
              <a:srgbClr val="C3E9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F8EF121-F3C0-7116-D009-AAA2E856A2EF}"/>
                </a:ext>
              </a:extLst>
            </p:cNvPr>
            <p:cNvSpPr/>
            <p:nvPr/>
          </p:nvSpPr>
          <p:spPr>
            <a:xfrm>
              <a:off x="9350105" y="5871181"/>
              <a:ext cx="638628" cy="63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2" name="11">
            <a:extLst>
              <a:ext uri="{FF2B5EF4-FFF2-40B4-BE49-F238E27FC236}">
                <a16:creationId xmlns:a16="http://schemas.microsoft.com/office/drawing/2014/main" id="{70CD8ADB-965C-0F96-B58B-FB4313F0B6DE}"/>
              </a:ext>
            </a:extLst>
          </p:cNvPr>
          <p:cNvGrpSpPr/>
          <p:nvPr/>
        </p:nvGrpSpPr>
        <p:grpSpPr>
          <a:xfrm>
            <a:off x="10022885" y="4543990"/>
            <a:ext cx="693683" cy="693683"/>
            <a:chOff x="9322578" y="5843654"/>
            <a:chExt cx="693683" cy="693683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2D4A0C8-8F8B-2220-9C3D-DCE6F78B4095}"/>
                </a:ext>
              </a:extLst>
            </p:cNvPr>
            <p:cNvSpPr/>
            <p:nvPr/>
          </p:nvSpPr>
          <p:spPr>
            <a:xfrm rot="2753940">
              <a:off x="9322578" y="5843654"/>
              <a:ext cx="693683" cy="693683"/>
            </a:xfrm>
            <a:prstGeom prst="rect">
              <a:avLst/>
            </a:prstGeom>
            <a:solidFill>
              <a:srgbClr val="C3E9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727BA4E-2FBF-D328-0DFD-266D0E8F83BB}"/>
                </a:ext>
              </a:extLst>
            </p:cNvPr>
            <p:cNvSpPr/>
            <p:nvPr/>
          </p:nvSpPr>
          <p:spPr>
            <a:xfrm>
              <a:off x="9350105" y="5871181"/>
              <a:ext cx="638628" cy="63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7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Số?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026A702-D19C-F09A-358E-2E0C4E037780}"/>
              </a:ext>
            </a:extLst>
          </p:cNvPr>
          <p:cNvSpPr/>
          <p:nvPr/>
        </p:nvSpPr>
        <p:spPr>
          <a:xfrm>
            <a:off x="1446469" y="2172671"/>
            <a:ext cx="943963" cy="943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068069-9E06-034A-FA55-05E253F69641}"/>
              </a:ext>
            </a:extLst>
          </p:cNvPr>
          <p:cNvCxnSpPr>
            <a:stCxn id="8" idx="3"/>
          </p:cNvCxnSpPr>
          <p:nvPr/>
        </p:nvCxnSpPr>
        <p:spPr>
          <a:xfrm flipV="1">
            <a:off x="2390432" y="2644652"/>
            <a:ext cx="273336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7487346-BAF7-E378-889B-C086E8F0D1E1}"/>
              </a:ext>
            </a:extLst>
          </p:cNvPr>
          <p:cNvCxnSpPr/>
          <p:nvPr/>
        </p:nvCxnSpPr>
        <p:spPr>
          <a:xfrm flipV="1">
            <a:off x="6275823" y="2644651"/>
            <a:ext cx="273336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D182AC7-E3B5-BC3F-8D53-670007E2D5ED}"/>
              </a:ext>
            </a:extLst>
          </p:cNvPr>
          <p:cNvSpPr/>
          <p:nvPr/>
        </p:nvSpPr>
        <p:spPr>
          <a:xfrm>
            <a:off x="5155324" y="2116506"/>
            <a:ext cx="1056290" cy="10562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BB5288-E8A4-8A7C-06CC-2FC1511A27A2}"/>
              </a:ext>
            </a:extLst>
          </p:cNvPr>
          <p:cNvSpPr/>
          <p:nvPr/>
        </p:nvSpPr>
        <p:spPr>
          <a:xfrm>
            <a:off x="8875672" y="1758670"/>
            <a:ext cx="1539838" cy="135796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9327083" y="2135715"/>
            <a:ext cx="91210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370C3-C523-0923-095A-43C97E55FD61}"/>
              </a:ext>
            </a:extLst>
          </p:cNvPr>
          <p:cNvSpPr txBox="1"/>
          <p:nvPr/>
        </p:nvSpPr>
        <p:spPr>
          <a:xfrm>
            <a:off x="7139550" y="1823977"/>
            <a:ext cx="135353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+ 9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4D0B614-2FE7-F8DD-0A10-CFC52808FC58}"/>
              </a:ext>
            </a:extLst>
          </p:cNvPr>
          <p:cNvSpPr txBox="1"/>
          <p:nvPr/>
        </p:nvSpPr>
        <p:spPr>
          <a:xfrm>
            <a:off x="3483888" y="1875200"/>
            <a:ext cx="135353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x 6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49FD640-B932-4AC6-F9CB-BE9624BC48BF}"/>
              </a:ext>
            </a:extLst>
          </p:cNvPr>
          <p:cNvSpPr/>
          <p:nvPr/>
        </p:nvSpPr>
        <p:spPr>
          <a:xfrm>
            <a:off x="5155324" y="2111596"/>
            <a:ext cx="1056290" cy="10562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A8803F-2C0C-47DB-E42A-B01EDF84A136}"/>
              </a:ext>
            </a:extLst>
          </p:cNvPr>
          <p:cNvGrpSpPr/>
          <p:nvPr/>
        </p:nvGrpSpPr>
        <p:grpSpPr>
          <a:xfrm>
            <a:off x="8889976" y="1758670"/>
            <a:ext cx="1539838" cy="1357964"/>
            <a:chOff x="7512158" y="3886170"/>
            <a:chExt cx="1539838" cy="1357964"/>
          </a:xfrm>
        </p:grpSpPr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B7BA818A-71A1-F54F-FADF-09867ACD275A}"/>
                </a:ext>
              </a:extLst>
            </p:cNvPr>
            <p:cNvSpPr/>
            <p:nvPr/>
          </p:nvSpPr>
          <p:spPr>
            <a:xfrm>
              <a:off x="7512158" y="3886170"/>
              <a:ext cx="1539838" cy="135796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F44D2DF-7262-32C1-1AA5-3B7E8A3C7838}"/>
                </a:ext>
              </a:extLst>
            </p:cNvPr>
            <p:cNvSpPr txBox="1"/>
            <p:nvPr/>
          </p:nvSpPr>
          <p:spPr>
            <a:xfrm>
              <a:off x="8042399" y="4263215"/>
              <a:ext cx="912103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2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1500069"/>
            <a:chOff x="842010" y="518160"/>
            <a:chExt cx="11909622" cy="150006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/>
                <a:t>Có 18 học sinh ngồi vào bàn học, mỗi bàn 2 bạn. Hỏi có bao nhiêu bàn như vậy?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03552" y="1020033"/>
            <a:ext cx="1070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1033920" y="1644058"/>
            <a:ext cx="67857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3A9ADD9-66A1-604B-4D24-2BB0350FA304}"/>
              </a:ext>
            </a:extLst>
          </p:cNvPr>
          <p:cNvSpPr txBox="1"/>
          <p:nvPr/>
        </p:nvSpPr>
        <p:spPr>
          <a:xfrm>
            <a:off x="1033920" y="2320273"/>
            <a:ext cx="53227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/>
              <a:t>Tóm tắt: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25B77-2A33-F7C3-58B0-781C27971FFD}"/>
              </a:ext>
            </a:extLst>
          </p:cNvPr>
          <p:cNvSpPr txBox="1"/>
          <p:nvPr/>
        </p:nvSpPr>
        <p:spPr>
          <a:xfrm>
            <a:off x="1033920" y="3114262"/>
            <a:ext cx="532273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3800"/>
              <a:t>2 học sinh: 1 bàn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3800"/>
              <a:t>18 học sinh: … bàn?</a:t>
            </a:r>
          </a:p>
        </p:txBody>
      </p:sp>
      <p:pic>
        <p:nvPicPr>
          <p:cNvPr id="2050" name="Picture 2" descr="Student Classroom Lesson Cartoon - Student Cartoon Vector - (908x655) Png  Clipart Download">
            <a:extLst>
              <a:ext uri="{FF2B5EF4-FFF2-40B4-BE49-F238E27FC236}">
                <a16:creationId xmlns:a16="http://schemas.microsoft.com/office/drawing/2014/main" id="{9470DEE6-DA49-90FF-D62B-A8C397C4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98" y="2643488"/>
            <a:ext cx="3437471" cy="24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67306"/>
              </p:ext>
            </p:extLst>
          </p:nvPr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70586" y="3256327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0" y="4219395"/>
            <a:ext cx="6705600" cy="2615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1A0EC-6CA3-6BAB-117E-2D392564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9" y="4202600"/>
            <a:ext cx="5523455" cy="2615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C5F393-6329-F989-8BC0-70E7C3176027}"/>
              </a:ext>
            </a:extLst>
          </p:cNvPr>
          <p:cNvSpPr txBox="1"/>
          <p:nvPr/>
        </p:nvSpPr>
        <p:spPr>
          <a:xfrm>
            <a:off x="2930364" y="1345967"/>
            <a:ext cx="97140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Ôn Ǉập bảng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 2;  5,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DB34F-8C49-FD59-0D95-C04D7834F9FB}"/>
              </a:ext>
            </a:extLst>
          </p:cNvPr>
          <p:cNvSpPr txBox="1"/>
          <p:nvPr/>
        </p:nvSpPr>
        <p:spPr>
          <a:xfrm>
            <a:off x="3886102" y="2284287"/>
            <a:ext cx="97140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 2;  5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2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9743-4FA5-3B9D-D183-F744B0B4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A293-1A4F-C3F0-CB89-D6F29BF8C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7095A79-C856-DE73-04FD-03C18DAB4A94}"/>
              </a:ext>
            </a:extLst>
          </p:cNvPr>
          <p:cNvGraphicFramePr>
            <a:graphicFrameLocks noGrp="1"/>
          </p:cNvGraphicFramePr>
          <p:nvPr/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9725A6-EAC7-2217-768A-4C61C47BA14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D3D54-69A5-52A2-A392-B0101A1A37F1}"/>
              </a:ext>
            </a:extLst>
          </p:cNvPr>
          <p:cNvSpPr txBox="1"/>
          <p:nvPr/>
        </p:nvSpPr>
        <p:spPr>
          <a:xfrm>
            <a:off x="4671612" y="424819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94395-4E9F-B47F-366D-28F01D5C6106}"/>
              </a:ext>
            </a:extLst>
          </p:cNvPr>
          <p:cNvSpPr txBox="1"/>
          <p:nvPr/>
        </p:nvSpPr>
        <p:spPr>
          <a:xfrm>
            <a:off x="2773263" y="1357398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Có số bàn hǌ ηư vậy là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F3215-E6B7-EA88-3057-72B37DEC27A1}"/>
              </a:ext>
            </a:extLst>
          </p:cNvPr>
          <p:cNvSpPr txBox="1"/>
          <p:nvPr/>
        </p:nvSpPr>
        <p:spPr>
          <a:xfrm>
            <a:off x="3668613" y="228990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18 : 2 = 9 (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bàn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EC542-58CD-5203-6D06-16D618FE0038}"/>
              </a:ext>
            </a:extLst>
          </p:cNvPr>
          <p:cNvSpPr txBox="1"/>
          <p:nvPr/>
        </p:nvSpPr>
        <p:spPr>
          <a:xfrm>
            <a:off x="4671612" y="325465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9 bàn.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629480-B196-0ECB-024F-F2D345C3E5B7}"/>
              </a:ext>
            </a:extLst>
          </p:cNvPr>
          <p:cNvSpPr/>
          <p:nvPr/>
        </p:nvSpPr>
        <p:spPr>
          <a:xfrm>
            <a:off x="0" y="4219395"/>
            <a:ext cx="6705600" cy="2615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5B2D23-9C64-A79E-3CB8-2231A873F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9" y="4202600"/>
            <a:ext cx="5523455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2084844"/>
            <a:chOff x="842010" y="518160"/>
            <a:chExt cx="11909622" cy="20848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/>
                <a:t>Trong ngày hội đấu vật đầu xuân có 10 cặp đô vật tham gia thi đấu. Hỏi có bao nhiêu đô vật tham gia thi đấu?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03552" y="1020033"/>
            <a:ext cx="1070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4864940" y="1612527"/>
            <a:ext cx="71326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D9DE99-33B5-F415-F50F-3A5BF44D3A06}"/>
              </a:ext>
            </a:extLst>
          </p:cNvPr>
          <p:cNvCxnSpPr>
            <a:cxnSpLocks/>
          </p:cNvCxnSpPr>
          <p:nvPr/>
        </p:nvCxnSpPr>
        <p:spPr>
          <a:xfrm>
            <a:off x="1033920" y="1612527"/>
            <a:ext cx="352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AB3131-E830-FBDE-767F-29B76D8BF147}"/>
              </a:ext>
            </a:extLst>
          </p:cNvPr>
          <p:cNvCxnSpPr>
            <a:cxnSpLocks/>
          </p:cNvCxnSpPr>
          <p:nvPr/>
        </p:nvCxnSpPr>
        <p:spPr>
          <a:xfrm>
            <a:off x="1033920" y="2175344"/>
            <a:ext cx="15516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Vận động viên dân tộc Tày Hà Văn Hiếu mang vàng về cho môn đấu vật tại SEA  Games 31 | Báo Dân tộc và Phát triển">
            <a:extLst>
              <a:ext uri="{FF2B5EF4-FFF2-40B4-BE49-F238E27FC236}">
                <a16:creationId xmlns:a16="http://schemas.microsoft.com/office/drawing/2014/main" id="{6FE23171-64A1-9DB9-F759-3A09AACF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9" y="2782971"/>
            <a:ext cx="5172951" cy="35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ô vật Việt Nam ẵm trọn 6 HCV SEA Games 31, ăn mừng kiểu Ronaldo">
            <a:extLst>
              <a:ext uri="{FF2B5EF4-FFF2-40B4-BE49-F238E27FC236}">
                <a16:creationId xmlns:a16="http://schemas.microsoft.com/office/drawing/2014/main" id="{74E7D8C9-61C0-B0D0-B183-942C6DAC2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82971"/>
            <a:ext cx="5343652" cy="35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5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9743-4FA5-3B9D-D183-F744B0B4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A293-1A4F-C3F0-CB89-D6F29BF8C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7095A79-C856-DE73-04FD-03C18DAB4A94}"/>
              </a:ext>
            </a:extLst>
          </p:cNvPr>
          <p:cNvGraphicFramePr>
            <a:graphicFrameLocks noGrp="1"/>
          </p:cNvGraphicFramePr>
          <p:nvPr/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9725A6-EAC7-2217-768A-4C61C47BA14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D3D54-69A5-52A2-A392-B0101A1A37F1}"/>
              </a:ext>
            </a:extLst>
          </p:cNvPr>
          <p:cNvSpPr txBox="1"/>
          <p:nvPr/>
        </p:nvSpPr>
        <p:spPr>
          <a:xfrm>
            <a:off x="4671612" y="424819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94395-4E9F-B47F-366D-28F01D5C6106}"/>
              </a:ext>
            </a:extLst>
          </p:cNvPr>
          <p:cNvSpPr txBox="1"/>
          <p:nvPr/>
        </p:nvSpPr>
        <p:spPr>
          <a:xfrm>
            <a:off x="2773263" y="1357398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Có số đô vật Ǉhi đấu là:</a:t>
            </a:r>
            <a:endParaRPr lang="en-US" sz="4700" b="1" kern="1200">
              <a:solidFill>
                <a:srgbClr val="7030A0"/>
              </a:solidFill>
              <a:latin typeface="HP001 5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F3215-E6B7-EA88-3057-72B37DEC27A1}"/>
              </a:ext>
            </a:extLst>
          </p:cNvPr>
          <p:cNvSpPr txBox="1"/>
          <p:nvPr/>
        </p:nvSpPr>
        <p:spPr>
          <a:xfrm>
            <a:off x="3668613" y="228990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10</a:t>
            </a:r>
            <a:r>
              <a:rPr lang="en-US" sz="4700" kern="120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 x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 = 20 (đô vật)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EC542-58CD-5203-6D06-16D618FE0038}"/>
              </a:ext>
            </a:extLst>
          </p:cNvPr>
          <p:cNvSpPr txBox="1"/>
          <p:nvPr/>
        </p:nvSpPr>
        <p:spPr>
          <a:xfrm>
            <a:off x="4671612" y="325465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20 đô vật.</a:t>
            </a:r>
          </a:p>
        </p:txBody>
      </p:sp>
    </p:spTree>
    <p:extLst>
      <p:ext uri="{BB962C8B-B14F-4D97-AF65-F5344CB8AC3E}">
        <p14:creationId xmlns:p14="http://schemas.microsoft.com/office/powerpoint/2010/main" val="382052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503" y="807129"/>
            <a:ext cx="9018831" cy="1708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BAD850-8372-22AC-7D18-94A5B76C35E3}"/>
              </a:ext>
            </a:extLst>
          </p:cNvPr>
          <p:cNvSpPr txBox="1"/>
          <p:nvPr/>
        </p:nvSpPr>
        <p:spPr>
          <a:xfrm>
            <a:off x="1371607" y="3114164"/>
            <a:ext cx="9002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Đố các em, chúng mình đã học những bảng cửu chương nào?</a:t>
            </a:r>
          </a:p>
          <a:p>
            <a:pPr algn="ctr"/>
            <a:r>
              <a:rPr lang="en-US" sz="3600"/>
              <a:t>Cùng thi tài xem ai ghi nhớ và đọc bảng cửu chương đã học?</a:t>
            </a:r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4: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ÔN TẬP BẢNG NHÂN 2; 5,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CHIA 2; 5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14</a:t>
            </a:r>
          </a:p>
        </p:txBody>
      </p:sp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1247774" y="1595064"/>
            <a:ext cx="1005610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a)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6D4744E-62F8-EB1E-6FA8-53928FDFD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821965"/>
              </p:ext>
            </p:extLst>
          </p:nvPr>
        </p:nvGraphicFramePr>
        <p:xfrm>
          <a:off x="856456" y="2592367"/>
          <a:ext cx="10448925" cy="154783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1638335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2763973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45168686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19927018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71086404"/>
                    </a:ext>
                  </a:extLst>
                </a:gridCol>
              </a:tblGrid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pic>
        <p:nvPicPr>
          <p:cNvPr id="1026" name="Picture 2" descr="Simple Fruit Watermelon | Fruit cartoon, Watermelon cartoon, Summer  coloring pages">
            <a:extLst>
              <a:ext uri="{FF2B5EF4-FFF2-40B4-BE49-F238E27FC236}">
                <a16:creationId xmlns:a16="http://schemas.microsoft.com/office/drawing/2014/main" id="{6A1168A9-5A9D-3847-9C57-A40C8998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68" y="3567858"/>
            <a:ext cx="719932" cy="5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ach Fruit Cartoon - Free vector graphic on Pixabay">
            <a:extLst>
              <a:ext uri="{FF2B5EF4-FFF2-40B4-BE49-F238E27FC236}">
                <a16:creationId xmlns:a16="http://schemas.microsoft.com/office/drawing/2014/main" id="{CEFF1547-6D8A-69BA-E673-0F1343B3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62" y="3580416"/>
            <a:ext cx="719932" cy="8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em ICONER">
            <a:extLst>
              <a:ext uri="{FF2B5EF4-FFF2-40B4-BE49-F238E27FC236}">
                <a16:creationId xmlns:a16="http://schemas.microsoft.com/office/drawing/2014/main" id="{2D9821CF-C60A-0FEE-FEFA-A8EEBA03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051">
            <a:off x="4535373" y="3525470"/>
            <a:ext cx="433818" cy="6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ple Fruit Cartoon - Free vector graphic on Pixabay">
            <a:extLst>
              <a:ext uri="{FF2B5EF4-FFF2-40B4-BE49-F238E27FC236}">
                <a16:creationId xmlns:a16="http://schemas.microsoft.com/office/drawing/2014/main" id="{A9DB11CD-0B54-D10C-544B-CC8FC3CC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46" y="3523747"/>
            <a:ext cx="457059" cy="6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unny Drawings of Fruits (50 photos) » Drawings for sketching and not only  - Papik.PRO">
            <a:extLst>
              <a:ext uri="{FF2B5EF4-FFF2-40B4-BE49-F238E27FC236}">
                <a16:creationId xmlns:a16="http://schemas.microsoft.com/office/drawing/2014/main" id="{B845C4E2-A6B0-B771-A30C-17B836BD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87" y="3571912"/>
            <a:ext cx="4570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on Яблочки">
            <a:extLst>
              <a:ext uri="{FF2B5EF4-FFF2-40B4-BE49-F238E27FC236}">
                <a16:creationId xmlns:a16="http://schemas.microsoft.com/office/drawing/2014/main" id="{6F199113-AD0E-800A-3849-1A9F481B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283" y="3557792"/>
            <a:ext cx="49390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PNG Fruit, pear, food, png, art, drawing - Free Transparent PNG">
            <a:extLst>
              <a:ext uri="{FF2B5EF4-FFF2-40B4-BE49-F238E27FC236}">
                <a16:creationId xmlns:a16="http://schemas.microsoft.com/office/drawing/2014/main" id="{AA151FD1-681E-D649-7FD0-FC18A4C5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83" y="3520128"/>
            <a:ext cx="5631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ngosteen,fruit,cartoon,fresh,juice - free image from needpix.com">
            <a:extLst>
              <a:ext uri="{FF2B5EF4-FFF2-40B4-BE49-F238E27FC236}">
                <a16:creationId xmlns:a16="http://schemas.microsoft.com/office/drawing/2014/main" id="{ECF85804-4CA8-3493-CC26-F90C8182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989" y="3591837"/>
            <a:ext cx="57679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wnload HD Grape Drawing Cartoon Fruit - Cartoon Grapes Transparent PNG  Image - NicePNG.com">
            <a:extLst>
              <a:ext uri="{FF2B5EF4-FFF2-40B4-BE49-F238E27FC236}">
                <a16:creationId xmlns:a16="http://schemas.microsoft.com/office/drawing/2014/main" id="{901087C7-3DBA-A654-A083-9FBD39EF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232" y="3567858"/>
            <a:ext cx="457059" cy="6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uit And Vegetables Drawings - Vegetable Cartoon - (2451x2400) Png Clipart  Download">
            <a:extLst>
              <a:ext uri="{FF2B5EF4-FFF2-40B4-BE49-F238E27FC236}">
                <a16:creationId xmlns:a16="http://schemas.microsoft.com/office/drawing/2014/main" id="{4ED6BB62-F961-65E8-4990-F7BBA3C3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638" y="3498230"/>
            <a:ext cx="674855" cy="6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1247774" y="1595064"/>
            <a:ext cx="1005610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b)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6D4744E-62F8-EB1E-6FA8-53928FDFD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244237"/>
              </p:ext>
            </p:extLst>
          </p:nvPr>
        </p:nvGraphicFramePr>
        <p:xfrm>
          <a:off x="856456" y="2592367"/>
          <a:ext cx="10448925" cy="154783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1638335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2763973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45168686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19927018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71086404"/>
                    </a:ext>
                  </a:extLst>
                </a:gridCol>
              </a:tblGrid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pic>
        <p:nvPicPr>
          <p:cNvPr id="1026" name="Picture 2" descr="Simple Fruit Watermelon | Fruit cartoon, Watermelon cartoon, Summer  coloring pages">
            <a:extLst>
              <a:ext uri="{FF2B5EF4-FFF2-40B4-BE49-F238E27FC236}">
                <a16:creationId xmlns:a16="http://schemas.microsoft.com/office/drawing/2014/main" id="{6A1168A9-5A9D-3847-9C57-A40C8998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351" y="3536516"/>
            <a:ext cx="719932" cy="5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ach Fruit Cartoon - Free vector graphic on Pixabay">
            <a:extLst>
              <a:ext uri="{FF2B5EF4-FFF2-40B4-BE49-F238E27FC236}">
                <a16:creationId xmlns:a16="http://schemas.microsoft.com/office/drawing/2014/main" id="{CEFF1547-6D8A-69BA-E673-0F1343B3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5" y="3549074"/>
            <a:ext cx="719932" cy="8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em ICONER">
            <a:extLst>
              <a:ext uri="{FF2B5EF4-FFF2-40B4-BE49-F238E27FC236}">
                <a16:creationId xmlns:a16="http://schemas.microsoft.com/office/drawing/2014/main" id="{2D9821CF-C60A-0FEE-FEFA-A8EEBA03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051">
            <a:off x="4606756" y="3494128"/>
            <a:ext cx="433818" cy="6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ple Fruit Cartoon - Free vector graphic on Pixabay">
            <a:extLst>
              <a:ext uri="{FF2B5EF4-FFF2-40B4-BE49-F238E27FC236}">
                <a16:creationId xmlns:a16="http://schemas.microsoft.com/office/drawing/2014/main" id="{A9DB11CD-0B54-D10C-544B-CC8FC3CC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29" y="3492405"/>
            <a:ext cx="457059" cy="6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unny Drawings of Fruits (50 photos) » Drawings for sketching and not only  - Papik.PRO">
            <a:extLst>
              <a:ext uri="{FF2B5EF4-FFF2-40B4-BE49-F238E27FC236}">
                <a16:creationId xmlns:a16="http://schemas.microsoft.com/office/drawing/2014/main" id="{B845C4E2-A6B0-B771-A30C-17B836BD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70" y="3540570"/>
            <a:ext cx="4570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on Яблочки">
            <a:extLst>
              <a:ext uri="{FF2B5EF4-FFF2-40B4-BE49-F238E27FC236}">
                <a16:creationId xmlns:a16="http://schemas.microsoft.com/office/drawing/2014/main" id="{6F199113-AD0E-800A-3849-1A9F481B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66" y="3526450"/>
            <a:ext cx="49390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PNG Fruit, pear, food, png, art, drawing - Free Transparent PNG">
            <a:extLst>
              <a:ext uri="{FF2B5EF4-FFF2-40B4-BE49-F238E27FC236}">
                <a16:creationId xmlns:a16="http://schemas.microsoft.com/office/drawing/2014/main" id="{AA151FD1-681E-D649-7FD0-FC18A4C5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66" y="3488786"/>
            <a:ext cx="5631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ngosteen,fruit,cartoon,fresh,juice - free image from needpix.com">
            <a:extLst>
              <a:ext uri="{FF2B5EF4-FFF2-40B4-BE49-F238E27FC236}">
                <a16:creationId xmlns:a16="http://schemas.microsoft.com/office/drawing/2014/main" id="{ECF85804-4CA8-3493-CC26-F90C8182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72" y="3560495"/>
            <a:ext cx="57679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wnload HD Grape Drawing Cartoon Fruit - Cartoon Grapes Transparent PNG  Image - NicePNG.com">
            <a:extLst>
              <a:ext uri="{FF2B5EF4-FFF2-40B4-BE49-F238E27FC236}">
                <a16:creationId xmlns:a16="http://schemas.microsoft.com/office/drawing/2014/main" id="{901087C7-3DBA-A654-A083-9FBD39EF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615" y="3536516"/>
            <a:ext cx="457059" cy="6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uit And Vegetables Drawings - Vegetable Cartoon - (2451x2400) Png Clipart  Download">
            <a:extLst>
              <a:ext uri="{FF2B5EF4-FFF2-40B4-BE49-F238E27FC236}">
                <a16:creationId xmlns:a16="http://schemas.microsoft.com/office/drawing/2014/main" id="{4ED6BB62-F961-65E8-4990-F7BBA3C3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021" y="3466888"/>
            <a:ext cx="674855" cy="6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1411</Words>
  <Application>Microsoft Office PowerPoint</Application>
  <PresentationFormat>Custom</PresentationFormat>
  <Paragraphs>226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HP001 5 hàng</vt:lpstr>
      <vt:lpstr>Itim</vt:lpstr>
      <vt:lpstr>SVN-Billo</vt:lpstr>
      <vt:lpstr>HP001 4 hàng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Chúc mừng các em đã khởi động xuất sắc!</vt:lpstr>
      <vt:lpstr>PowerPoint Presentation</vt:lpstr>
      <vt:lpstr>Trang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141</cp:revision>
  <dcterms:modified xsi:type="dcterms:W3CDTF">2022-07-25T00:47:14Z</dcterms:modified>
</cp:coreProperties>
</file>