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351" r:id="rId3"/>
    <p:sldId id="413" r:id="rId4"/>
    <p:sldId id="415" r:id="rId5"/>
    <p:sldId id="416" r:id="rId6"/>
    <p:sldId id="417" r:id="rId7"/>
    <p:sldId id="418" r:id="rId8"/>
    <p:sldId id="419" r:id="rId9"/>
    <p:sldId id="420" r:id="rId10"/>
    <p:sldId id="414" r:id="rId11"/>
    <p:sldId id="372" r:id="rId12"/>
    <p:sldId id="421" r:id="rId13"/>
    <p:sldId id="422" r:id="rId14"/>
    <p:sldId id="423" r:id="rId15"/>
    <p:sldId id="424" r:id="rId16"/>
    <p:sldId id="425" r:id="rId17"/>
    <p:sldId id="426" r:id="rId18"/>
    <p:sldId id="427" r:id="rId19"/>
    <p:sldId id="258" r:id="rId20"/>
  </p:sldIdLst>
  <p:sldSz cx="12192000" cy="6858000"/>
  <p:notesSz cx="6858000" cy="9313863"/>
  <p:embeddedFontLst>
    <p:embeddedFont>
      <p:font typeface="微软雅黑" panose="020B0503020204020204" pitchFamily="34" charset="-122"/>
      <p:regular r:id="rId23"/>
      <p:bold r:id="rId24"/>
    </p:embeddedFont>
    <p:embeddedFont>
      <p:font typeface="宋体" panose="02010600030101010101" pitchFamily="2" charset="-122"/>
      <p:regular r:id="rId25"/>
    </p:embeddedFont>
    <p:embeddedFont>
      <p:font typeface="#9Slide01 Noi dung ngan" panose="00000600000000000000" pitchFamily="2" charset="0"/>
      <p:regular r:id="rId26"/>
    </p:embeddedFont>
    <p:embeddedFont>
      <p:font typeface="#9Slide03 HelveBold" panose="02040603050506020204" pitchFamily="18" charset="0"/>
      <p:bold r:id="rId27"/>
    </p:embeddedFont>
    <p:embeddedFont>
      <p:font typeface="#9Slide03 Open Sans Bold" panose="020B0806030504020204" pitchFamily="34" charset="0"/>
      <p:bold r:id="rId28"/>
    </p:embeddedFont>
    <p:embeddedFont>
      <p:font typeface="#9Slide03 Sofia Pro Soft" panose="020B0000000000000000" pitchFamily="34" charset="0"/>
      <p:regular r:id="rId29"/>
    </p:embeddedFont>
    <p:embeddedFont>
      <p:font typeface="#9Slide03 Sofia Pro Soft Bold" panose="020B0000000000000000" pitchFamily="34" charset="0"/>
      <p:bold r:id="rId30"/>
    </p:embeddedFont>
    <p:embeddedFont>
      <p:font typeface="#9Slide07 Crocante" panose="02000000000000000000" pitchFamily="2" charset="0"/>
      <p:regular r:id="rId31"/>
    </p:embeddedFon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
      <p:font typeface="SVN-Dumpling" panose="02000000000000000000" pitchFamily="50" charset="0"/>
      <p:regular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05DD"/>
    <a:srgbClr val="AD98F3"/>
    <a:srgbClr val="ED8145"/>
    <a:srgbClr val="EB6E29"/>
    <a:srgbClr val="026EBC"/>
    <a:srgbClr val="7F6049"/>
    <a:srgbClr val="947156"/>
    <a:srgbClr val="FFF3FE"/>
    <a:srgbClr val="FFD6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32" autoAdjust="0"/>
    <p:restoredTop sz="91789" autoAdjust="0"/>
  </p:normalViewPr>
  <p:slideViewPr>
    <p:cSldViewPr>
      <p:cViewPr>
        <p:scale>
          <a:sx n="33" d="100"/>
          <a:sy n="33" d="100"/>
        </p:scale>
        <p:origin x="3654" y="1668"/>
      </p:cViewPr>
      <p:guideLst/>
    </p:cSldViewPr>
  </p:slideViewPr>
  <p:notesTextViewPr>
    <p:cViewPr>
      <p:scale>
        <a:sx n="1" d="1"/>
        <a:sy n="1" d="1"/>
      </p:scale>
      <p:origin x="0" y="0"/>
    </p:cViewPr>
  </p:notesTextViewPr>
  <p:sorterViewPr>
    <p:cViewPr>
      <p:scale>
        <a:sx n="125" d="100"/>
        <a:sy n="125" d="100"/>
      </p:scale>
      <p:origin x="0" y="-1914"/>
    </p:cViewPr>
  </p:sorter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159334-4130-444D-A75C-BE2AD51DC0F2}"/>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A259F5-6CBF-460B-B644-0D82707FE4CF}"/>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7A4AEEE-A32D-48FD-B347-78332D12AF6E}" type="datetimeFigureOut">
              <a:rPr lang="en-US" smtClean="0"/>
              <a:t>7/17/2022</a:t>
            </a:fld>
            <a:endParaRPr lang="en-US"/>
          </a:p>
        </p:txBody>
      </p:sp>
      <p:sp>
        <p:nvSpPr>
          <p:cNvPr id="4" name="Footer Placeholder 3">
            <a:extLst>
              <a:ext uri="{FF2B5EF4-FFF2-40B4-BE49-F238E27FC236}">
                <a16:creationId xmlns:a16="http://schemas.microsoft.com/office/drawing/2014/main" id="{EC0E4354-048E-48A1-8EDE-C777041A380C}"/>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95841E-8185-4BB8-8C75-AE3380A6F7D1}"/>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07C0FAFC-973D-4702-9571-3D0C1D2C7243}" type="slidenum">
              <a:rPr lang="en-US" smtClean="0"/>
              <a:t>‹#›</a:t>
            </a:fld>
            <a:endParaRPr lang="en-US"/>
          </a:p>
        </p:txBody>
      </p:sp>
    </p:spTree>
    <p:extLst>
      <p:ext uri="{BB962C8B-B14F-4D97-AF65-F5344CB8AC3E}">
        <p14:creationId xmlns:p14="http://schemas.microsoft.com/office/powerpoint/2010/main" val="232469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7C5AC0E5-A986-4498-A89A-7F0DD573E22E}" type="datetimeFigureOut">
              <a:rPr lang="en-US" smtClean="0"/>
              <a:t>7/17/2022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EF9A85E0-5EF2-40EE-A2E0-2B723E1AF6E2}" type="slidenum">
              <a:rPr lang="en-US" smtClean="0"/>
              <a:t>‹#›</a:t>
            </a:fld>
            <a:endParaRPr lang="en-US"/>
          </a:p>
        </p:txBody>
      </p:sp>
    </p:spTree>
    <p:extLst>
      <p:ext uri="{BB962C8B-B14F-4D97-AF65-F5344CB8AC3E}">
        <p14:creationId xmlns:p14="http://schemas.microsoft.com/office/powerpoint/2010/main" val="268879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endParaRPr lang="en-US" b="0" i="0">
              <a:solidFill>
                <a:srgbClr val="333333"/>
              </a:solidFill>
              <a:effectLst/>
              <a:latin typeface="#9Slide01 Noi dung ngan" panose="00000600000000000000" pitchFamily="2" charset="0"/>
            </a:endParaRPr>
          </a:p>
        </p:txBody>
      </p:sp>
      <p:sp>
        <p:nvSpPr>
          <p:cNvPr id="4" name="Slide Number Placeholder 3"/>
          <p:cNvSpPr>
            <a:spLocks noGrp="1"/>
          </p:cNvSpPr>
          <p:nvPr>
            <p:ph type="sldNum" sz="quarter" idx="5"/>
          </p:nvPr>
        </p:nvSpPr>
        <p:spPr/>
        <p:txBody>
          <a:bodyPr/>
          <a:lstStyle/>
          <a:p>
            <a:fld id="{EF9A85E0-5EF2-40EE-A2E0-2B723E1AF6E2}" type="slidenum">
              <a:rPr lang="en-US" smtClean="0"/>
              <a:t>11</a:t>
            </a:fld>
            <a:endParaRPr lang="en-US"/>
          </a:p>
        </p:txBody>
      </p:sp>
    </p:spTree>
    <p:extLst>
      <p:ext uri="{BB962C8B-B14F-4D97-AF65-F5344CB8AC3E}">
        <p14:creationId xmlns:p14="http://schemas.microsoft.com/office/powerpoint/2010/main" val="275983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endParaRPr lang="en-US" b="0" i="0">
              <a:solidFill>
                <a:srgbClr val="333333"/>
              </a:solidFill>
              <a:effectLst/>
              <a:latin typeface="#9Slide01 Noi dung ngan" panose="00000600000000000000" pitchFamily="2" charset="0"/>
            </a:endParaRPr>
          </a:p>
        </p:txBody>
      </p:sp>
      <p:sp>
        <p:nvSpPr>
          <p:cNvPr id="4" name="Slide Number Placeholder 3"/>
          <p:cNvSpPr>
            <a:spLocks noGrp="1"/>
          </p:cNvSpPr>
          <p:nvPr>
            <p:ph type="sldNum" sz="quarter" idx="5"/>
          </p:nvPr>
        </p:nvSpPr>
        <p:spPr/>
        <p:txBody>
          <a:bodyPr/>
          <a:lstStyle/>
          <a:p>
            <a:fld id="{EF9A85E0-5EF2-40EE-A2E0-2B723E1AF6E2}" type="slidenum">
              <a:rPr lang="en-US" smtClean="0"/>
              <a:t>12</a:t>
            </a:fld>
            <a:endParaRPr lang="en-US"/>
          </a:p>
        </p:txBody>
      </p:sp>
    </p:spTree>
    <p:extLst>
      <p:ext uri="{BB962C8B-B14F-4D97-AF65-F5344CB8AC3E}">
        <p14:creationId xmlns:p14="http://schemas.microsoft.com/office/powerpoint/2010/main" val="12838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endParaRPr lang="en-US" b="0" i="0">
              <a:solidFill>
                <a:srgbClr val="333333"/>
              </a:solidFill>
              <a:effectLst/>
              <a:latin typeface="#9Slide01 Noi dung ngan" panose="00000600000000000000" pitchFamily="2" charset="0"/>
            </a:endParaRPr>
          </a:p>
        </p:txBody>
      </p:sp>
      <p:sp>
        <p:nvSpPr>
          <p:cNvPr id="4" name="Slide Number Placeholder 3"/>
          <p:cNvSpPr>
            <a:spLocks noGrp="1"/>
          </p:cNvSpPr>
          <p:nvPr>
            <p:ph type="sldNum" sz="quarter" idx="5"/>
          </p:nvPr>
        </p:nvSpPr>
        <p:spPr/>
        <p:txBody>
          <a:bodyPr/>
          <a:lstStyle/>
          <a:p>
            <a:fld id="{EF9A85E0-5EF2-40EE-A2E0-2B723E1AF6E2}" type="slidenum">
              <a:rPr lang="en-US" smtClean="0"/>
              <a:t>13</a:t>
            </a:fld>
            <a:endParaRPr lang="en-US"/>
          </a:p>
        </p:txBody>
      </p:sp>
    </p:spTree>
    <p:extLst>
      <p:ext uri="{BB962C8B-B14F-4D97-AF65-F5344CB8AC3E}">
        <p14:creationId xmlns:p14="http://schemas.microsoft.com/office/powerpoint/2010/main" val="123349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b) Vì các mặt của khối hộp chữ nhật đều là hình chữ nhật nên tấm gỗ cần lắp vào mặt trước của chiếc khung sắt có dạng hình chữ nhật.</a:t>
            </a:r>
            <a:endParaRPr lang="en-US" b="0" i="0">
              <a:solidFill>
                <a:srgbClr val="333333"/>
              </a:solidFill>
              <a:effectLst/>
              <a:latin typeface="#9Slide01 Noi dung ngan" panose="00000600000000000000" pitchFamily="2" charset="0"/>
            </a:endParaRPr>
          </a:p>
        </p:txBody>
      </p:sp>
      <p:sp>
        <p:nvSpPr>
          <p:cNvPr id="4" name="Slide Number Placeholder 3"/>
          <p:cNvSpPr>
            <a:spLocks noGrp="1"/>
          </p:cNvSpPr>
          <p:nvPr>
            <p:ph type="sldNum" sz="quarter" idx="5"/>
          </p:nvPr>
        </p:nvSpPr>
        <p:spPr/>
        <p:txBody>
          <a:bodyPr/>
          <a:lstStyle/>
          <a:p>
            <a:fld id="{EF9A85E0-5EF2-40EE-A2E0-2B723E1AF6E2}" type="slidenum">
              <a:rPr lang="en-US" smtClean="0"/>
              <a:t>14</a:t>
            </a:fld>
            <a:endParaRPr lang="en-US"/>
          </a:p>
        </p:txBody>
      </p:sp>
    </p:spTree>
    <p:extLst>
      <p:ext uri="{BB962C8B-B14F-4D97-AF65-F5344CB8AC3E}">
        <p14:creationId xmlns:p14="http://schemas.microsoft.com/office/powerpoint/2010/main" val="100111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 Hình lập phương gồm có 8 đỉnh.</a:t>
            </a:r>
          </a:p>
          <a:p>
            <a:pPr algn="l" latinLnBrk="0"/>
            <a:r>
              <a:rPr lang="vi-VN" b="0" i="0">
                <a:solidFill>
                  <a:srgbClr val="333333"/>
                </a:solidFill>
                <a:effectLst/>
                <a:latin typeface="#9Slide01 Noi dung ngan" panose="00000600000000000000" pitchFamily="2" charset="0"/>
              </a:rPr>
              <a:t>- Số bông hoa bác Hà đã chạm = Số bông hoa ở gần mỗi đỉnh nhân với số đỉnh.</a:t>
            </a:r>
          </a:p>
          <a:p>
            <a:pPr algn="l" latinLnBrk="0"/>
            <a:endParaRPr lang="en-US" b="0" i="0">
              <a:solidFill>
                <a:srgbClr val="333333"/>
              </a:solidFill>
              <a:effectLst/>
              <a:latin typeface="#9Slide01 Noi dung ngan" panose="00000600000000000000" pitchFamily="2" charset="0"/>
            </a:endParaRPr>
          </a:p>
        </p:txBody>
      </p:sp>
      <p:sp>
        <p:nvSpPr>
          <p:cNvPr id="4" name="Slide Number Placeholder 3"/>
          <p:cNvSpPr>
            <a:spLocks noGrp="1"/>
          </p:cNvSpPr>
          <p:nvPr>
            <p:ph type="sldNum" sz="quarter" idx="5"/>
          </p:nvPr>
        </p:nvSpPr>
        <p:spPr/>
        <p:txBody>
          <a:bodyPr/>
          <a:lstStyle/>
          <a:p>
            <a:fld id="{EF9A85E0-5EF2-40EE-A2E0-2B723E1AF6E2}" type="slidenum">
              <a:rPr lang="en-US" smtClean="0"/>
              <a:t>15</a:t>
            </a:fld>
            <a:endParaRPr lang="en-US"/>
          </a:p>
        </p:txBody>
      </p:sp>
    </p:spTree>
    <p:extLst>
      <p:ext uri="{BB962C8B-B14F-4D97-AF65-F5344CB8AC3E}">
        <p14:creationId xmlns:p14="http://schemas.microsoft.com/office/powerpoint/2010/main" val="113743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a) Số nan tre cần dùng để làm 1 chiếc đèn lồng bằng số cạnh của mỗi khối lập phương.</a:t>
            </a:r>
          </a:p>
          <a:p>
            <a:pPr algn="l" latinLnBrk="0"/>
            <a:r>
              <a:rPr lang="vi-VN" b="0" i="0">
                <a:solidFill>
                  <a:srgbClr val="333333"/>
                </a:solidFill>
                <a:effectLst/>
                <a:latin typeface="#9Slide01 Noi dung ngan" panose="00000600000000000000" pitchFamily="2" charset="0"/>
              </a:rPr>
              <a:t>b) Số tờ giấy màu cần dùng để làm 5 chiếc đèn lồng = Số tờ giấy màu để làm 1 chiếc đèn lồng x 5</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18</a:t>
            </a:fld>
            <a:endParaRPr lang="en-US"/>
          </a:p>
        </p:txBody>
      </p:sp>
    </p:spTree>
    <p:extLst>
      <p:ext uri="{BB962C8B-B14F-4D97-AF65-F5344CB8AC3E}">
        <p14:creationId xmlns:p14="http://schemas.microsoft.com/office/powerpoint/2010/main" val="2814446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AEDD85-C018-49D4-848D-A4572967A4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grpSp>
        <p:nvGrpSpPr>
          <p:cNvPr id="6" name="PHẠM DUYÊN 2 - 9Slide.vn">
            <a:extLst>
              <a:ext uri="{FF2B5EF4-FFF2-40B4-BE49-F238E27FC236}">
                <a16:creationId xmlns:a16="http://schemas.microsoft.com/office/drawing/2014/main" id="{C132E6F5-EDBE-496D-93FC-7DD142C108C8}"/>
              </a:ext>
            </a:extLst>
          </p:cNvPr>
          <p:cNvGrpSpPr/>
          <p:nvPr userDrawn="1"/>
        </p:nvGrpSpPr>
        <p:grpSpPr>
          <a:xfrm>
            <a:off x="1256665" y="760730"/>
            <a:ext cx="9677400" cy="5336540"/>
            <a:chOff x="1979" y="1198"/>
            <a:chExt cx="15240" cy="8404"/>
          </a:xfrm>
        </p:grpSpPr>
        <p:sp>
          <p:nvSpPr>
            <p:cNvPr id="7" name="8">
              <a:extLst>
                <a:ext uri="{FF2B5EF4-FFF2-40B4-BE49-F238E27FC236}">
                  <a16:creationId xmlns:a16="http://schemas.microsoft.com/office/drawing/2014/main" id="{AA8CDFC7-DEF4-47AD-A49F-99221311F288}"/>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w="57150">
              <a:solidFill>
                <a:srgbClr val="F6D7E6"/>
              </a:soli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22">
              <a:extLst>
                <a:ext uri="{FF2B5EF4-FFF2-40B4-BE49-F238E27FC236}">
                  <a16:creationId xmlns:a16="http://schemas.microsoft.com/office/drawing/2014/main" id="{B5B7AA4D-0F6B-479D-A8D1-657786214B62}"/>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w="38100">
              <a:solidFill>
                <a:srgbClr val="EEE0FA"/>
              </a:soli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915670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791C-85FE-47C1-B0B0-3064297C7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AD1D4-0922-4B2A-8CB9-7E3BE29E2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6D054-0F6E-457B-80C5-6B2FD7D7A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60232-3B8B-4385-A7C5-8FC2154ED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07931-19F4-4892-A247-AE2A091F3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F5233-F053-427E-997A-3247AA0187C3}"/>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8" name="Footer Placeholder 7">
            <a:extLst>
              <a:ext uri="{FF2B5EF4-FFF2-40B4-BE49-F238E27FC236}">
                <a16:creationId xmlns:a16="http://schemas.microsoft.com/office/drawing/2014/main" id="{AB69D69F-5577-4249-AEB4-929CF6265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94E94B-F450-417E-AB3E-9B0A7757240A}"/>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788836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292C-7D70-45C1-9B46-14EA534A9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84269-04BC-4D7E-8B7A-4EA39C8D9504}"/>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4" name="Footer Placeholder 3">
            <a:extLst>
              <a:ext uri="{FF2B5EF4-FFF2-40B4-BE49-F238E27FC236}">
                <a16:creationId xmlns:a16="http://schemas.microsoft.com/office/drawing/2014/main" id="{D90388CD-4123-454D-838D-3F8C41821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BC609-1F4D-4121-BE68-5DBA5F81941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297988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320B7-817F-489E-B9C5-F5D7B9E70717}"/>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3" name="Footer Placeholder 2">
            <a:extLst>
              <a:ext uri="{FF2B5EF4-FFF2-40B4-BE49-F238E27FC236}">
                <a16:creationId xmlns:a16="http://schemas.microsoft.com/office/drawing/2014/main" id="{E241BCFE-2458-48E9-82F9-C2011DA82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F39108-6670-4CB8-8635-A2C8D75662E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918283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97F5-B24D-482D-9B3D-DC2D9A01A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81F82A-21BC-41A7-B223-0965D06C7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5D6267-1D73-4EE5-A55D-754E5FBF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5F54E-BE6F-4DFF-8B8A-A28E091154CC}"/>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6" name="Footer Placeholder 5">
            <a:extLst>
              <a:ext uri="{FF2B5EF4-FFF2-40B4-BE49-F238E27FC236}">
                <a16:creationId xmlns:a16="http://schemas.microsoft.com/office/drawing/2014/main" id="{54583C64-6B9E-4820-BE13-00B6B9F0A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34024-AEDC-4BD0-87CA-6A80B525EC8B}"/>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55629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A45-F7AB-472B-ACE8-15DE1C99F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59012-D102-40A1-8F9E-191788DC1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56F6C-6616-4824-9326-32659CB75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27F7C-FB90-471B-8C2B-86B05ABFF02A}"/>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6" name="Footer Placeholder 5">
            <a:extLst>
              <a:ext uri="{FF2B5EF4-FFF2-40B4-BE49-F238E27FC236}">
                <a16:creationId xmlns:a16="http://schemas.microsoft.com/office/drawing/2014/main" id="{75C72206-9B7C-4158-B3AD-7FA7F626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8DE6E-23F7-4357-A7EA-194D318F3CDF}"/>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183023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C465-7D2D-480E-A6F6-C9E4B04D6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6613A-F046-421E-9914-14ACCD7C9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C5158-EFBE-49F5-B655-787731CA545F}"/>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5" name="Footer Placeholder 4">
            <a:extLst>
              <a:ext uri="{FF2B5EF4-FFF2-40B4-BE49-F238E27FC236}">
                <a16:creationId xmlns:a16="http://schemas.microsoft.com/office/drawing/2014/main" id="{C83A631B-6701-4DA3-9A0A-C165AF592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E0BA5-FCBB-43DE-945E-6635E6EB492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690891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71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49000">
              <a:srgbClr val="FFD6FA"/>
            </a:gs>
            <a:gs pos="83000">
              <a:srgbClr val="B8C4FE"/>
            </a:gs>
            <a:gs pos="100000">
              <a:srgbClr val="AD98F3"/>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64110B-D5FD-40F2-A0EE-C16BBF477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9176" y="-85249"/>
            <a:ext cx="12593370" cy="1306708"/>
          </a:xfrm>
          <a:prstGeom prst="rect">
            <a:avLst/>
          </a:prstGeom>
        </p:spPr>
      </p:pic>
      <p:pic>
        <p:nvPicPr>
          <p:cNvPr id="17" name="PHẠM DUYÊN 5 - 9Slide.vn">
            <a:extLst>
              <a:ext uri="{FF2B5EF4-FFF2-40B4-BE49-F238E27FC236}">
                <a16:creationId xmlns:a16="http://schemas.microsoft.com/office/drawing/2014/main" id="{0E52F806-C0DB-4A50-BB50-A03BA136A0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9379081">
            <a:off x="750072" y="5599978"/>
            <a:ext cx="1458612" cy="797898"/>
          </a:xfrm>
          <a:prstGeom prst="rect">
            <a:avLst/>
          </a:prstGeom>
        </p:spPr>
      </p:pic>
      <p:pic>
        <p:nvPicPr>
          <p:cNvPr id="18" name="Picture 17">
            <a:extLst>
              <a:ext uri="{FF2B5EF4-FFF2-40B4-BE49-F238E27FC236}">
                <a16:creationId xmlns:a16="http://schemas.microsoft.com/office/drawing/2014/main" id="{8DF66289-EFD2-45DD-9155-F1225A0A1480}"/>
              </a:ext>
            </a:extLst>
          </p:cNvPr>
          <p:cNvPicPr>
            <a:picLocks noChangeAspect="1"/>
          </p:cNvPicPr>
          <p:nvPr userDrawn="1"/>
        </p:nvPicPr>
        <p:blipFill>
          <a:blip r:embed="rId4"/>
          <a:stretch>
            <a:fillRect/>
          </a:stretch>
        </p:blipFill>
        <p:spPr>
          <a:xfrm>
            <a:off x="450614" y="959906"/>
            <a:ext cx="11290771" cy="4938188"/>
          </a:xfrm>
          <a:prstGeom prst="rect">
            <a:avLst/>
          </a:prstGeom>
        </p:spPr>
      </p:pic>
      <p:pic>
        <p:nvPicPr>
          <p:cNvPr id="19" name="PHẠM DUYÊN 6 - 9Slide.vn">
            <a:extLst>
              <a:ext uri="{FF2B5EF4-FFF2-40B4-BE49-F238E27FC236}">
                <a16:creationId xmlns:a16="http://schemas.microsoft.com/office/drawing/2014/main" id="{AFBB0084-4007-4CB8-878A-820D356E9A0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9508" y="5508450"/>
            <a:ext cx="1211662" cy="1044750"/>
          </a:xfrm>
          <a:prstGeom prst="rect">
            <a:avLst/>
          </a:prstGeom>
        </p:spPr>
      </p:pic>
      <p:pic>
        <p:nvPicPr>
          <p:cNvPr id="20" name="PHẠM DUYÊN 7 - 9Slide.vn">
            <a:extLst>
              <a:ext uri="{FF2B5EF4-FFF2-40B4-BE49-F238E27FC236}">
                <a16:creationId xmlns:a16="http://schemas.microsoft.com/office/drawing/2014/main" id="{64612480-4239-4E0A-BA29-220DA51C034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7358" y="126859"/>
            <a:ext cx="899018" cy="756894"/>
          </a:xfrm>
          <a:prstGeom prst="rect">
            <a:avLst/>
          </a:prstGeom>
        </p:spPr>
      </p:pic>
      <p:pic>
        <p:nvPicPr>
          <p:cNvPr id="21" name="PHẠM DUYÊN 8 - 9Slide.vn">
            <a:extLst>
              <a:ext uri="{FF2B5EF4-FFF2-40B4-BE49-F238E27FC236}">
                <a16:creationId xmlns:a16="http://schemas.microsoft.com/office/drawing/2014/main" id="{D270F7E8-0E1A-4A88-B7FD-29DC22C1C18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972800" y="259074"/>
            <a:ext cx="915916" cy="911626"/>
          </a:xfrm>
          <a:prstGeom prst="rect">
            <a:avLst/>
          </a:prstGeom>
        </p:spPr>
      </p:pic>
      <p:pic>
        <p:nvPicPr>
          <p:cNvPr id="22" name="PHẠM DUYÊN 9 - 9Slide.vn">
            <a:extLst>
              <a:ext uri="{FF2B5EF4-FFF2-40B4-BE49-F238E27FC236}">
                <a16:creationId xmlns:a16="http://schemas.microsoft.com/office/drawing/2014/main" id="{4967AC9B-A0EC-4E3F-823E-0FCBC199646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62534" y="4865567"/>
            <a:ext cx="812860" cy="791086"/>
          </a:xfrm>
          <a:prstGeom prst="rect">
            <a:avLst/>
          </a:prstGeom>
        </p:spPr>
      </p:pic>
      <p:pic>
        <p:nvPicPr>
          <p:cNvPr id="23" name="Picture 22">
            <a:extLst>
              <a:ext uri="{FF2B5EF4-FFF2-40B4-BE49-F238E27FC236}">
                <a16:creationId xmlns:a16="http://schemas.microsoft.com/office/drawing/2014/main" id="{D33F48DE-E9B4-4967-BF55-ED179AD2A6A9}"/>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18673" t="17202" r="19975" b="25001"/>
          <a:stretch/>
        </p:blipFill>
        <p:spPr>
          <a:xfrm>
            <a:off x="4866803" y="1295400"/>
            <a:ext cx="2458394" cy="2315880"/>
          </a:xfrm>
          <a:prstGeom prst="rect">
            <a:avLst/>
          </a:prstGeom>
        </p:spPr>
      </p:pic>
    </p:spTree>
    <p:extLst>
      <p:ext uri="{BB962C8B-B14F-4D97-AF65-F5344CB8AC3E}">
        <p14:creationId xmlns:p14="http://schemas.microsoft.com/office/powerpoint/2010/main" val="310062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750"/>
                                        <p:tgtEl>
                                          <p:spTgt spid="17"/>
                                        </p:tgtEl>
                                      </p:cBhvr>
                                    </p:animEffect>
                                  </p:childTnLst>
                                </p:cTn>
                              </p:par>
                              <p:par>
                                <p:cTn id="8" presetID="22" presetClass="entr" presetSubtype="4"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750"/>
                                        <p:tgtEl>
                                          <p:spTgt spid="20"/>
                                        </p:tgtEl>
                                      </p:cBhvr>
                                    </p:animEffect>
                                  </p:childTnLst>
                                </p:cTn>
                              </p:par>
                              <p:par>
                                <p:cTn id="14" presetID="22" presetClass="entr" presetSubtype="4" fill="hold" nodeType="withEffect">
                                  <p:stCondLst>
                                    <p:cond delay="20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750"/>
                                        <p:tgtEl>
                                          <p:spTgt spid="21"/>
                                        </p:tgtEl>
                                      </p:cBhvr>
                                    </p:animEffect>
                                  </p:childTnLst>
                                </p:cTn>
                              </p:par>
                              <p:par>
                                <p:cTn id="17" presetID="16" presetClass="entr" presetSubtype="21" fill="hold" nodeType="withEffect">
                                  <p:stCondLst>
                                    <p:cond delay="40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D8C2D2-CFD9-49FB-B1B4-37A7E09F4D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8" name="PHẠM DUYÊN 4 - 9Slide.vn">
            <a:extLst>
              <a:ext uri="{FF2B5EF4-FFF2-40B4-BE49-F238E27FC236}">
                <a16:creationId xmlns:a16="http://schemas.microsoft.com/office/drawing/2014/main" id="{C77D0EFB-4678-4703-8AED-43A953036DC0}"/>
              </a:ext>
            </a:extLst>
          </p:cNvPr>
          <p:cNvSpPr/>
          <p:nvPr userDrawn="1"/>
        </p:nvSpPr>
        <p:spPr>
          <a:xfrm>
            <a:off x="304800" y="356097"/>
            <a:ext cx="11582400" cy="6145807"/>
          </a:xfrm>
          <a:prstGeom prst="roundRect">
            <a:avLst>
              <a:gd name="adj" fmla="val 2265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pic>
        <p:nvPicPr>
          <p:cNvPr id="9" name="Picture 8">
            <a:extLst>
              <a:ext uri="{FF2B5EF4-FFF2-40B4-BE49-F238E27FC236}">
                <a16:creationId xmlns:a16="http://schemas.microsoft.com/office/drawing/2014/main" id="{E5F407C4-246D-455B-A6ED-518E27795E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105" y="4951629"/>
            <a:ext cx="12671834" cy="2006576"/>
          </a:xfrm>
          <a:prstGeom prst="rect">
            <a:avLst/>
          </a:prstGeom>
        </p:spPr>
      </p:pic>
      <p:pic>
        <p:nvPicPr>
          <p:cNvPr id="10" name="Picture 9">
            <a:extLst>
              <a:ext uri="{FF2B5EF4-FFF2-40B4-BE49-F238E27FC236}">
                <a16:creationId xmlns:a16="http://schemas.microsoft.com/office/drawing/2014/main" id="{F83DD60D-1C25-4D3A-B482-8592CDF44B3E}"/>
              </a:ext>
            </a:extLst>
          </p:cNvPr>
          <p:cNvPicPr>
            <a:picLocks noChangeAspect="1"/>
          </p:cNvPicPr>
          <p:nvPr userDrawn="1"/>
        </p:nvPicPr>
        <p:blipFill>
          <a:blip r:embed="rId4"/>
          <a:stretch>
            <a:fillRect/>
          </a:stretch>
        </p:blipFill>
        <p:spPr>
          <a:xfrm>
            <a:off x="245162" y="194197"/>
            <a:ext cx="938865" cy="890093"/>
          </a:xfrm>
          <a:prstGeom prst="rect">
            <a:avLst/>
          </a:prstGeom>
        </p:spPr>
      </p:pic>
    </p:spTree>
    <p:extLst>
      <p:ext uri="{BB962C8B-B14F-4D97-AF65-F5344CB8AC3E}">
        <p14:creationId xmlns:p14="http://schemas.microsoft.com/office/powerpoint/2010/main" val="935787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03963-DA6A-439A-BBA2-37A66A7761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8" name="Picture 2">
            <a:extLst>
              <a:ext uri="{FF2B5EF4-FFF2-40B4-BE49-F238E27FC236}">
                <a16:creationId xmlns:a16="http://schemas.microsoft.com/office/drawing/2014/main" id="{CFFF6907-5708-4C2A-A12C-BDBBEB2841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 t="5624" r="46771" b="5624"/>
          <a:stretch/>
        </p:blipFill>
        <p:spPr>
          <a:xfrm>
            <a:off x="-9236" y="3016033"/>
            <a:ext cx="12226636" cy="3841967"/>
          </a:xfrm>
          <a:prstGeom prst="rect">
            <a:avLst/>
          </a:prstGeom>
        </p:spPr>
      </p:pic>
      <p:sp>
        <p:nvSpPr>
          <p:cNvPr id="9" name="PHẠM DUYÊN 4 - 9Slide.vn">
            <a:extLst>
              <a:ext uri="{FF2B5EF4-FFF2-40B4-BE49-F238E27FC236}">
                <a16:creationId xmlns:a16="http://schemas.microsoft.com/office/drawing/2014/main" id="{A2B77444-33D2-4327-BA0A-EFF3EAB4EC72}"/>
              </a:ext>
            </a:extLst>
          </p:cNvPr>
          <p:cNvSpPr/>
          <p:nvPr userDrawn="1"/>
        </p:nvSpPr>
        <p:spPr>
          <a:xfrm>
            <a:off x="304800" y="356097"/>
            <a:ext cx="11582400" cy="6145807"/>
          </a:xfrm>
          <a:prstGeom prst="roundRect">
            <a:avLst>
              <a:gd name="adj" fmla="val 2265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pic>
        <p:nvPicPr>
          <p:cNvPr id="10" name="Picture 9">
            <a:extLst>
              <a:ext uri="{FF2B5EF4-FFF2-40B4-BE49-F238E27FC236}">
                <a16:creationId xmlns:a16="http://schemas.microsoft.com/office/drawing/2014/main" id="{FB987C1B-C8E3-409D-BAF6-824832A4F78A}"/>
              </a:ext>
            </a:extLst>
          </p:cNvPr>
          <p:cNvPicPr>
            <a:picLocks noChangeAspect="1"/>
          </p:cNvPicPr>
          <p:nvPr userDrawn="1"/>
        </p:nvPicPr>
        <p:blipFill>
          <a:blip r:embed="rId4"/>
          <a:stretch>
            <a:fillRect/>
          </a:stretch>
        </p:blipFill>
        <p:spPr>
          <a:xfrm>
            <a:off x="239849" y="186549"/>
            <a:ext cx="938865" cy="890093"/>
          </a:xfrm>
          <a:prstGeom prst="rect">
            <a:avLst/>
          </a:prstGeom>
        </p:spPr>
      </p:pic>
    </p:spTree>
    <p:extLst>
      <p:ext uri="{BB962C8B-B14F-4D97-AF65-F5344CB8AC3E}">
        <p14:creationId xmlns:p14="http://schemas.microsoft.com/office/powerpoint/2010/main" val="1888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516979-A058-407D-A9A6-E2415B528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8" name="Picture 2">
            <a:extLst>
              <a:ext uri="{FF2B5EF4-FFF2-40B4-BE49-F238E27FC236}">
                <a16:creationId xmlns:a16="http://schemas.microsoft.com/office/drawing/2014/main" id="{4EB2BE57-5E78-4551-A136-0BABD2FBE28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 t="5624" r="46771" b="5624"/>
          <a:stretch/>
        </p:blipFill>
        <p:spPr>
          <a:xfrm>
            <a:off x="-9236" y="3016033"/>
            <a:ext cx="12226636" cy="3841967"/>
          </a:xfrm>
          <a:prstGeom prst="rect">
            <a:avLst/>
          </a:prstGeom>
        </p:spPr>
      </p:pic>
      <p:sp>
        <p:nvSpPr>
          <p:cNvPr id="9" name="PHẠM DUYÊN 4 - 9Slide.vn">
            <a:extLst>
              <a:ext uri="{FF2B5EF4-FFF2-40B4-BE49-F238E27FC236}">
                <a16:creationId xmlns:a16="http://schemas.microsoft.com/office/drawing/2014/main" id="{B797A8CA-C9F7-4186-8190-E8E6BFF7CD8C}"/>
              </a:ext>
            </a:extLst>
          </p:cNvPr>
          <p:cNvSpPr/>
          <p:nvPr userDrawn="1"/>
        </p:nvSpPr>
        <p:spPr>
          <a:xfrm>
            <a:off x="304800" y="356097"/>
            <a:ext cx="11582400" cy="6145807"/>
          </a:xfrm>
          <a:prstGeom prst="roundRect">
            <a:avLst>
              <a:gd name="adj" fmla="val 1661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spTree>
    <p:extLst>
      <p:ext uri="{BB962C8B-B14F-4D97-AF65-F5344CB8AC3E}">
        <p14:creationId xmlns:p14="http://schemas.microsoft.com/office/powerpoint/2010/main" val="4250664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2FD16E2-2AFE-4DBF-AF29-D823079E47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7" name="PHẠM DUYÊN 2 - 9Slide.vn">
            <a:extLst>
              <a:ext uri="{FF2B5EF4-FFF2-40B4-BE49-F238E27FC236}">
                <a16:creationId xmlns:a16="http://schemas.microsoft.com/office/drawing/2014/main" id="{A9BF5CEA-97B2-49B1-8D9A-1575720C8BEF}"/>
              </a:ext>
            </a:extLst>
          </p:cNvPr>
          <p:cNvSpPr/>
          <p:nvPr userDrawn="1"/>
        </p:nvSpPr>
        <p:spPr>
          <a:xfrm>
            <a:off x="0" y="-12700"/>
            <a:ext cx="12192000" cy="6858000"/>
          </a:xfrm>
          <a:prstGeom prst="rect">
            <a:avLst/>
          </a:prstGeom>
          <a:solidFill>
            <a:srgbClr val="AD98F3">
              <a:alpha val="48000"/>
            </a:srgbClr>
          </a:solidFill>
          <a:ln w="12700">
            <a:noFill/>
          </a:ln>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9pPr>
          </a:lstStyle>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8" name="PHẠM DUYÊN 3 - 9Slide.vn">
            <a:extLst>
              <a:ext uri="{FF2B5EF4-FFF2-40B4-BE49-F238E27FC236}">
                <a16:creationId xmlns:a16="http://schemas.microsoft.com/office/drawing/2014/main" id="{2B2ACD89-5AD1-4F41-8FB2-5A12B8B75E23}"/>
              </a:ext>
            </a:extLst>
          </p:cNvPr>
          <p:cNvSpPr/>
          <p:nvPr userDrawn="1"/>
        </p:nvSpPr>
        <p:spPr>
          <a:xfrm rot="5400000">
            <a:off x="1333500" y="-1409700"/>
            <a:ext cx="7008813" cy="9675813"/>
          </a:xfrm>
          <a:custGeom>
            <a:avLst/>
            <a:gdLst>
              <a:gd name="txL" fmla="*/ 0 w 1511970"/>
              <a:gd name="txT" fmla="*/ 0 h 1174642"/>
              <a:gd name="txR" fmla="*/ 1511970 w 1511970"/>
              <a:gd name="txB" fmla="*/ 1174642 h 1174642"/>
            </a:gdLst>
            <a:ahLst/>
            <a:cxnLst>
              <a:cxn ang="0">
                <a:pos x="10588" y="1174642"/>
              </a:cxn>
              <a:cxn ang="0">
                <a:pos x="10591" y="1174637"/>
              </a:cxn>
              <a:cxn ang="0">
                <a:pos x="10591" y="665680"/>
              </a:cxn>
              <a:cxn ang="0">
                <a:pos x="0" y="677726"/>
              </a:cxn>
              <a:cxn ang="0">
                <a:pos x="728441" y="0"/>
              </a:cxn>
              <a:cxn ang="0">
                <a:pos x="1511970" y="507190"/>
              </a:cxn>
              <a:cxn ang="0">
                <a:pos x="1508316" y="503043"/>
              </a:cxn>
              <a:cxn ang="0">
                <a:pos x="1508315" y="1174641"/>
              </a:cxn>
              <a:cxn ang="0">
                <a:pos x="1508315" y="1174641"/>
              </a:cxn>
              <a:cxn ang="0">
                <a:pos x="1508315" y="1174642"/>
              </a:cxn>
              <a:cxn ang="0">
                <a:pos x="10588" y="1174642"/>
              </a:cxn>
            </a:cxnLst>
            <a:rect l="txL" t="txT" r="txR" b="txB"/>
            <a:pathLst>
              <a:path w="1511970" h="1174642">
                <a:moveTo>
                  <a:pt x="10588" y="1174642"/>
                </a:moveTo>
                <a:cubicBezTo>
                  <a:pt x="10589" y="1174640"/>
                  <a:pt x="10590" y="1174639"/>
                  <a:pt x="10591" y="1174637"/>
                </a:cubicBezTo>
                <a:cubicBezTo>
                  <a:pt x="11739" y="1104805"/>
                  <a:pt x="9443" y="735512"/>
                  <a:pt x="10591" y="665680"/>
                </a:cubicBezTo>
                <a:lnTo>
                  <a:pt x="0" y="677726"/>
                </a:lnTo>
                <a:lnTo>
                  <a:pt x="728441" y="0"/>
                </a:lnTo>
                <a:lnTo>
                  <a:pt x="1511970" y="507190"/>
                </a:lnTo>
                <a:lnTo>
                  <a:pt x="1508316" y="503043"/>
                </a:lnTo>
                <a:cubicBezTo>
                  <a:pt x="1508316" y="726909"/>
                  <a:pt x="1508315" y="950775"/>
                  <a:pt x="1508315" y="1174641"/>
                </a:cubicBezTo>
                <a:lnTo>
                  <a:pt x="1508315" y="1174641"/>
                </a:lnTo>
                <a:lnTo>
                  <a:pt x="1508315" y="1174642"/>
                </a:lnTo>
                <a:lnTo>
                  <a:pt x="10588" y="1174642"/>
                </a:lnTo>
                <a:close/>
              </a:path>
            </a:pathLst>
          </a:custGeom>
          <a:solidFill>
            <a:srgbClr val="FCD6FC">
              <a:alpha val="48000"/>
            </a:srgbClr>
          </a:solidFill>
          <a:ln w="12700">
            <a:noFill/>
          </a:ln>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9pPr>
          </a:lstStyle>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 name="PHẠM DUYÊN 4 - 9Slide.vn">
            <a:extLst>
              <a:ext uri="{FF2B5EF4-FFF2-40B4-BE49-F238E27FC236}">
                <a16:creationId xmlns:a16="http://schemas.microsoft.com/office/drawing/2014/main" id="{94F3488A-3030-4BD8-99E4-7BD48137390E}"/>
              </a:ext>
            </a:extLst>
          </p:cNvPr>
          <p:cNvSpPr txBox="1"/>
          <p:nvPr userDrawn="1"/>
        </p:nvSpPr>
        <p:spPr>
          <a:xfrm>
            <a:off x="381000" y="1346137"/>
            <a:ext cx="6569923" cy="3382657"/>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rgbClr val="8C6EEE"/>
              </a:contourClr>
            </a:sp3d>
          </a:bodyPr>
          <a:lstStyle/>
          <a:p>
            <a:pPr algn="ctr">
              <a:lnSpc>
                <a:spcPct val="129000"/>
              </a:lnSpc>
            </a:pPr>
            <a:r>
              <a:rPr lang="en-US" altLang="zh-CN" sz="8800" b="1" spc="460">
                <a:ln w="28575">
                  <a:solidFill>
                    <a:srgbClr val="AD98F3"/>
                  </a:solidFill>
                </a:ln>
                <a:solidFill>
                  <a:schemeClr val="bg1"/>
                </a:solidFill>
                <a:latin typeface="#9Slide07 Crocante" panose="02000000000000000000" pitchFamily="2" charset="0"/>
                <a:cs typeface="+mn-ea"/>
                <a:sym typeface="+mn-lt"/>
              </a:rPr>
              <a:t>TIẾT</a:t>
            </a:r>
            <a:r>
              <a:rPr lang="en-US" altLang="zh-CN" sz="8800" b="1" spc="460" baseline="0">
                <a:ln w="28575">
                  <a:solidFill>
                    <a:srgbClr val="AD98F3"/>
                  </a:solidFill>
                </a:ln>
                <a:solidFill>
                  <a:schemeClr val="bg1"/>
                </a:solidFill>
                <a:latin typeface="#9Slide07 Crocante" panose="02000000000000000000" pitchFamily="2" charset="0"/>
                <a:cs typeface="+mn-ea"/>
                <a:sym typeface="+mn-lt"/>
              </a:rPr>
              <a:t> HỌC</a:t>
            </a:r>
            <a:br>
              <a:rPr lang="en-US" altLang="zh-CN" sz="8800" b="1" spc="460" baseline="0">
                <a:ln w="28575">
                  <a:solidFill>
                    <a:srgbClr val="AD98F3"/>
                  </a:solidFill>
                </a:ln>
                <a:solidFill>
                  <a:schemeClr val="bg1"/>
                </a:solidFill>
                <a:latin typeface="#9Slide07 Crocante" panose="02000000000000000000" pitchFamily="2" charset="0"/>
                <a:cs typeface="+mn-ea"/>
                <a:sym typeface="+mn-lt"/>
              </a:rPr>
            </a:br>
            <a:r>
              <a:rPr lang="en-US" altLang="zh-CN" sz="8800" b="1" spc="460" baseline="0">
                <a:ln w="28575">
                  <a:solidFill>
                    <a:srgbClr val="AD98F3"/>
                  </a:solidFill>
                </a:ln>
                <a:solidFill>
                  <a:schemeClr val="bg1"/>
                </a:solidFill>
                <a:latin typeface="#9Slide07 Crocante" panose="02000000000000000000" pitchFamily="2" charset="0"/>
                <a:cs typeface="+mn-ea"/>
                <a:sym typeface="+mn-lt"/>
              </a:rPr>
              <a:t>KẾT THÚC</a:t>
            </a:r>
            <a:endParaRPr lang="en-US" altLang="zh-CN" sz="8800" b="1" spc="460" dirty="0">
              <a:ln w="28575">
                <a:solidFill>
                  <a:srgbClr val="AD98F3"/>
                </a:solidFill>
              </a:ln>
              <a:solidFill>
                <a:schemeClr val="bg1"/>
              </a:solidFill>
              <a:latin typeface="#9Slide07 Crocante" panose="02000000000000000000" pitchFamily="2" charset="0"/>
              <a:cs typeface="+mn-ea"/>
              <a:sym typeface="+mn-lt"/>
            </a:endParaRPr>
          </a:p>
        </p:txBody>
      </p:sp>
      <p:grpSp>
        <p:nvGrpSpPr>
          <p:cNvPr id="41" name="PHẠM DUYÊN 5 - 9Slide.vn">
            <a:extLst>
              <a:ext uri="{FF2B5EF4-FFF2-40B4-BE49-F238E27FC236}">
                <a16:creationId xmlns:a16="http://schemas.microsoft.com/office/drawing/2014/main" id="{6C5E42FD-6DD2-4918-9E25-4EF057F531D9}"/>
              </a:ext>
            </a:extLst>
          </p:cNvPr>
          <p:cNvGrpSpPr/>
          <p:nvPr userDrawn="1"/>
        </p:nvGrpSpPr>
        <p:grpSpPr>
          <a:xfrm flipH="1">
            <a:off x="7970493" y="2120293"/>
            <a:ext cx="1864487" cy="1870428"/>
            <a:chOff x="304800" y="673100"/>
            <a:chExt cx="4000500" cy="4000500"/>
          </a:xfrm>
          <a:effectLst>
            <a:outerShdw blurRad="444500" dist="254000" dir="8100000" algn="tr" rotWithShape="0">
              <a:prstClr val="black">
                <a:alpha val="50000"/>
              </a:prstClr>
            </a:outerShdw>
          </a:effectLst>
        </p:grpSpPr>
        <p:sp>
          <p:nvSpPr>
            <p:cNvPr id="42" name="114">
              <a:extLst>
                <a:ext uri="{FF2B5EF4-FFF2-40B4-BE49-F238E27FC236}">
                  <a16:creationId xmlns:a16="http://schemas.microsoft.com/office/drawing/2014/main" id="{39DB6F35-1BAD-4111-B650-EFA1EF0E7C4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3" name="115">
              <a:extLst>
                <a:ext uri="{FF2B5EF4-FFF2-40B4-BE49-F238E27FC236}">
                  <a16:creationId xmlns:a16="http://schemas.microsoft.com/office/drawing/2014/main" id="{F53BDF8D-DC53-477F-9021-00AC7A518A46}"/>
                </a:ext>
              </a:extLst>
            </p:cNvPr>
            <p:cNvSpPr/>
            <p:nvPr/>
          </p:nvSpPr>
          <p:spPr>
            <a:xfrm>
              <a:off x="392113" y="760413"/>
              <a:ext cx="3825874" cy="3825874"/>
            </a:xfrm>
            <a:prstGeom prst="ellipse">
              <a:avLst/>
            </a:prstGeom>
            <a:gradFill>
              <a:gsLst>
                <a:gs pos="0">
                  <a:schemeClr val="bg1"/>
                </a:gs>
                <a:gs pos="100000">
                  <a:srgbClr val="B8C4FE"/>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44" name="PHẠM DUYÊN 6 - 9Slide.vn">
            <a:extLst>
              <a:ext uri="{FF2B5EF4-FFF2-40B4-BE49-F238E27FC236}">
                <a16:creationId xmlns:a16="http://schemas.microsoft.com/office/drawing/2014/main" id="{49677AAD-78A9-49D7-8B9B-907CD590F4A9}"/>
              </a:ext>
            </a:extLst>
          </p:cNvPr>
          <p:cNvSpPr/>
          <p:nvPr userDrawn="1"/>
        </p:nvSpPr>
        <p:spPr>
          <a:xfrm flipH="1">
            <a:off x="10378909" y="3519436"/>
            <a:ext cx="675524" cy="677676"/>
          </a:xfrm>
          <a:prstGeom prst="ellipse">
            <a:avLst/>
          </a:prstGeom>
          <a:solidFill>
            <a:srgbClr val="D3B8F7"/>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5" name="PHẠM DUYÊN 7 - 9Slide.vn">
            <a:extLst>
              <a:ext uri="{FF2B5EF4-FFF2-40B4-BE49-F238E27FC236}">
                <a16:creationId xmlns:a16="http://schemas.microsoft.com/office/drawing/2014/main" id="{416764B0-B5BA-4DDF-B543-F85B62CA7408}"/>
              </a:ext>
            </a:extLst>
          </p:cNvPr>
          <p:cNvGrpSpPr/>
          <p:nvPr userDrawn="1"/>
        </p:nvGrpSpPr>
        <p:grpSpPr>
          <a:xfrm flipH="1">
            <a:off x="8384306" y="4187519"/>
            <a:ext cx="219079" cy="219777"/>
            <a:chOff x="304800" y="673100"/>
            <a:chExt cx="4000500" cy="4000500"/>
          </a:xfrm>
          <a:solidFill>
            <a:srgbClr val="D3B8F7"/>
          </a:solidFill>
          <a:effectLst>
            <a:outerShdw blurRad="381000" dist="152400" dir="8100000" algn="tr" rotWithShape="0">
              <a:prstClr val="black">
                <a:alpha val="70000"/>
              </a:prstClr>
            </a:outerShdw>
          </a:effectLst>
        </p:grpSpPr>
        <p:sp>
          <p:nvSpPr>
            <p:cNvPr id="46" name="108">
              <a:extLst>
                <a:ext uri="{FF2B5EF4-FFF2-40B4-BE49-F238E27FC236}">
                  <a16:creationId xmlns:a16="http://schemas.microsoft.com/office/drawing/2014/main" id="{A66F6254-8869-4B76-BD77-3170B855285C}"/>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7" name="109">
              <a:extLst>
                <a:ext uri="{FF2B5EF4-FFF2-40B4-BE49-F238E27FC236}">
                  <a16:creationId xmlns:a16="http://schemas.microsoft.com/office/drawing/2014/main" id="{220EF32B-7D2D-49FA-80F9-39DEEDEBBDE2}"/>
                </a:ext>
              </a:extLst>
            </p:cNvPr>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48" name="PHẠM DUYÊN 8 - 9Slide.vn">
            <a:extLst>
              <a:ext uri="{FF2B5EF4-FFF2-40B4-BE49-F238E27FC236}">
                <a16:creationId xmlns:a16="http://schemas.microsoft.com/office/drawing/2014/main" id="{DE5189A7-466E-4A76-9453-DE5A8C9A6BDE}"/>
              </a:ext>
            </a:extLst>
          </p:cNvPr>
          <p:cNvGrpSpPr/>
          <p:nvPr userDrawn="1"/>
        </p:nvGrpSpPr>
        <p:grpSpPr>
          <a:xfrm flipH="1">
            <a:off x="7045447" y="4113857"/>
            <a:ext cx="821990" cy="824609"/>
            <a:chOff x="304800" y="673100"/>
            <a:chExt cx="4000500" cy="4000500"/>
          </a:xfrm>
          <a:solidFill>
            <a:srgbClr val="D6CDF9"/>
          </a:solidFill>
          <a:effectLst>
            <a:outerShdw blurRad="317500" dist="190500" dir="8100000" algn="tr" rotWithShape="0">
              <a:prstClr val="black">
                <a:alpha val="50000"/>
              </a:prstClr>
            </a:outerShdw>
          </a:effectLst>
        </p:grpSpPr>
        <p:sp>
          <p:nvSpPr>
            <p:cNvPr id="49" name="104">
              <a:extLst>
                <a:ext uri="{FF2B5EF4-FFF2-40B4-BE49-F238E27FC236}">
                  <a16:creationId xmlns:a16="http://schemas.microsoft.com/office/drawing/2014/main" id="{8EB6C9E0-9505-4144-8F54-5B3CE0F60AF8}"/>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0" name="105">
              <a:extLst>
                <a:ext uri="{FF2B5EF4-FFF2-40B4-BE49-F238E27FC236}">
                  <a16:creationId xmlns:a16="http://schemas.microsoft.com/office/drawing/2014/main" id="{B580B95F-1200-4F59-8A42-13F80337EE16}"/>
                </a:ext>
              </a:extLst>
            </p:cNvPr>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51" name="PHẠM DUYÊN 9 - 9Slide.vn">
            <a:extLst>
              <a:ext uri="{FF2B5EF4-FFF2-40B4-BE49-F238E27FC236}">
                <a16:creationId xmlns:a16="http://schemas.microsoft.com/office/drawing/2014/main" id="{CD8FC770-8766-410D-BFB3-EEE67240F253}"/>
              </a:ext>
            </a:extLst>
          </p:cNvPr>
          <p:cNvSpPr/>
          <p:nvPr userDrawn="1"/>
        </p:nvSpPr>
        <p:spPr>
          <a:xfrm flipH="1">
            <a:off x="8103961" y="2230913"/>
            <a:ext cx="1607984" cy="1613106"/>
          </a:xfrm>
          <a:prstGeom prst="ellipse">
            <a:avLst/>
          </a:prstGeom>
          <a:solidFill>
            <a:srgbClr val="AD98F3"/>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PHẠM DUYÊN 10 - 9Slide.vn">
            <a:extLst>
              <a:ext uri="{FF2B5EF4-FFF2-40B4-BE49-F238E27FC236}">
                <a16:creationId xmlns:a16="http://schemas.microsoft.com/office/drawing/2014/main" id="{CA1C80DA-4F43-4794-AC7A-0C23B8ACA177}"/>
              </a:ext>
            </a:extLst>
          </p:cNvPr>
          <p:cNvSpPr/>
          <p:nvPr userDrawn="1"/>
        </p:nvSpPr>
        <p:spPr>
          <a:xfrm flipH="1">
            <a:off x="9109038" y="1330336"/>
            <a:ext cx="273904" cy="274777"/>
          </a:xfrm>
          <a:prstGeom prst="ellipse">
            <a:avLst/>
          </a:prstGeom>
          <a:solidFill>
            <a:srgbClr val="B8C4F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53" name="PHẠM DUYÊN 11 - 9Slide.vn">
            <a:extLst>
              <a:ext uri="{FF2B5EF4-FFF2-40B4-BE49-F238E27FC236}">
                <a16:creationId xmlns:a16="http://schemas.microsoft.com/office/drawing/2014/main" id="{A6CB39EA-A921-49A0-B9A1-4017D6F1FFA2}"/>
              </a:ext>
            </a:extLst>
          </p:cNvPr>
          <p:cNvGrpSpPr/>
          <p:nvPr userDrawn="1"/>
        </p:nvGrpSpPr>
        <p:grpSpPr>
          <a:xfrm flipH="1">
            <a:off x="10058400" y="4965592"/>
            <a:ext cx="287005" cy="287919"/>
            <a:chOff x="304800" y="673100"/>
            <a:chExt cx="4000500" cy="4000500"/>
          </a:xfrm>
          <a:solidFill>
            <a:srgbClr val="BBCEF9"/>
          </a:solidFill>
          <a:effectLst>
            <a:outerShdw blurRad="381000" dist="152400" dir="8100000" algn="tr" rotWithShape="0">
              <a:prstClr val="black">
                <a:alpha val="70000"/>
              </a:prstClr>
            </a:outerShdw>
          </a:effectLst>
        </p:grpSpPr>
        <p:sp>
          <p:nvSpPr>
            <p:cNvPr id="54" name="106">
              <a:extLst>
                <a:ext uri="{FF2B5EF4-FFF2-40B4-BE49-F238E27FC236}">
                  <a16:creationId xmlns:a16="http://schemas.microsoft.com/office/drawing/2014/main" id="{417BCA56-57C8-463F-9DB2-C6BF5A390E0E}"/>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5" name="107">
              <a:extLst>
                <a:ext uri="{FF2B5EF4-FFF2-40B4-BE49-F238E27FC236}">
                  <a16:creationId xmlns:a16="http://schemas.microsoft.com/office/drawing/2014/main" id="{234B6901-4D91-430B-A7C1-3C84DAD5B5DC}"/>
                </a:ext>
              </a:extLst>
            </p:cNvPr>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4227606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750" fill="hold"/>
                                        <p:tgtEl>
                                          <p:spTgt spid="48"/>
                                        </p:tgtEl>
                                        <p:attrNameLst>
                                          <p:attrName>ppt_w</p:attrName>
                                        </p:attrNameLst>
                                      </p:cBhvr>
                                      <p:tavLst>
                                        <p:tav tm="0">
                                          <p:val>
                                            <p:fltVal val="0"/>
                                          </p:val>
                                        </p:tav>
                                        <p:tav tm="100000">
                                          <p:val>
                                            <p:strVal val="#ppt_w"/>
                                          </p:val>
                                        </p:tav>
                                      </p:tavLst>
                                    </p:anim>
                                    <p:anim calcmode="lin" valueType="num">
                                      <p:cBhvr>
                                        <p:cTn id="12" dur="750" fill="hold"/>
                                        <p:tgtEl>
                                          <p:spTgt spid="48"/>
                                        </p:tgtEl>
                                        <p:attrNameLst>
                                          <p:attrName>ppt_h</p:attrName>
                                        </p:attrNameLst>
                                      </p:cBhvr>
                                      <p:tavLst>
                                        <p:tav tm="0">
                                          <p:val>
                                            <p:fltVal val="0"/>
                                          </p:val>
                                        </p:tav>
                                        <p:tav tm="100000">
                                          <p:val>
                                            <p:strVal val="#ppt_h"/>
                                          </p:val>
                                        </p:tav>
                                      </p:tavLst>
                                    </p:anim>
                                    <p:animEffect transition="in" filter="fade">
                                      <p:cBhvr>
                                        <p:cTn id="13" dur="750"/>
                                        <p:tgtEl>
                                          <p:spTgt spid="48"/>
                                        </p:tgtEl>
                                      </p:cBhvr>
                                    </p:animEffect>
                                  </p:childTnLst>
                                </p:cTn>
                              </p:par>
                              <p:par>
                                <p:cTn id="14" presetID="53" presetClass="entr" presetSubtype="16"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fltVal val="0"/>
                                          </p:val>
                                        </p:tav>
                                        <p:tav tm="100000">
                                          <p:val>
                                            <p:strVal val="#ppt_h"/>
                                          </p:val>
                                        </p:tav>
                                      </p:tavLst>
                                    </p:anim>
                                    <p:animEffect transition="in" filter="fade">
                                      <p:cBhvr>
                                        <p:cTn id="18" dur="500"/>
                                        <p:tgtEl>
                                          <p:spTgt spid="45"/>
                                        </p:tgtEl>
                                      </p:cBhvr>
                                    </p:animEffect>
                                  </p:childTnLst>
                                </p:cTn>
                              </p:par>
                              <p:par>
                                <p:cTn id="19" presetID="6" presetClass="entr" presetSubtype="16" fill="hold" grpId="0" nodeType="withEffect">
                                  <p:stCondLst>
                                    <p:cond delay="200"/>
                                  </p:stCondLst>
                                  <p:childTnLst>
                                    <p:set>
                                      <p:cBhvr>
                                        <p:cTn id="20" dur="1" fill="hold">
                                          <p:stCondLst>
                                            <p:cond delay="0"/>
                                          </p:stCondLst>
                                        </p:cTn>
                                        <p:tgtEl>
                                          <p:spTgt spid="51"/>
                                        </p:tgtEl>
                                        <p:attrNameLst>
                                          <p:attrName>style.visibility</p:attrName>
                                        </p:attrNameLst>
                                      </p:cBhvr>
                                      <p:to>
                                        <p:strVal val="visible"/>
                                      </p:to>
                                    </p:set>
                                    <p:animEffect transition="in" filter="circle(in)">
                                      <p:cBhvr>
                                        <p:cTn id="21" dur="2000"/>
                                        <p:tgtEl>
                                          <p:spTgt spid="51"/>
                                        </p:tgtEl>
                                      </p:cBhvr>
                                    </p:animEffect>
                                  </p:childTnLst>
                                </p:cTn>
                              </p:par>
                              <p:par>
                                <p:cTn id="22" presetID="6" presetClass="entr" presetSubtype="16"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ircle(in)">
                                      <p:cBhvr>
                                        <p:cTn id="24" dur="2000"/>
                                        <p:tgtEl>
                                          <p:spTgt spid="41"/>
                                        </p:tgtEl>
                                      </p:cBhvr>
                                    </p:animEffect>
                                  </p:childTnLst>
                                </p:cTn>
                              </p:par>
                              <p:par>
                                <p:cTn id="25" presetID="6" presetClass="entr" presetSubtype="16" fill="hold" grpId="0" nodeType="withEffect">
                                  <p:stCondLst>
                                    <p:cond delay="500"/>
                                  </p:stCondLst>
                                  <p:childTnLst>
                                    <p:set>
                                      <p:cBhvr>
                                        <p:cTn id="26" dur="1" fill="hold">
                                          <p:stCondLst>
                                            <p:cond delay="0"/>
                                          </p:stCondLst>
                                        </p:cTn>
                                        <p:tgtEl>
                                          <p:spTgt spid="44"/>
                                        </p:tgtEl>
                                        <p:attrNameLst>
                                          <p:attrName>style.visibility</p:attrName>
                                        </p:attrNameLst>
                                      </p:cBhvr>
                                      <p:to>
                                        <p:strVal val="visible"/>
                                      </p:to>
                                    </p:set>
                                    <p:animEffect transition="in" filter="circle(in)">
                                      <p:cBhvr>
                                        <p:cTn id="27" dur="20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750" fill="hold"/>
                                        <p:tgtEl>
                                          <p:spTgt spid="52"/>
                                        </p:tgtEl>
                                        <p:attrNameLst>
                                          <p:attrName>ppt_w</p:attrName>
                                        </p:attrNameLst>
                                      </p:cBhvr>
                                      <p:tavLst>
                                        <p:tav tm="0">
                                          <p:val>
                                            <p:fltVal val="0"/>
                                          </p:val>
                                        </p:tav>
                                        <p:tav tm="100000">
                                          <p:val>
                                            <p:strVal val="#ppt_w"/>
                                          </p:val>
                                        </p:tav>
                                      </p:tavLst>
                                    </p:anim>
                                    <p:anim calcmode="lin" valueType="num">
                                      <p:cBhvr>
                                        <p:cTn id="31" dur="750" fill="hold"/>
                                        <p:tgtEl>
                                          <p:spTgt spid="52"/>
                                        </p:tgtEl>
                                        <p:attrNameLst>
                                          <p:attrName>ppt_h</p:attrName>
                                        </p:attrNameLst>
                                      </p:cBhvr>
                                      <p:tavLst>
                                        <p:tav tm="0">
                                          <p:val>
                                            <p:fltVal val="0"/>
                                          </p:val>
                                        </p:tav>
                                        <p:tav tm="100000">
                                          <p:val>
                                            <p:strVal val="#ppt_h"/>
                                          </p:val>
                                        </p:tav>
                                      </p:tavLst>
                                    </p:anim>
                                    <p:animEffect transition="in" filter="fade">
                                      <p:cBhvr>
                                        <p:cTn id="32" dur="750"/>
                                        <p:tgtEl>
                                          <p:spTgt spid="52"/>
                                        </p:tgtEl>
                                      </p:cBhvr>
                                    </p:animEffect>
                                  </p:childTnLst>
                                </p:cTn>
                              </p:par>
                              <p:par>
                                <p:cTn id="33" presetID="53" presetClass="entr" presetSubtype="16"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4" grpId="0" animBg="1"/>
      <p:bldP spid="51" grpId="0" animBg="1"/>
      <p:bldP spid="5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670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DC9C-9BE1-4E7B-BF5E-3EAA584CB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351AE-42EF-4BA4-944C-F2FF99C52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46504-66A5-47B9-8020-AE87B0DAF285}"/>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5" name="Footer Placeholder 4">
            <a:extLst>
              <a:ext uri="{FF2B5EF4-FFF2-40B4-BE49-F238E27FC236}">
                <a16:creationId xmlns:a16="http://schemas.microsoft.com/office/drawing/2014/main" id="{84C1744D-9889-48B5-9D51-CB545C89E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DB92C-DAFB-48BA-A823-1241DBF347CE}"/>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75111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F81F-9DCF-4C1C-A160-8679A8B28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E6C1-9329-4F5E-8602-C3148A8A5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75189-1AA5-4B13-8297-397277CC9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DC66E-70CE-40DB-9AE9-B00F27A4B9A5}"/>
              </a:ext>
            </a:extLst>
          </p:cNvPr>
          <p:cNvSpPr>
            <a:spLocks noGrp="1"/>
          </p:cNvSpPr>
          <p:nvPr>
            <p:ph type="dt" sz="half" idx="10"/>
          </p:nvPr>
        </p:nvSpPr>
        <p:spPr/>
        <p:txBody>
          <a:bodyPr/>
          <a:lstStyle/>
          <a:p>
            <a:fld id="{21F9F53B-4389-4CF3-89C9-1F65CC452498}" type="datetimeFigureOut">
              <a:rPr lang="en-US" smtClean="0"/>
              <a:t>7/17/2022</a:t>
            </a:fld>
            <a:endParaRPr lang="en-US"/>
          </a:p>
        </p:txBody>
      </p:sp>
      <p:sp>
        <p:nvSpPr>
          <p:cNvPr id="6" name="Footer Placeholder 5">
            <a:extLst>
              <a:ext uri="{FF2B5EF4-FFF2-40B4-BE49-F238E27FC236}">
                <a16:creationId xmlns:a16="http://schemas.microsoft.com/office/drawing/2014/main" id="{C4F09F84-E522-4C2E-8803-D866E1FD7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B212C-197C-4B03-A2EF-FED8939829A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45671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B010FEC-C987-151A-ECFC-A97F3F59AE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4D531DF-0B4F-4A6E-8381-7840AB883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E34005-A542-450D-B1EC-2B8497543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6A28-C154-4BE3-B741-5C0A3D6F5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F53B-4389-4CF3-89C9-1F65CC452498}" type="datetimeFigureOut">
              <a:rPr lang="en-US" smtClean="0"/>
              <a:t>7/17/2022</a:t>
            </a:fld>
            <a:endParaRPr lang="en-US"/>
          </a:p>
        </p:txBody>
      </p:sp>
      <p:sp>
        <p:nvSpPr>
          <p:cNvPr id="5" name="Footer Placeholder 4">
            <a:extLst>
              <a:ext uri="{FF2B5EF4-FFF2-40B4-BE49-F238E27FC236}">
                <a16:creationId xmlns:a16="http://schemas.microsoft.com/office/drawing/2014/main" id="{7080200D-D568-46D3-BDB2-850EEED9F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E9FA3-A8BF-442D-A37E-CD5F271D0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64D26-1997-4F42-96C0-35C43088D09E}" type="slidenum">
              <a:rPr lang="en-US" smtClean="0"/>
              <a:t>‹#›</a:t>
            </a:fld>
            <a:endParaRPr lang="en-US"/>
          </a:p>
        </p:txBody>
      </p:sp>
      <p:pic>
        <p:nvPicPr>
          <p:cNvPr id="13" name="Picture 12">
            <a:extLst>
              <a:ext uri="{FF2B5EF4-FFF2-40B4-BE49-F238E27FC236}">
                <a16:creationId xmlns:a16="http://schemas.microsoft.com/office/drawing/2014/main" id="{0F8DC263-4A74-4346-A5D1-BAEC7F836957}"/>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035442" y="-7772400"/>
            <a:ext cx="2121116" cy="2447736"/>
          </a:xfrm>
          <a:prstGeom prst="rect">
            <a:avLst/>
          </a:prstGeom>
        </p:spPr>
      </p:pic>
    </p:spTree>
    <p:extLst>
      <p:ext uri="{BB962C8B-B14F-4D97-AF65-F5344CB8AC3E}">
        <p14:creationId xmlns:p14="http://schemas.microsoft.com/office/powerpoint/2010/main" val="159672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7" r:id="rId4"/>
    <p:sldLayoutId id="2147483668" r:id="rId5"/>
    <p:sldLayoutId id="2147483660" r:id="rId6"/>
    <p:sldLayoutId id="2147483666"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7/06/relationships/model3d" Target="../media/model3d1.glb"/><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7/06/relationships/model3d" Target="../media/model3d2.glb"/><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HẠM DUYÊN 1 - 9Slide.vn">
            <a:extLst>
              <a:ext uri="{FF2B5EF4-FFF2-40B4-BE49-F238E27FC236}">
                <a16:creationId xmlns:a16="http://schemas.microsoft.com/office/drawing/2014/main" id="{C7DA569A-F3C6-4C13-9752-B36D247F7B0D}"/>
              </a:ext>
            </a:extLst>
          </p:cNvPr>
          <p:cNvSpPr txBox="1"/>
          <p:nvPr/>
        </p:nvSpPr>
        <p:spPr>
          <a:xfrm>
            <a:off x="4419600" y="1752600"/>
            <a:ext cx="3635375" cy="1200329"/>
          </a:xfrm>
          <a:prstGeom prst="rect">
            <a:avLst/>
          </a:prstGeom>
          <a:noFill/>
        </p:spPr>
        <p:txBody>
          <a:bodyPr wrap="square" rtlCol="0">
            <a:spAutoFit/>
          </a:bodyPr>
          <a:lstStyle>
            <a:defPPr>
              <a:defRPr lang="en-US"/>
            </a:defPPr>
            <a:lvl1pPr algn="ctr">
              <a:defRPr sz="7200" spc="-60">
                <a:gradFill>
                  <a:gsLst>
                    <a:gs pos="0">
                      <a:srgbClr val="9E20B0"/>
                    </a:gs>
                    <a:gs pos="100000">
                      <a:srgbClr val="27026F"/>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defRPr>
            </a:lvl1pPr>
          </a:lstStyle>
          <a:p>
            <a:r>
              <a:rPr lang="en-US" spc="20"/>
              <a:t>BÀI 21 </a:t>
            </a:r>
          </a:p>
        </p:txBody>
      </p:sp>
      <p:sp>
        <p:nvSpPr>
          <p:cNvPr id="4" name="PHẠM DUYÊN 2 - 9Slide.vn">
            <a:extLst>
              <a:ext uri="{FF2B5EF4-FFF2-40B4-BE49-F238E27FC236}">
                <a16:creationId xmlns:a16="http://schemas.microsoft.com/office/drawing/2014/main" id="{4C878080-74F4-49AE-B732-FD68DB2AFEB8}"/>
              </a:ext>
            </a:extLst>
          </p:cNvPr>
          <p:cNvSpPr txBox="1"/>
          <p:nvPr/>
        </p:nvSpPr>
        <p:spPr>
          <a:xfrm>
            <a:off x="1714500" y="3124200"/>
            <a:ext cx="8763000" cy="2040495"/>
          </a:xfrm>
          <a:prstGeom prst="rect">
            <a:avLst/>
          </a:prstGeom>
          <a:noFill/>
        </p:spPr>
        <p:txBody>
          <a:bodyPr wrap="square" rtlCol="0">
            <a:spAutoFit/>
          </a:bodyPr>
          <a:lstStyle/>
          <a:p>
            <a:pPr algn="ctr">
              <a:lnSpc>
                <a:spcPct val="110000"/>
              </a:lnSpc>
            </a:pPr>
            <a:r>
              <a:rPr lang="en-US" altLang="zh-CN"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LẬP PHƯƠNG, </a:t>
            </a:r>
            <a:br>
              <a:rPr lang="en-US" altLang="zh-CN"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br>
            <a:r>
              <a:rPr lang="en-US" altLang="zh-CN"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HỘP CHỮ NHẬT</a:t>
            </a:r>
            <a:endParaRPr lang="zh-CN" altLang="en-US"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grpSp>
        <p:nvGrpSpPr>
          <p:cNvPr id="6" name="PHẠM DUYÊN 4 - 9Slide.vn">
            <a:extLst>
              <a:ext uri="{FF2B5EF4-FFF2-40B4-BE49-F238E27FC236}">
                <a16:creationId xmlns:a16="http://schemas.microsoft.com/office/drawing/2014/main" id="{2E2305E4-E74D-4555-B9DB-D81B6C1407C2}"/>
              </a:ext>
            </a:extLst>
          </p:cNvPr>
          <p:cNvGrpSpPr/>
          <p:nvPr/>
        </p:nvGrpSpPr>
        <p:grpSpPr>
          <a:xfrm>
            <a:off x="1714500" y="1033282"/>
            <a:ext cx="2895602" cy="535386"/>
            <a:chOff x="4835046" y="3447431"/>
            <a:chExt cx="3010835" cy="556691"/>
          </a:xfrm>
          <a:solidFill>
            <a:srgbClr val="FFC000"/>
          </a:solidFill>
          <a:effectLst>
            <a:outerShdw blurRad="50800" dist="38100" dir="2700000" algn="tl" rotWithShape="0">
              <a:prstClr val="black">
                <a:alpha val="40000"/>
              </a:prstClr>
            </a:outerShdw>
          </a:effectLst>
        </p:grpSpPr>
        <p:sp>
          <p:nvSpPr>
            <p:cNvPr id="7" name="2">
              <a:extLst>
                <a:ext uri="{FF2B5EF4-FFF2-40B4-BE49-F238E27FC236}">
                  <a16:creationId xmlns:a16="http://schemas.microsoft.com/office/drawing/2014/main" id="{325A1144-066A-4B6B-9192-1E9959B37AFE}"/>
                </a:ext>
              </a:extLst>
            </p:cNvPr>
            <p:cNvSpPr/>
            <p:nvPr/>
          </p:nvSpPr>
          <p:spPr>
            <a:xfrm>
              <a:off x="4835046"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T</a:t>
              </a:r>
              <a:endParaRPr lang="zh-CN" altLang="en-US" sz="2800" dirty="0">
                <a:solidFill>
                  <a:schemeClr val="bg1"/>
                </a:solidFill>
                <a:latin typeface="+mj-lt"/>
                <a:ea typeface="字魂70号-灵悦黑体" panose="00000500000000000000" pitchFamily="2" charset="-122"/>
              </a:endParaRPr>
            </a:p>
          </p:txBody>
        </p:sp>
        <p:sp>
          <p:nvSpPr>
            <p:cNvPr id="8" name="3">
              <a:extLst>
                <a:ext uri="{FF2B5EF4-FFF2-40B4-BE49-F238E27FC236}">
                  <a16:creationId xmlns:a16="http://schemas.microsoft.com/office/drawing/2014/main" id="{890B1FF6-8A40-4B3A-8DB6-96837E7E8202}"/>
                </a:ext>
              </a:extLst>
            </p:cNvPr>
            <p:cNvSpPr/>
            <p:nvPr/>
          </p:nvSpPr>
          <p:spPr>
            <a:xfrm>
              <a:off x="5348613"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O</a:t>
              </a:r>
              <a:endParaRPr lang="zh-CN" altLang="en-US" sz="2800" dirty="0">
                <a:solidFill>
                  <a:schemeClr val="bg1"/>
                </a:solidFill>
                <a:latin typeface="+mj-lt"/>
                <a:ea typeface="字魂70号-灵悦黑体" panose="00000500000000000000" pitchFamily="2" charset="-122"/>
              </a:endParaRPr>
            </a:p>
          </p:txBody>
        </p:sp>
        <p:sp>
          <p:nvSpPr>
            <p:cNvPr id="9" name="4">
              <a:extLst>
                <a:ext uri="{FF2B5EF4-FFF2-40B4-BE49-F238E27FC236}">
                  <a16:creationId xmlns:a16="http://schemas.microsoft.com/office/drawing/2014/main" id="{ACE53079-A887-41A7-ABED-7C227A03DCDF}"/>
                </a:ext>
              </a:extLst>
            </p:cNvPr>
            <p:cNvSpPr/>
            <p:nvPr/>
          </p:nvSpPr>
          <p:spPr>
            <a:xfrm>
              <a:off x="5862180"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Á</a:t>
              </a:r>
              <a:endParaRPr lang="zh-CN" altLang="en-US" sz="2800" dirty="0">
                <a:solidFill>
                  <a:schemeClr val="bg1"/>
                </a:solidFill>
                <a:latin typeface="+mj-lt"/>
                <a:ea typeface="字魂70号-灵悦黑体" panose="00000500000000000000" pitchFamily="2" charset="-122"/>
              </a:endParaRPr>
            </a:p>
          </p:txBody>
        </p:sp>
        <p:sp>
          <p:nvSpPr>
            <p:cNvPr id="10" name="5">
              <a:extLst>
                <a:ext uri="{FF2B5EF4-FFF2-40B4-BE49-F238E27FC236}">
                  <a16:creationId xmlns:a16="http://schemas.microsoft.com/office/drawing/2014/main" id="{BD424AD5-AA70-44B9-B542-1CF59F0327F3}"/>
                </a:ext>
              </a:extLst>
            </p:cNvPr>
            <p:cNvSpPr/>
            <p:nvPr/>
          </p:nvSpPr>
          <p:spPr>
            <a:xfrm>
              <a:off x="6375747"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N</a:t>
              </a:r>
              <a:endParaRPr lang="zh-CN" altLang="en-US" sz="2800" dirty="0">
                <a:solidFill>
                  <a:schemeClr val="bg1"/>
                </a:solidFill>
                <a:latin typeface="+mj-lt"/>
                <a:ea typeface="字魂70号-灵悦黑体" panose="00000500000000000000" pitchFamily="2" charset="-122"/>
              </a:endParaRPr>
            </a:p>
          </p:txBody>
        </p:sp>
        <p:sp>
          <p:nvSpPr>
            <p:cNvPr id="11" name="5">
              <a:extLst>
                <a:ext uri="{FF2B5EF4-FFF2-40B4-BE49-F238E27FC236}">
                  <a16:creationId xmlns:a16="http://schemas.microsoft.com/office/drawing/2014/main" id="{9969F064-9809-4C48-82F0-888EF4BAABE5}"/>
                </a:ext>
              </a:extLst>
            </p:cNvPr>
            <p:cNvSpPr/>
            <p:nvPr/>
          </p:nvSpPr>
          <p:spPr>
            <a:xfrm>
              <a:off x="6865794" y="3447431"/>
              <a:ext cx="513567" cy="513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8C6EEE"/>
                  </a:solidFill>
                  <a:latin typeface="+mj-lt"/>
                  <a:ea typeface="字魂70号-灵悦黑体" panose="00000500000000000000" pitchFamily="2" charset="-122"/>
                </a:rPr>
                <a:t>-</a:t>
              </a:r>
              <a:endParaRPr lang="zh-CN" altLang="en-US" sz="2800" dirty="0">
                <a:solidFill>
                  <a:srgbClr val="8C6EEE"/>
                </a:solidFill>
                <a:latin typeface="+mj-lt"/>
                <a:ea typeface="字魂70号-灵悦黑体" panose="00000500000000000000" pitchFamily="2" charset="-122"/>
              </a:endParaRPr>
            </a:p>
          </p:txBody>
        </p:sp>
        <p:sp>
          <p:nvSpPr>
            <p:cNvPr id="12" name="5">
              <a:extLst>
                <a:ext uri="{FF2B5EF4-FFF2-40B4-BE49-F238E27FC236}">
                  <a16:creationId xmlns:a16="http://schemas.microsoft.com/office/drawing/2014/main" id="{31DB419F-06E3-4809-8A2F-E19274C72EEF}"/>
                </a:ext>
              </a:extLst>
            </p:cNvPr>
            <p:cNvSpPr/>
            <p:nvPr/>
          </p:nvSpPr>
          <p:spPr>
            <a:xfrm>
              <a:off x="7332314"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3</a:t>
              </a:r>
              <a:endParaRPr lang="zh-CN" altLang="en-US" sz="2800" dirty="0">
                <a:solidFill>
                  <a:schemeClr val="bg1"/>
                </a:solidFill>
                <a:latin typeface="+mj-lt"/>
                <a:ea typeface="字魂70号-灵悦黑体" panose="00000500000000000000" pitchFamily="2" charset="-122"/>
              </a:endParaRPr>
            </a:p>
          </p:txBody>
        </p:sp>
      </p:grpSp>
    </p:spTree>
    <p:extLst>
      <p:ext uri="{BB962C8B-B14F-4D97-AF65-F5344CB8AC3E}">
        <p14:creationId xmlns:p14="http://schemas.microsoft.com/office/powerpoint/2010/main" val="175912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ppt_y</p:attrName>
                                        </p:attrNameLst>
                                      </p:cBhvr>
                                      <p:tavLst>
                                        <p:tav tm="0">
                                          <p:val>
                                            <p:strVal val="#ppt_y+#ppt_h*1.125000"/>
                                          </p:val>
                                        </p:tav>
                                        <p:tav tm="100000">
                                          <p:val>
                                            <p:strVal val="#ppt_y"/>
                                          </p:val>
                                        </p:tav>
                                      </p:tavLst>
                                    </p:anim>
                                    <p:animEffect transition="in" filter="wipe(up)">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33AD1D1-76BC-4503-B18C-2C2EAE59AA10}"/>
              </a:ext>
            </a:extLst>
          </p:cNvPr>
          <p:cNvGrpSpPr/>
          <p:nvPr/>
        </p:nvGrpSpPr>
        <p:grpSpPr>
          <a:xfrm>
            <a:off x="5257800" y="1718451"/>
            <a:ext cx="1741454" cy="1668497"/>
            <a:chOff x="6116955" y="405765"/>
            <a:chExt cx="2550160" cy="2443323"/>
          </a:xfrm>
        </p:grpSpPr>
        <p:sp>
          <p:nvSpPr>
            <p:cNvPr id="9" name="10">
              <a:extLst>
                <a:ext uri="{FF2B5EF4-FFF2-40B4-BE49-F238E27FC236}">
                  <a16:creationId xmlns:a16="http://schemas.microsoft.com/office/drawing/2014/main" id="{FB19B57F-2D47-487F-87A9-25A34A2877B1}"/>
                </a:ext>
              </a:extLst>
            </p:cNvPr>
            <p:cNvSpPr txBox="1"/>
            <p:nvPr/>
          </p:nvSpPr>
          <p:spPr>
            <a:xfrm>
              <a:off x="6116955" y="405765"/>
              <a:ext cx="1485265" cy="2343659"/>
            </a:xfrm>
            <a:prstGeom prst="rect">
              <a:avLst/>
            </a:prstGeom>
            <a:noFill/>
          </p:spPr>
          <p:txBody>
            <a:bodyPr wrap="square" rtlCol="0">
              <a:spAutoFit/>
            </a:bodyPr>
            <a:lstStyle/>
            <a:p>
              <a:pPr algn="ctr"/>
              <a:r>
                <a:rPr lang="en-US" altLang="zh-CN" sz="96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11" name="11">
              <a:extLst>
                <a:ext uri="{FF2B5EF4-FFF2-40B4-BE49-F238E27FC236}">
                  <a16:creationId xmlns:a16="http://schemas.microsoft.com/office/drawing/2014/main" id="{FD4B75F8-0BA9-41B6-99E9-05D1A2C5E78C}"/>
                </a:ext>
              </a:extLst>
            </p:cNvPr>
            <p:cNvSpPr txBox="1"/>
            <p:nvPr/>
          </p:nvSpPr>
          <p:spPr>
            <a:xfrm>
              <a:off x="7181850" y="415289"/>
              <a:ext cx="1485265" cy="2433799"/>
            </a:xfrm>
            <a:prstGeom prst="rect">
              <a:avLst/>
            </a:prstGeom>
            <a:noFill/>
          </p:spPr>
          <p:txBody>
            <a:bodyPr wrap="square" rtlCol="0">
              <a:spAutoFit/>
            </a:bodyPr>
            <a:lstStyle/>
            <a:p>
              <a:pPr algn="ctr"/>
              <a:r>
                <a:rPr lang="en-US" altLang="zh-CN" sz="10200" b="1">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2</a:t>
              </a:r>
              <a:endParaRPr lang="en-US" altLang="zh-CN" sz="102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endParaRPr>
            </a:p>
          </p:txBody>
        </p:sp>
      </p:grpSp>
      <p:pic>
        <p:nvPicPr>
          <p:cNvPr id="15" name="Picture 14">
            <a:extLst>
              <a:ext uri="{FF2B5EF4-FFF2-40B4-BE49-F238E27FC236}">
                <a16:creationId xmlns:a16="http://schemas.microsoft.com/office/drawing/2014/main" id="{0CEECF1F-3947-49EE-8E29-113F476699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610" y="3048000"/>
            <a:ext cx="5862780" cy="2931390"/>
          </a:xfrm>
          <a:prstGeom prst="rect">
            <a:avLst/>
          </a:prstGeom>
        </p:spPr>
      </p:pic>
      <p:sp>
        <p:nvSpPr>
          <p:cNvPr id="10" name="PHẠM DUYÊN 2 - 9Slide.vn">
            <a:extLst>
              <a:ext uri="{FF2B5EF4-FFF2-40B4-BE49-F238E27FC236}">
                <a16:creationId xmlns:a16="http://schemas.microsoft.com/office/drawing/2014/main" id="{8D37DA92-5FD6-4933-BF9E-32841C1270DA}"/>
              </a:ext>
            </a:extLst>
          </p:cNvPr>
          <p:cNvSpPr txBox="1"/>
          <p:nvPr/>
        </p:nvSpPr>
        <p:spPr>
          <a:xfrm>
            <a:off x="1143000" y="-1371600"/>
            <a:ext cx="10363200" cy="1328023"/>
          </a:xfrm>
          <a:prstGeom prst="roundRect">
            <a:avLst/>
          </a:prstGeom>
          <a:noFill/>
        </p:spPr>
        <p:txBody>
          <a:bodyPr wrap="square" rtlCol="0">
            <a:spAutoFit/>
          </a:bodyPr>
          <a:lstStyle/>
          <a:p>
            <a:r>
              <a:rPr lang="en-US" sz="3600" spc="-40">
                <a:solidFill>
                  <a:srgbClr val="7F6049"/>
                </a:solidFill>
                <a:latin typeface="+mj-lt"/>
              </a:rPr>
              <a:t>Một chiếc khung sắt dạng khối hộp chữ nhật có các cạnh được sơn màu như hình vẽ.</a:t>
            </a:r>
            <a:endParaRPr lang="vi-VN" sz="3600" spc="-40">
              <a:solidFill>
                <a:srgbClr val="7F6049"/>
              </a:solidFill>
              <a:latin typeface="+mj-lt"/>
            </a:endParaRPr>
          </a:p>
        </p:txBody>
      </p:sp>
    </p:spTree>
    <p:extLst>
      <p:ext uri="{BB962C8B-B14F-4D97-AF65-F5344CB8AC3E}">
        <p14:creationId xmlns:p14="http://schemas.microsoft.com/office/powerpoint/2010/main" val="14560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42ABF05C-113E-4339-9F21-67F45FD17D70}"/>
              </a:ext>
            </a:extLst>
          </p:cNvPr>
          <p:cNvGrpSpPr/>
          <p:nvPr/>
        </p:nvGrpSpPr>
        <p:grpSpPr>
          <a:xfrm>
            <a:off x="449473" y="328613"/>
            <a:ext cx="529493" cy="707886"/>
            <a:chOff x="1806355" y="2802652"/>
            <a:chExt cx="745981" cy="997311"/>
          </a:xfrm>
        </p:grpSpPr>
        <p:sp>
          <p:nvSpPr>
            <p:cNvPr id="6" name="Oval 9">
              <a:extLst>
                <a:ext uri="{FF2B5EF4-FFF2-40B4-BE49-F238E27FC236}">
                  <a16:creationId xmlns:a16="http://schemas.microsoft.com/office/drawing/2014/main" id="{3EC13D5D-F04D-4B2B-86E1-4276C980B9E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7" name="91">
              <a:extLst>
                <a:ext uri="{FF2B5EF4-FFF2-40B4-BE49-F238E27FC236}">
                  <a16:creationId xmlns:a16="http://schemas.microsoft.com/office/drawing/2014/main" id="{969D5FA3-70E8-41BF-A81B-E3BEB6939F0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8" name="PHẠM DUYÊN 2 - 9Slide.vn">
            <a:extLst>
              <a:ext uri="{FF2B5EF4-FFF2-40B4-BE49-F238E27FC236}">
                <a16:creationId xmlns:a16="http://schemas.microsoft.com/office/drawing/2014/main" id="{30B347E5-9BD3-4996-B24D-814C8EE10084}"/>
              </a:ext>
            </a:extLst>
          </p:cNvPr>
          <p:cNvSpPr txBox="1"/>
          <p:nvPr/>
        </p:nvSpPr>
        <p:spPr>
          <a:xfrm>
            <a:off x="1143000" y="295621"/>
            <a:ext cx="10363200" cy="1328023"/>
          </a:xfrm>
          <a:prstGeom prst="roundRect">
            <a:avLst/>
          </a:prstGeom>
          <a:noFill/>
        </p:spPr>
        <p:txBody>
          <a:bodyPr wrap="square" rtlCol="0">
            <a:spAutoFit/>
          </a:bodyPr>
          <a:lstStyle/>
          <a:p>
            <a:r>
              <a:rPr lang="en-US" sz="3600" spc="-40">
                <a:solidFill>
                  <a:srgbClr val="7F6049"/>
                </a:solidFill>
                <a:latin typeface="+mj-lt"/>
              </a:rPr>
              <a:t>Một chiếc khung sắt dạng khối hộp chữ nhật có các cạnh được sơn màu như hình vẽ.</a:t>
            </a:r>
            <a:endParaRPr lang="vi-VN" sz="3600" spc="-40">
              <a:solidFill>
                <a:srgbClr val="7F6049"/>
              </a:solidFill>
              <a:latin typeface="+mj-lt"/>
            </a:endParaRPr>
          </a:p>
        </p:txBody>
      </p:sp>
      <p:cxnSp>
        <p:nvCxnSpPr>
          <p:cNvPr id="37" name="Straight Connector 36">
            <a:extLst>
              <a:ext uri="{FF2B5EF4-FFF2-40B4-BE49-F238E27FC236}">
                <a16:creationId xmlns:a16="http://schemas.microsoft.com/office/drawing/2014/main" id="{89B002CB-8483-4771-89AA-947687BA1175}"/>
              </a:ext>
            </a:extLst>
          </p:cNvPr>
          <p:cNvCxnSpPr>
            <a:cxnSpLocks/>
          </p:cNvCxnSpPr>
          <p:nvPr/>
        </p:nvCxnSpPr>
        <p:spPr>
          <a:xfrm rot="5400000" flipV="1">
            <a:off x="5127633" y="1865356"/>
            <a:ext cx="0" cy="2609403"/>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6C5B0E-1420-40AD-9E94-2E9C24F69B00}"/>
              </a:ext>
            </a:extLst>
          </p:cNvPr>
          <p:cNvCxnSpPr>
            <a:cxnSpLocks/>
          </p:cNvCxnSpPr>
          <p:nvPr/>
        </p:nvCxnSpPr>
        <p:spPr>
          <a:xfrm flipV="1">
            <a:off x="3425833" y="2677192"/>
            <a:ext cx="1857720" cy="2321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C482A9-41CA-4D6B-9FFC-6FE1DDCD9A89}"/>
              </a:ext>
            </a:extLst>
          </p:cNvPr>
          <p:cNvCxnSpPr>
            <a:cxnSpLocks/>
          </p:cNvCxnSpPr>
          <p:nvPr/>
        </p:nvCxnSpPr>
        <p:spPr>
          <a:xfrm>
            <a:off x="3247554" y="3657600"/>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E19AC1-E8C9-47E5-A21D-591CB4328B31}"/>
              </a:ext>
            </a:extLst>
          </p:cNvPr>
          <p:cNvCxnSpPr>
            <a:cxnSpLocks/>
          </p:cNvCxnSpPr>
          <p:nvPr/>
        </p:nvCxnSpPr>
        <p:spPr>
          <a:xfrm>
            <a:off x="5335270" y="2209800"/>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E23F06-3785-4B6A-8C98-AA3F13E37E80}"/>
              </a:ext>
            </a:extLst>
          </p:cNvPr>
          <p:cNvCxnSpPr>
            <a:cxnSpLocks/>
          </p:cNvCxnSpPr>
          <p:nvPr/>
        </p:nvCxnSpPr>
        <p:spPr>
          <a:xfrm>
            <a:off x="6971194" y="2792869"/>
            <a:ext cx="1908520" cy="16194"/>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007ACB-C639-4274-B8D0-4D4F83A249F4}"/>
              </a:ext>
            </a:extLst>
          </p:cNvPr>
          <p:cNvCxnSpPr>
            <a:cxnSpLocks/>
          </p:cNvCxnSpPr>
          <p:nvPr/>
        </p:nvCxnSpPr>
        <p:spPr>
          <a:xfrm flipV="1">
            <a:off x="2499684" y="4763007"/>
            <a:ext cx="1749658" cy="1"/>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5FAA73-6B48-468E-979D-14BE772E2001}"/>
              </a:ext>
            </a:extLst>
          </p:cNvPr>
          <p:cNvCxnSpPr>
            <a:cxnSpLocks/>
          </p:cNvCxnSpPr>
          <p:nvPr/>
        </p:nvCxnSpPr>
        <p:spPr>
          <a:xfrm>
            <a:off x="3272163" y="5638800"/>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0CB0B2-B582-449B-9D9A-03B0B00A5F15}"/>
              </a:ext>
            </a:extLst>
          </p:cNvPr>
          <p:cNvCxnSpPr>
            <a:cxnSpLocks/>
          </p:cNvCxnSpPr>
          <p:nvPr/>
        </p:nvCxnSpPr>
        <p:spPr>
          <a:xfrm>
            <a:off x="5051433" y="4763007"/>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966590-4481-4DAA-9AF0-C3F19A67B372}"/>
              </a:ext>
            </a:extLst>
          </p:cNvPr>
          <p:cNvCxnSpPr>
            <a:cxnSpLocks/>
          </p:cNvCxnSpPr>
          <p:nvPr/>
        </p:nvCxnSpPr>
        <p:spPr>
          <a:xfrm>
            <a:off x="7315200" y="5225397"/>
            <a:ext cx="1869911" cy="4479"/>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60187A-073F-41F8-8B8B-A41507B24FFA}"/>
              </a:ext>
            </a:extLst>
          </p:cNvPr>
          <p:cNvCxnSpPr>
            <a:cxnSpLocks/>
          </p:cNvCxnSpPr>
          <p:nvPr/>
        </p:nvCxnSpPr>
        <p:spPr>
          <a:xfrm rot="16200000" flipV="1">
            <a:off x="3429000" y="2865119"/>
            <a:ext cx="0" cy="2630547"/>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0B5AB9-CC86-435A-9B38-AF7CFD76D13D}"/>
              </a:ext>
            </a:extLst>
          </p:cNvPr>
          <p:cNvCxnSpPr>
            <a:cxnSpLocks/>
          </p:cNvCxnSpPr>
          <p:nvPr/>
        </p:nvCxnSpPr>
        <p:spPr>
          <a:xfrm rot="5400000" flipV="1">
            <a:off x="8864764" y="2119819"/>
            <a:ext cx="0" cy="2609403"/>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157D521-6326-4896-95E2-B4E24D45AB06}"/>
              </a:ext>
            </a:extLst>
          </p:cNvPr>
          <p:cNvCxnSpPr>
            <a:cxnSpLocks/>
          </p:cNvCxnSpPr>
          <p:nvPr/>
        </p:nvCxnSpPr>
        <p:spPr>
          <a:xfrm rot="5400000" flipV="1">
            <a:off x="7190740" y="2865119"/>
            <a:ext cx="0" cy="2635628"/>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91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1000">
        <p159:morph option="byObject"/>
      </p:transition>
    </mc:Choice>
    <mc:Fallback xmlns="">
      <p:transition advClick="0"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42ABF05C-113E-4339-9F21-67F45FD17D70}"/>
              </a:ext>
            </a:extLst>
          </p:cNvPr>
          <p:cNvGrpSpPr/>
          <p:nvPr/>
        </p:nvGrpSpPr>
        <p:grpSpPr>
          <a:xfrm>
            <a:off x="449473" y="328613"/>
            <a:ext cx="529493" cy="707886"/>
            <a:chOff x="1806355" y="2802652"/>
            <a:chExt cx="745981" cy="997311"/>
          </a:xfrm>
        </p:grpSpPr>
        <p:sp>
          <p:nvSpPr>
            <p:cNvPr id="6" name="Oval 9">
              <a:extLst>
                <a:ext uri="{FF2B5EF4-FFF2-40B4-BE49-F238E27FC236}">
                  <a16:creationId xmlns:a16="http://schemas.microsoft.com/office/drawing/2014/main" id="{3EC13D5D-F04D-4B2B-86E1-4276C980B9E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7" name="91">
              <a:extLst>
                <a:ext uri="{FF2B5EF4-FFF2-40B4-BE49-F238E27FC236}">
                  <a16:creationId xmlns:a16="http://schemas.microsoft.com/office/drawing/2014/main" id="{969D5FA3-70E8-41BF-A81B-E3BEB6939F0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8" name="PHẠM DUYÊN 2 - 9Slide.vn">
            <a:extLst>
              <a:ext uri="{FF2B5EF4-FFF2-40B4-BE49-F238E27FC236}">
                <a16:creationId xmlns:a16="http://schemas.microsoft.com/office/drawing/2014/main" id="{30B347E5-9BD3-4996-B24D-814C8EE10084}"/>
              </a:ext>
            </a:extLst>
          </p:cNvPr>
          <p:cNvSpPr txBox="1"/>
          <p:nvPr/>
        </p:nvSpPr>
        <p:spPr>
          <a:xfrm>
            <a:off x="1143000" y="295621"/>
            <a:ext cx="10363200" cy="1328023"/>
          </a:xfrm>
          <a:prstGeom prst="roundRect">
            <a:avLst/>
          </a:prstGeom>
          <a:noFill/>
        </p:spPr>
        <p:txBody>
          <a:bodyPr wrap="square" rtlCol="0">
            <a:spAutoFit/>
          </a:bodyPr>
          <a:lstStyle/>
          <a:p>
            <a:r>
              <a:rPr lang="en-US" sz="3600" spc="-40">
                <a:solidFill>
                  <a:srgbClr val="7F6049"/>
                </a:solidFill>
                <a:latin typeface="+mj-lt"/>
              </a:rPr>
              <a:t>Một chiếc khung sắt dạng khối hộp chữ nhật có các cạnh được sơn màu như hình vẽ.</a:t>
            </a:r>
            <a:endParaRPr lang="vi-VN" sz="3600" spc="-40">
              <a:solidFill>
                <a:srgbClr val="7F6049"/>
              </a:solidFill>
              <a:latin typeface="+mj-lt"/>
            </a:endParaRPr>
          </a:p>
        </p:txBody>
      </p:sp>
      <p:cxnSp>
        <p:nvCxnSpPr>
          <p:cNvPr id="37" name="Straight Connector 36">
            <a:extLst>
              <a:ext uri="{FF2B5EF4-FFF2-40B4-BE49-F238E27FC236}">
                <a16:creationId xmlns:a16="http://schemas.microsoft.com/office/drawing/2014/main" id="{89B002CB-8483-4771-89AA-947687BA1175}"/>
              </a:ext>
            </a:extLst>
          </p:cNvPr>
          <p:cNvCxnSpPr>
            <a:cxnSpLocks/>
          </p:cNvCxnSpPr>
          <p:nvPr/>
        </p:nvCxnSpPr>
        <p:spPr>
          <a:xfrm flipV="1">
            <a:off x="5103024" y="2119819"/>
            <a:ext cx="0" cy="2609403"/>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6C5B0E-1420-40AD-9E94-2E9C24F69B00}"/>
              </a:ext>
            </a:extLst>
          </p:cNvPr>
          <p:cNvCxnSpPr>
            <a:cxnSpLocks/>
          </p:cNvCxnSpPr>
          <p:nvPr/>
        </p:nvCxnSpPr>
        <p:spPr>
          <a:xfrm flipV="1">
            <a:off x="3433899" y="2127379"/>
            <a:ext cx="1640684" cy="73774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C482A9-41CA-4D6B-9FFC-6FE1DDCD9A89}"/>
              </a:ext>
            </a:extLst>
          </p:cNvPr>
          <p:cNvCxnSpPr>
            <a:cxnSpLocks/>
          </p:cNvCxnSpPr>
          <p:nvPr/>
        </p:nvCxnSpPr>
        <p:spPr>
          <a:xfrm>
            <a:off x="3436149" y="2865120"/>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E19AC1-E8C9-47E5-A21D-591CB4328B31}"/>
              </a:ext>
            </a:extLst>
          </p:cNvPr>
          <p:cNvCxnSpPr>
            <a:cxnSpLocks/>
          </p:cNvCxnSpPr>
          <p:nvPr/>
        </p:nvCxnSpPr>
        <p:spPr>
          <a:xfrm>
            <a:off x="5127633" y="2111186"/>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E23F06-3785-4B6A-8C98-AA3F13E37E80}"/>
              </a:ext>
            </a:extLst>
          </p:cNvPr>
          <p:cNvCxnSpPr>
            <a:cxnSpLocks/>
          </p:cNvCxnSpPr>
          <p:nvPr/>
        </p:nvCxnSpPr>
        <p:spPr>
          <a:xfrm flipV="1">
            <a:off x="7197889" y="2127380"/>
            <a:ext cx="1640684" cy="73774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007ACB-C639-4274-B8D0-4D4F83A249F4}"/>
              </a:ext>
            </a:extLst>
          </p:cNvPr>
          <p:cNvCxnSpPr>
            <a:cxnSpLocks/>
          </p:cNvCxnSpPr>
          <p:nvPr/>
        </p:nvCxnSpPr>
        <p:spPr>
          <a:xfrm flipV="1">
            <a:off x="3433899" y="4763007"/>
            <a:ext cx="1640684" cy="73774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5FAA73-6B48-468E-979D-14BE772E2001}"/>
              </a:ext>
            </a:extLst>
          </p:cNvPr>
          <p:cNvCxnSpPr>
            <a:cxnSpLocks/>
          </p:cNvCxnSpPr>
          <p:nvPr/>
        </p:nvCxnSpPr>
        <p:spPr>
          <a:xfrm>
            <a:off x="3436149" y="5500748"/>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0CB0B2-B582-449B-9D9A-03B0B00A5F15}"/>
              </a:ext>
            </a:extLst>
          </p:cNvPr>
          <p:cNvCxnSpPr>
            <a:cxnSpLocks/>
          </p:cNvCxnSpPr>
          <p:nvPr/>
        </p:nvCxnSpPr>
        <p:spPr>
          <a:xfrm>
            <a:off x="5127633" y="4746814"/>
            <a:ext cx="3710940"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966590-4481-4DAA-9AF0-C3F19A67B372}"/>
              </a:ext>
            </a:extLst>
          </p:cNvPr>
          <p:cNvCxnSpPr>
            <a:cxnSpLocks/>
          </p:cNvCxnSpPr>
          <p:nvPr/>
        </p:nvCxnSpPr>
        <p:spPr>
          <a:xfrm flipV="1">
            <a:off x="7197889" y="4763008"/>
            <a:ext cx="1640684" cy="73774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60187A-073F-41F8-8B8B-A41507B24FFA}"/>
              </a:ext>
            </a:extLst>
          </p:cNvPr>
          <p:cNvCxnSpPr>
            <a:cxnSpLocks/>
          </p:cNvCxnSpPr>
          <p:nvPr/>
        </p:nvCxnSpPr>
        <p:spPr>
          <a:xfrm flipV="1">
            <a:off x="3429000" y="2865119"/>
            <a:ext cx="0" cy="2630547"/>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0B5AB9-CC86-435A-9B38-AF7CFD76D13D}"/>
              </a:ext>
            </a:extLst>
          </p:cNvPr>
          <p:cNvCxnSpPr>
            <a:cxnSpLocks/>
          </p:cNvCxnSpPr>
          <p:nvPr/>
        </p:nvCxnSpPr>
        <p:spPr>
          <a:xfrm flipV="1">
            <a:off x="8864764" y="2119819"/>
            <a:ext cx="0" cy="2609403"/>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157D521-6326-4896-95E2-B4E24D45AB06}"/>
              </a:ext>
            </a:extLst>
          </p:cNvPr>
          <p:cNvCxnSpPr>
            <a:cxnSpLocks/>
          </p:cNvCxnSpPr>
          <p:nvPr/>
        </p:nvCxnSpPr>
        <p:spPr>
          <a:xfrm flipV="1">
            <a:off x="7190740" y="2865119"/>
            <a:ext cx="0" cy="2635628"/>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80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42ABF05C-113E-4339-9F21-67F45FD17D70}"/>
              </a:ext>
            </a:extLst>
          </p:cNvPr>
          <p:cNvGrpSpPr/>
          <p:nvPr/>
        </p:nvGrpSpPr>
        <p:grpSpPr>
          <a:xfrm>
            <a:off x="449473" y="328613"/>
            <a:ext cx="529493" cy="707886"/>
            <a:chOff x="1806355" y="2802652"/>
            <a:chExt cx="745981" cy="997311"/>
          </a:xfrm>
        </p:grpSpPr>
        <p:sp>
          <p:nvSpPr>
            <p:cNvPr id="6" name="Oval 9">
              <a:extLst>
                <a:ext uri="{FF2B5EF4-FFF2-40B4-BE49-F238E27FC236}">
                  <a16:creationId xmlns:a16="http://schemas.microsoft.com/office/drawing/2014/main" id="{3EC13D5D-F04D-4B2B-86E1-4276C980B9E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7" name="91">
              <a:extLst>
                <a:ext uri="{FF2B5EF4-FFF2-40B4-BE49-F238E27FC236}">
                  <a16:creationId xmlns:a16="http://schemas.microsoft.com/office/drawing/2014/main" id="{969D5FA3-70E8-41BF-A81B-E3BEB6939F0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8" name="PHẠM DUYÊN 2 - 9Slide.vn">
            <a:extLst>
              <a:ext uri="{FF2B5EF4-FFF2-40B4-BE49-F238E27FC236}">
                <a16:creationId xmlns:a16="http://schemas.microsoft.com/office/drawing/2014/main" id="{30B347E5-9BD3-4996-B24D-814C8EE10084}"/>
              </a:ext>
            </a:extLst>
          </p:cNvPr>
          <p:cNvSpPr txBox="1"/>
          <p:nvPr/>
        </p:nvSpPr>
        <p:spPr>
          <a:xfrm>
            <a:off x="1143000" y="295621"/>
            <a:ext cx="10363200" cy="1328023"/>
          </a:xfrm>
          <a:prstGeom prst="roundRect">
            <a:avLst/>
          </a:prstGeom>
          <a:noFill/>
        </p:spPr>
        <p:txBody>
          <a:bodyPr wrap="square" rtlCol="0">
            <a:spAutoFit/>
          </a:bodyPr>
          <a:lstStyle/>
          <a:p>
            <a:r>
              <a:rPr lang="en-US" sz="3600" spc="-40">
                <a:solidFill>
                  <a:srgbClr val="7F6049"/>
                </a:solidFill>
                <a:latin typeface="+mj-lt"/>
              </a:rPr>
              <a:t>Một chiếc khung sắt dạng khối hộp chữ nhật có các cạnh được sơn màu như hình vẽ.</a:t>
            </a:r>
            <a:endParaRPr lang="vi-VN" sz="3600" spc="-40">
              <a:solidFill>
                <a:srgbClr val="7F6049"/>
              </a:solidFill>
              <a:latin typeface="+mj-lt"/>
            </a:endParaRPr>
          </a:p>
        </p:txBody>
      </p:sp>
      <p:cxnSp>
        <p:nvCxnSpPr>
          <p:cNvPr id="37" name="Straight Connector 36">
            <a:extLst>
              <a:ext uri="{FF2B5EF4-FFF2-40B4-BE49-F238E27FC236}">
                <a16:creationId xmlns:a16="http://schemas.microsoft.com/office/drawing/2014/main" id="{89B002CB-8483-4771-89AA-947687BA1175}"/>
              </a:ext>
            </a:extLst>
          </p:cNvPr>
          <p:cNvCxnSpPr>
            <a:cxnSpLocks/>
          </p:cNvCxnSpPr>
          <p:nvPr/>
        </p:nvCxnSpPr>
        <p:spPr>
          <a:xfrm flipV="1">
            <a:off x="5344804" y="1724318"/>
            <a:ext cx="0" cy="1877817"/>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6C5B0E-1420-40AD-9E94-2E9C24F69B00}"/>
              </a:ext>
            </a:extLst>
          </p:cNvPr>
          <p:cNvCxnSpPr>
            <a:cxnSpLocks/>
          </p:cNvCxnSpPr>
          <p:nvPr/>
        </p:nvCxnSpPr>
        <p:spPr>
          <a:xfrm flipV="1">
            <a:off x="4143643" y="1729758"/>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C482A9-41CA-4D6B-9FFC-6FE1DDCD9A89}"/>
              </a:ext>
            </a:extLst>
          </p:cNvPr>
          <p:cNvCxnSpPr>
            <a:cxnSpLocks/>
          </p:cNvCxnSpPr>
          <p:nvPr/>
        </p:nvCxnSpPr>
        <p:spPr>
          <a:xfrm>
            <a:off x="4145263" y="2260662"/>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E19AC1-E8C9-47E5-A21D-591CB4328B31}"/>
              </a:ext>
            </a:extLst>
          </p:cNvPr>
          <p:cNvCxnSpPr>
            <a:cxnSpLocks/>
          </p:cNvCxnSpPr>
          <p:nvPr/>
        </p:nvCxnSpPr>
        <p:spPr>
          <a:xfrm>
            <a:off x="5362513" y="1718105"/>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E23F06-3785-4B6A-8C98-AA3F13E37E80}"/>
              </a:ext>
            </a:extLst>
          </p:cNvPr>
          <p:cNvCxnSpPr>
            <a:cxnSpLocks/>
          </p:cNvCxnSpPr>
          <p:nvPr/>
        </p:nvCxnSpPr>
        <p:spPr>
          <a:xfrm flipV="1">
            <a:off x="6852341" y="1729759"/>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007ACB-C639-4274-B8D0-4D4F83A249F4}"/>
              </a:ext>
            </a:extLst>
          </p:cNvPr>
          <p:cNvCxnSpPr>
            <a:cxnSpLocks/>
          </p:cNvCxnSpPr>
          <p:nvPr/>
        </p:nvCxnSpPr>
        <p:spPr>
          <a:xfrm flipV="1">
            <a:off x="4143643" y="3626447"/>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5FAA73-6B48-468E-979D-14BE772E2001}"/>
              </a:ext>
            </a:extLst>
          </p:cNvPr>
          <p:cNvCxnSpPr>
            <a:cxnSpLocks/>
          </p:cNvCxnSpPr>
          <p:nvPr/>
        </p:nvCxnSpPr>
        <p:spPr>
          <a:xfrm>
            <a:off x="4145263" y="4157351"/>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0CB0B2-B582-449B-9D9A-03B0B00A5F15}"/>
              </a:ext>
            </a:extLst>
          </p:cNvPr>
          <p:cNvCxnSpPr>
            <a:cxnSpLocks/>
          </p:cNvCxnSpPr>
          <p:nvPr/>
        </p:nvCxnSpPr>
        <p:spPr>
          <a:xfrm>
            <a:off x="5362513" y="3614794"/>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966590-4481-4DAA-9AF0-C3F19A67B372}"/>
              </a:ext>
            </a:extLst>
          </p:cNvPr>
          <p:cNvCxnSpPr>
            <a:cxnSpLocks/>
          </p:cNvCxnSpPr>
          <p:nvPr/>
        </p:nvCxnSpPr>
        <p:spPr>
          <a:xfrm flipV="1">
            <a:off x="6852341" y="3626448"/>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60187A-073F-41F8-8B8B-A41507B24FFA}"/>
              </a:ext>
            </a:extLst>
          </p:cNvPr>
          <p:cNvCxnSpPr>
            <a:cxnSpLocks/>
          </p:cNvCxnSpPr>
          <p:nvPr/>
        </p:nvCxnSpPr>
        <p:spPr>
          <a:xfrm flipV="1">
            <a:off x="4140118" y="2260661"/>
            <a:ext cx="0" cy="1893033"/>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0B5AB9-CC86-435A-9B38-AF7CFD76D13D}"/>
              </a:ext>
            </a:extLst>
          </p:cNvPr>
          <p:cNvCxnSpPr>
            <a:cxnSpLocks/>
          </p:cNvCxnSpPr>
          <p:nvPr/>
        </p:nvCxnSpPr>
        <p:spPr>
          <a:xfrm flipV="1">
            <a:off x="8051882" y="1724318"/>
            <a:ext cx="0" cy="1877817"/>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157D521-6326-4896-95E2-B4E24D45AB06}"/>
              </a:ext>
            </a:extLst>
          </p:cNvPr>
          <p:cNvCxnSpPr>
            <a:cxnSpLocks/>
          </p:cNvCxnSpPr>
          <p:nvPr/>
        </p:nvCxnSpPr>
        <p:spPr>
          <a:xfrm flipV="1">
            <a:off x="6847196" y="2260661"/>
            <a:ext cx="0" cy="1896689"/>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sp>
        <p:nvSpPr>
          <p:cNvPr id="21" name="PHẠM DUYÊN 13 - 9Slide.vn">
            <a:extLst>
              <a:ext uri="{FF2B5EF4-FFF2-40B4-BE49-F238E27FC236}">
                <a16:creationId xmlns:a16="http://schemas.microsoft.com/office/drawing/2014/main" id="{A34CDB6F-14C1-4E24-81B3-74EB3A9CA511}"/>
              </a:ext>
            </a:extLst>
          </p:cNvPr>
          <p:cNvSpPr txBox="1"/>
          <p:nvPr/>
        </p:nvSpPr>
        <p:spPr>
          <a:xfrm>
            <a:off x="1060983" y="4343400"/>
            <a:ext cx="10070034" cy="1077218"/>
          </a:xfrm>
          <a:prstGeom prst="rect">
            <a:avLst/>
          </a:prstGeom>
          <a:noFill/>
        </p:spPr>
        <p:txBody>
          <a:bodyPr wrap="square" rtlCol="0">
            <a:spAutoFit/>
          </a:bodyPr>
          <a:lstStyle/>
          <a:p>
            <a:r>
              <a:rPr lang="en-US" sz="3200">
                <a:solidFill>
                  <a:schemeClr val="tx1">
                    <a:lumMod val="75000"/>
                    <a:lumOff val="25000"/>
                  </a:schemeClr>
                </a:solidFill>
                <a:latin typeface="#9Slide03 Sofia Pro Soft" panose="020B0000000000000000" pitchFamily="34" charset="0"/>
                <a:cs typeface="Arial" panose="020B0604020202020204" pitchFamily="34" charset="0"/>
              </a:rPr>
              <a:t>a) Có mấy cạnh được sơn màu xanh, mấy cạnh được sơn màu đỏ?</a:t>
            </a:r>
            <a:endParaRPr lang="en-US" sz="3200" dirty="0">
              <a:solidFill>
                <a:schemeClr val="tx1">
                  <a:lumMod val="75000"/>
                  <a:lumOff val="25000"/>
                </a:schemeClr>
              </a:solidFill>
              <a:latin typeface="UTM Avo" panose="02040603050506020204" pitchFamily="18" charset="0"/>
              <a:cs typeface="Arial" panose="020B0604020202020204" pitchFamily="34" charset="0"/>
            </a:endParaRPr>
          </a:p>
        </p:txBody>
      </p:sp>
      <p:sp>
        <p:nvSpPr>
          <p:cNvPr id="22" name="PHẠM DUYÊN 13 - 9Slide.vn">
            <a:extLst>
              <a:ext uri="{FF2B5EF4-FFF2-40B4-BE49-F238E27FC236}">
                <a16:creationId xmlns:a16="http://schemas.microsoft.com/office/drawing/2014/main" id="{04DFF25F-4B65-47EA-BE77-3E2A58C844C7}"/>
              </a:ext>
            </a:extLst>
          </p:cNvPr>
          <p:cNvSpPr txBox="1"/>
          <p:nvPr/>
        </p:nvSpPr>
        <p:spPr>
          <a:xfrm>
            <a:off x="1060983" y="5347624"/>
            <a:ext cx="10070034" cy="1077218"/>
          </a:xfrm>
          <a:prstGeom prst="rect">
            <a:avLst/>
          </a:prstGeom>
          <a:noFill/>
        </p:spPr>
        <p:txBody>
          <a:bodyPr wrap="square" rtlCol="0">
            <a:spAutoFit/>
          </a:bodyPr>
          <a:lstStyle/>
          <a:p>
            <a:r>
              <a:rPr lang="en-US" sz="3200">
                <a:solidFill>
                  <a:srgbClr val="4E05DD"/>
                </a:solidFill>
                <a:latin typeface="#9Slide03 Sofia Pro Soft" panose="020B0000000000000000" pitchFamily="34" charset="0"/>
                <a:cs typeface="Arial" panose="020B0604020202020204" pitchFamily="34" charset="0"/>
              </a:rPr>
              <a:t>- Có </a:t>
            </a:r>
            <a:r>
              <a:rPr lang="en-US" sz="3200">
                <a:solidFill>
                  <a:srgbClr val="4E05DD"/>
                </a:solidFill>
                <a:latin typeface="+mj-lt"/>
                <a:cs typeface="Arial" panose="020B0604020202020204" pitchFamily="34" charset="0"/>
              </a:rPr>
              <a:t>4</a:t>
            </a:r>
            <a:r>
              <a:rPr lang="en-US" sz="3200">
                <a:solidFill>
                  <a:srgbClr val="4E05DD"/>
                </a:solidFill>
                <a:latin typeface="#9Slide03 Sofia Pro Soft" panose="020B0000000000000000" pitchFamily="34" charset="0"/>
                <a:cs typeface="Arial" panose="020B0604020202020204" pitchFamily="34" charset="0"/>
              </a:rPr>
              <a:t> cạnh được sơn màu xanh, </a:t>
            </a:r>
            <a:r>
              <a:rPr lang="en-US" sz="3200">
                <a:solidFill>
                  <a:srgbClr val="4E05DD"/>
                </a:solidFill>
                <a:latin typeface="+mj-lt"/>
                <a:cs typeface="Arial" panose="020B0604020202020204" pitchFamily="34" charset="0"/>
              </a:rPr>
              <a:t>8</a:t>
            </a:r>
            <a:r>
              <a:rPr lang="en-US" sz="3200">
                <a:solidFill>
                  <a:srgbClr val="4E05DD"/>
                </a:solidFill>
                <a:latin typeface="#9Slide03 Sofia Pro Soft" panose="020B0000000000000000" pitchFamily="34" charset="0"/>
                <a:cs typeface="Arial" panose="020B0604020202020204" pitchFamily="34" charset="0"/>
              </a:rPr>
              <a:t> cạnh được sơn màu đỏ.</a:t>
            </a:r>
            <a:endParaRPr lang="en-US" sz="3200" dirty="0">
              <a:solidFill>
                <a:srgbClr val="4E05DD"/>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30282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p:tgtEl>
                                          <p:spTgt spid="21"/>
                                        </p:tgtEl>
                                        <p:attrNameLst>
                                          <p:attrName>ppt_y</p:attrName>
                                        </p:attrNameLst>
                                      </p:cBhvr>
                                      <p:tavLst>
                                        <p:tav tm="0">
                                          <p:val>
                                            <p:strVal val="#ppt_y+#ppt_h*1.125000"/>
                                          </p:val>
                                        </p:tav>
                                        <p:tav tm="100000">
                                          <p:val>
                                            <p:strVal val="#ppt_y"/>
                                          </p:val>
                                        </p:tav>
                                      </p:tavLst>
                                    </p:anim>
                                    <p:animEffect transition="in" filter="wipe(up)">
                                      <p:cBhvr>
                                        <p:cTn id="8" dur="1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1"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500"/>
                                        <p:tgtEl>
                                          <p:spTgt spid="22"/>
                                        </p:tgtEl>
                                        <p:attrNameLst>
                                          <p:attrName>ppt_y</p:attrName>
                                        </p:attrNameLst>
                                      </p:cBhvr>
                                      <p:tavLst>
                                        <p:tav tm="0">
                                          <p:val>
                                            <p:strVal val="#ppt_y+#ppt_h*1.125000"/>
                                          </p:val>
                                        </p:tav>
                                        <p:tav tm="100000">
                                          <p:val>
                                            <p:strVal val="#ppt_y"/>
                                          </p:val>
                                        </p:tav>
                                      </p:tavLst>
                                    </p:anim>
                                    <p:animEffect transition="in" filter="wipe(up)">
                                      <p:cBhvr>
                                        <p:cTn id="14"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42ABF05C-113E-4339-9F21-67F45FD17D70}"/>
              </a:ext>
            </a:extLst>
          </p:cNvPr>
          <p:cNvGrpSpPr/>
          <p:nvPr/>
        </p:nvGrpSpPr>
        <p:grpSpPr>
          <a:xfrm>
            <a:off x="449473" y="328613"/>
            <a:ext cx="529493" cy="707886"/>
            <a:chOff x="1806355" y="2802652"/>
            <a:chExt cx="745981" cy="997311"/>
          </a:xfrm>
        </p:grpSpPr>
        <p:sp>
          <p:nvSpPr>
            <p:cNvPr id="6" name="Oval 9">
              <a:extLst>
                <a:ext uri="{FF2B5EF4-FFF2-40B4-BE49-F238E27FC236}">
                  <a16:creationId xmlns:a16="http://schemas.microsoft.com/office/drawing/2014/main" id="{3EC13D5D-F04D-4B2B-86E1-4276C980B9E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7" name="91">
              <a:extLst>
                <a:ext uri="{FF2B5EF4-FFF2-40B4-BE49-F238E27FC236}">
                  <a16:creationId xmlns:a16="http://schemas.microsoft.com/office/drawing/2014/main" id="{969D5FA3-70E8-41BF-A81B-E3BEB6939F0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8" name="PHẠM DUYÊN 2 - 9Slide.vn">
            <a:extLst>
              <a:ext uri="{FF2B5EF4-FFF2-40B4-BE49-F238E27FC236}">
                <a16:creationId xmlns:a16="http://schemas.microsoft.com/office/drawing/2014/main" id="{30B347E5-9BD3-4996-B24D-814C8EE10084}"/>
              </a:ext>
            </a:extLst>
          </p:cNvPr>
          <p:cNvSpPr txBox="1"/>
          <p:nvPr/>
        </p:nvSpPr>
        <p:spPr>
          <a:xfrm>
            <a:off x="1143000" y="-1447800"/>
            <a:ext cx="10363200" cy="1328023"/>
          </a:xfrm>
          <a:prstGeom prst="roundRect">
            <a:avLst/>
          </a:prstGeom>
          <a:noFill/>
        </p:spPr>
        <p:txBody>
          <a:bodyPr wrap="square" rtlCol="0">
            <a:spAutoFit/>
          </a:bodyPr>
          <a:lstStyle/>
          <a:p>
            <a:r>
              <a:rPr lang="en-US" sz="3600" spc="-40">
                <a:solidFill>
                  <a:srgbClr val="7F6049"/>
                </a:solidFill>
                <a:latin typeface="+mj-lt"/>
              </a:rPr>
              <a:t>Một chiếc khung sắt dạng khối hộp chữ nhật có các cạnh được sơn màu như hình vẽ.</a:t>
            </a:r>
            <a:endParaRPr lang="vi-VN" sz="3600" spc="-40">
              <a:solidFill>
                <a:srgbClr val="7F6049"/>
              </a:solidFill>
              <a:latin typeface="+mj-lt"/>
            </a:endParaRPr>
          </a:p>
        </p:txBody>
      </p:sp>
      <p:cxnSp>
        <p:nvCxnSpPr>
          <p:cNvPr id="37" name="Straight Connector 36">
            <a:extLst>
              <a:ext uri="{FF2B5EF4-FFF2-40B4-BE49-F238E27FC236}">
                <a16:creationId xmlns:a16="http://schemas.microsoft.com/office/drawing/2014/main" id="{89B002CB-8483-4771-89AA-947687BA1175}"/>
              </a:ext>
            </a:extLst>
          </p:cNvPr>
          <p:cNvCxnSpPr>
            <a:cxnSpLocks/>
          </p:cNvCxnSpPr>
          <p:nvPr/>
        </p:nvCxnSpPr>
        <p:spPr>
          <a:xfrm flipV="1">
            <a:off x="5344804" y="615813"/>
            <a:ext cx="0" cy="1877817"/>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6C5B0E-1420-40AD-9E94-2E9C24F69B00}"/>
              </a:ext>
            </a:extLst>
          </p:cNvPr>
          <p:cNvCxnSpPr>
            <a:cxnSpLocks/>
          </p:cNvCxnSpPr>
          <p:nvPr/>
        </p:nvCxnSpPr>
        <p:spPr>
          <a:xfrm flipV="1">
            <a:off x="4143643" y="621253"/>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C482A9-41CA-4D6B-9FFC-6FE1DDCD9A89}"/>
              </a:ext>
            </a:extLst>
          </p:cNvPr>
          <p:cNvCxnSpPr>
            <a:cxnSpLocks/>
          </p:cNvCxnSpPr>
          <p:nvPr/>
        </p:nvCxnSpPr>
        <p:spPr>
          <a:xfrm>
            <a:off x="4145263" y="1152157"/>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E19AC1-E8C9-47E5-A21D-591CB4328B31}"/>
              </a:ext>
            </a:extLst>
          </p:cNvPr>
          <p:cNvCxnSpPr>
            <a:cxnSpLocks/>
          </p:cNvCxnSpPr>
          <p:nvPr/>
        </p:nvCxnSpPr>
        <p:spPr>
          <a:xfrm>
            <a:off x="5362513" y="609600"/>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E23F06-3785-4B6A-8C98-AA3F13E37E80}"/>
              </a:ext>
            </a:extLst>
          </p:cNvPr>
          <p:cNvCxnSpPr>
            <a:cxnSpLocks/>
          </p:cNvCxnSpPr>
          <p:nvPr/>
        </p:nvCxnSpPr>
        <p:spPr>
          <a:xfrm flipV="1">
            <a:off x="6852341" y="621254"/>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007ACB-C639-4274-B8D0-4D4F83A249F4}"/>
              </a:ext>
            </a:extLst>
          </p:cNvPr>
          <p:cNvCxnSpPr>
            <a:cxnSpLocks/>
          </p:cNvCxnSpPr>
          <p:nvPr/>
        </p:nvCxnSpPr>
        <p:spPr>
          <a:xfrm flipV="1">
            <a:off x="4143643" y="2517942"/>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5FAA73-6B48-468E-979D-14BE772E2001}"/>
              </a:ext>
            </a:extLst>
          </p:cNvPr>
          <p:cNvCxnSpPr>
            <a:cxnSpLocks/>
          </p:cNvCxnSpPr>
          <p:nvPr/>
        </p:nvCxnSpPr>
        <p:spPr>
          <a:xfrm>
            <a:off x="4145263" y="3048846"/>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0CB0B2-B582-449B-9D9A-03B0B00A5F15}"/>
              </a:ext>
            </a:extLst>
          </p:cNvPr>
          <p:cNvCxnSpPr>
            <a:cxnSpLocks/>
          </p:cNvCxnSpPr>
          <p:nvPr/>
        </p:nvCxnSpPr>
        <p:spPr>
          <a:xfrm>
            <a:off x="5362513" y="2506289"/>
            <a:ext cx="2670521" cy="0"/>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966590-4481-4DAA-9AF0-C3F19A67B372}"/>
              </a:ext>
            </a:extLst>
          </p:cNvPr>
          <p:cNvCxnSpPr>
            <a:cxnSpLocks/>
          </p:cNvCxnSpPr>
          <p:nvPr/>
        </p:nvCxnSpPr>
        <p:spPr>
          <a:xfrm flipV="1">
            <a:off x="6852341" y="2517943"/>
            <a:ext cx="1180693" cy="530903"/>
          </a:xfrm>
          <a:prstGeom prst="line">
            <a:avLst/>
          </a:prstGeom>
          <a:ln w="76200" cap="rnd">
            <a:solidFill>
              <a:schemeClr val="accent6">
                <a:lumMod val="75000"/>
              </a:schemeClr>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60187A-073F-41F8-8B8B-A41507B24FFA}"/>
              </a:ext>
            </a:extLst>
          </p:cNvPr>
          <p:cNvCxnSpPr>
            <a:cxnSpLocks/>
          </p:cNvCxnSpPr>
          <p:nvPr/>
        </p:nvCxnSpPr>
        <p:spPr>
          <a:xfrm flipV="1">
            <a:off x="4140118" y="1152156"/>
            <a:ext cx="0" cy="1893033"/>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0B5AB9-CC86-435A-9B38-AF7CFD76D13D}"/>
              </a:ext>
            </a:extLst>
          </p:cNvPr>
          <p:cNvCxnSpPr>
            <a:cxnSpLocks/>
          </p:cNvCxnSpPr>
          <p:nvPr/>
        </p:nvCxnSpPr>
        <p:spPr>
          <a:xfrm flipV="1">
            <a:off x="8051882" y="615813"/>
            <a:ext cx="0" cy="1877817"/>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157D521-6326-4896-95E2-B4E24D45AB06}"/>
              </a:ext>
            </a:extLst>
          </p:cNvPr>
          <p:cNvCxnSpPr>
            <a:cxnSpLocks/>
          </p:cNvCxnSpPr>
          <p:nvPr/>
        </p:nvCxnSpPr>
        <p:spPr>
          <a:xfrm flipV="1">
            <a:off x="6847196" y="1152156"/>
            <a:ext cx="0" cy="1896689"/>
          </a:xfrm>
          <a:prstGeom prst="line">
            <a:avLst/>
          </a:prstGeom>
          <a:ln w="76200" cap="rnd">
            <a:solidFill>
              <a:srgbClr val="0070C0"/>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sp>
        <p:nvSpPr>
          <p:cNvPr id="21" name="PHẠM DUYÊN 13 - 9Slide.vn">
            <a:extLst>
              <a:ext uri="{FF2B5EF4-FFF2-40B4-BE49-F238E27FC236}">
                <a16:creationId xmlns:a16="http://schemas.microsoft.com/office/drawing/2014/main" id="{A34CDB6F-14C1-4E24-81B3-74EB3A9CA511}"/>
              </a:ext>
            </a:extLst>
          </p:cNvPr>
          <p:cNvSpPr txBox="1"/>
          <p:nvPr/>
        </p:nvSpPr>
        <p:spPr>
          <a:xfrm>
            <a:off x="609600" y="3386505"/>
            <a:ext cx="5334000" cy="646331"/>
          </a:xfrm>
          <a:prstGeom prst="rect">
            <a:avLst/>
          </a:prstGeom>
          <a:noFill/>
        </p:spPr>
        <p:txBody>
          <a:bodyPr wrap="square" rtlCol="0">
            <a:spAutoFit/>
          </a:bodyPr>
          <a:lstStyle/>
          <a:p>
            <a:r>
              <a:rPr lang="en-US" sz="3600" spc="-40">
                <a:solidFill>
                  <a:srgbClr val="7F6049"/>
                </a:solidFill>
                <a:latin typeface="+mj-lt"/>
              </a:rPr>
              <a:t>b) Chọn câu trả lời đúng.</a:t>
            </a:r>
            <a:endParaRPr lang="en-US" sz="3600" spc="-40" dirty="0">
              <a:solidFill>
                <a:srgbClr val="7F6049"/>
              </a:solidFill>
              <a:latin typeface="+mj-lt"/>
            </a:endParaRPr>
          </a:p>
        </p:txBody>
      </p:sp>
      <p:sp>
        <p:nvSpPr>
          <p:cNvPr id="22" name="PHẠM DUYÊN 13 - 9Slide.vn">
            <a:extLst>
              <a:ext uri="{FF2B5EF4-FFF2-40B4-BE49-F238E27FC236}">
                <a16:creationId xmlns:a16="http://schemas.microsoft.com/office/drawing/2014/main" id="{04DFF25F-4B65-47EA-BE77-3E2A58C844C7}"/>
              </a:ext>
            </a:extLst>
          </p:cNvPr>
          <p:cNvSpPr txBox="1"/>
          <p:nvPr/>
        </p:nvSpPr>
        <p:spPr>
          <a:xfrm>
            <a:off x="609599" y="4008533"/>
            <a:ext cx="11049001" cy="1782667"/>
          </a:xfrm>
          <a:prstGeom prst="rect">
            <a:avLst/>
          </a:prstGeom>
          <a:noFill/>
        </p:spPr>
        <p:txBody>
          <a:bodyPr wrap="square" rtlCol="0">
            <a:spAutoFit/>
          </a:bodyPr>
          <a:lstStyle/>
          <a:p>
            <a:pPr>
              <a:lnSpc>
                <a:spcPct val="117000"/>
              </a:lnSpc>
            </a:pPr>
            <a:r>
              <a:rPr lang="vi-VN" sz="3200"/>
              <a:t>Người ta lắp một tấm gỗ vừa khít vào mặt trước của chiếc khung sắt đó. Miếng gỗ cần lắp có dạng hình gì?</a:t>
            </a:r>
          </a:p>
          <a:p>
            <a:pPr>
              <a:lnSpc>
                <a:spcPct val="117000"/>
              </a:lnSpc>
            </a:pPr>
            <a:r>
              <a:rPr lang="vi-VN" sz="3200">
                <a:solidFill>
                  <a:srgbClr val="4E05DD"/>
                </a:solidFill>
                <a:latin typeface="+mj-lt"/>
              </a:rPr>
              <a:t>A.</a:t>
            </a:r>
            <a:r>
              <a:rPr lang="vi-VN" sz="3200"/>
              <a:t> Hình tròn            </a:t>
            </a:r>
            <a:r>
              <a:rPr lang="en-US" sz="3200"/>
              <a:t> </a:t>
            </a:r>
            <a:r>
              <a:rPr lang="vi-VN" sz="3200">
                <a:solidFill>
                  <a:srgbClr val="4E05DD"/>
                </a:solidFill>
                <a:latin typeface="+mj-lt"/>
              </a:rPr>
              <a:t>B.</a:t>
            </a:r>
            <a:r>
              <a:rPr lang="vi-VN" sz="3200"/>
              <a:t> Hình tam giác</a:t>
            </a:r>
            <a:r>
              <a:rPr lang="en-US" sz="3200"/>
              <a:t>	  </a:t>
            </a:r>
            <a:r>
              <a:rPr lang="vi-VN" sz="3200">
                <a:solidFill>
                  <a:srgbClr val="4E05DD"/>
                </a:solidFill>
                <a:latin typeface="+mj-lt"/>
              </a:rPr>
              <a:t>C.</a:t>
            </a:r>
            <a:r>
              <a:rPr lang="vi-VN" sz="3200"/>
              <a:t> Hình chữ nhật</a:t>
            </a:r>
          </a:p>
        </p:txBody>
      </p:sp>
      <p:sp>
        <p:nvSpPr>
          <p:cNvPr id="23" name="PHẠM DUYÊN 4 - 9Slide.vn">
            <a:extLst>
              <a:ext uri="{FF2B5EF4-FFF2-40B4-BE49-F238E27FC236}">
                <a16:creationId xmlns:a16="http://schemas.microsoft.com/office/drawing/2014/main" id="{490CC554-5840-4F42-93DD-E0E371E3F645}"/>
              </a:ext>
            </a:extLst>
          </p:cNvPr>
          <p:cNvSpPr/>
          <p:nvPr/>
        </p:nvSpPr>
        <p:spPr>
          <a:xfrm>
            <a:off x="8108950" y="5198392"/>
            <a:ext cx="578848" cy="580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28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p:tgtEl>
                                          <p:spTgt spid="21"/>
                                        </p:tgtEl>
                                        <p:attrNameLst>
                                          <p:attrName>ppt_y</p:attrName>
                                        </p:attrNameLst>
                                      </p:cBhvr>
                                      <p:tavLst>
                                        <p:tav tm="0">
                                          <p:val>
                                            <p:strVal val="#ppt_y+#ppt_h*1.125000"/>
                                          </p:val>
                                        </p:tav>
                                        <p:tav tm="100000">
                                          <p:val>
                                            <p:strVal val="#ppt_y"/>
                                          </p:val>
                                        </p:tav>
                                      </p:tavLst>
                                    </p:anim>
                                    <p:animEffect transition="in" filter="wipe(up)">
                                      <p:cBhvr>
                                        <p:cTn id="8" dur="1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1"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500"/>
                                        <p:tgtEl>
                                          <p:spTgt spid="22"/>
                                        </p:tgtEl>
                                        <p:attrNameLst>
                                          <p:attrName>ppt_y</p:attrName>
                                        </p:attrNameLst>
                                      </p:cBhvr>
                                      <p:tavLst>
                                        <p:tav tm="0">
                                          <p:val>
                                            <p:strVal val="#ppt_y+#ppt_h*1.125000"/>
                                          </p:val>
                                        </p:tav>
                                        <p:tav tm="100000">
                                          <p:val>
                                            <p:strVal val="#ppt_y"/>
                                          </p:val>
                                        </p:tav>
                                      </p:tavLst>
                                    </p:anim>
                                    <p:animEffect transition="in" filter="wipe(up)">
                                      <p:cBhvr>
                                        <p:cTn id="14" dur="1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42ABF05C-113E-4339-9F21-67F45FD17D70}"/>
              </a:ext>
            </a:extLst>
          </p:cNvPr>
          <p:cNvGrpSpPr/>
          <p:nvPr/>
        </p:nvGrpSpPr>
        <p:grpSpPr>
          <a:xfrm>
            <a:off x="449473" y="328613"/>
            <a:ext cx="529493" cy="707886"/>
            <a:chOff x="1806355" y="2802652"/>
            <a:chExt cx="745981" cy="997311"/>
          </a:xfrm>
        </p:grpSpPr>
        <p:sp>
          <p:nvSpPr>
            <p:cNvPr id="6" name="Oval 9">
              <a:extLst>
                <a:ext uri="{FF2B5EF4-FFF2-40B4-BE49-F238E27FC236}">
                  <a16:creationId xmlns:a16="http://schemas.microsoft.com/office/drawing/2014/main" id="{3EC13D5D-F04D-4B2B-86E1-4276C980B9E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7" name="91">
              <a:extLst>
                <a:ext uri="{FF2B5EF4-FFF2-40B4-BE49-F238E27FC236}">
                  <a16:creationId xmlns:a16="http://schemas.microsoft.com/office/drawing/2014/main" id="{969D5FA3-70E8-41BF-A81B-E3BEB6939F0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grpSp>
        <p:nvGrpSpPr>
          <p:cNvPr id="24" name="Group 23">
            <a:extLst>
              <a:ext uri="{FF2B5EF4-FFF2-40B4-BE49-F238E27FC236}">
                <a16:creationId xmlns:a16="http://schemas.microsoft.com/office/drawing/2014/main" id="{BBDC2AE6-551B-40C8-81C8-C09AAA05ED3C}"/>
              </a:ext>
            </a:extLst>
          </p:cNvPr>
          <p:cNvGrpSpPr/>
          <p:nvPr/>
        </p:nvGrpSpPr>
        <p:grpSpPr>
          <a:xfrm>
            <a:off x="1117632" y="385242"/>
            <a:ext cx="1198607" cy="783193"/>
            <a:chOff x="930039" y="420597"/>
            <a:chExt cx="1198607" cy="783193"/>
          </a:xfrm>
        </p:grpSpPr>
        <p:sp>
          <p:nvSpPr>
            <p:cNvPr id="25" name="Rectangle: Rounded Corners 24">
              <a:extLst>
                <a:ext uri="{FF2B5EF4-FFF2-40B4-BE49-F238E27FC236}">
                  <a16:creationId xmlns:a16="http://schemas.microsoft.com/office/drawing/2014/main" id="{9C92B9E5-05E8-4E17-931A-57F59C1BE350}"/>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HẠM DUYÊN 3 - 9Slide.vn">
              <a:extLst>
                <a:ext uri="{FF2B5EF4-FFF2-40B4-BE49-F238E27FC236}">
                  <a16:creationId xmlns:a16="http://schemas.microsoft.com/office/drawing/2014/main" id="{ABE0E377-79D9-497A-8CD8-90E1B666D2ED}"/>
                </a:ext>
              </a:extLst>
            </p:cNvPr>
            <p:cNvSpPr txBox="1"/>
            <p:nvPr/>
          </p:nvSpPr>
          <p:spPr>
            <a:xfrm>
              <a:off x="1647662" y="437712"/>
              <a:ext cx="480984" cy="748963"/>
            </a:xfrm>
            <a:prstGeom prst="roundRect">
              <a:avLst/>
            </a:prstGeom>
            <a:noFill/>
          </p:spPr>
          <p:txBody>
            <a:bodyPr wrap="none" rtlCol="0">
              <a:spAutoFit/>
            </a:bodyPr>
            <a:lstStyle/>
            <a:p>
              <a:pPr algn="ctr"/>
              <a:r>
                <a:rPr lang="en-US" sz="4000">
                  <a:solidFill>
                    <a:schemeClr val="tx1">
                      <a:lumMod val="65000"/>
                      <a:lumOff val="35000"/>
                    </a:schemeClr>
                  </a:solidFill>
                  <a:latin typeface="+mj-lt"/>
                </a:rPr>
                <a:t>?</a:t>
              </a:r>
            </a:p>
          </p:txBody>
        </p:sp>
        <p:sp>
          <p:nvSpPr>
            <p:cNvPr id="27" name="PHẠM DUYÊN 3 - 9Slide.vn">
              <a:extLst>
                <a:ext uri="{FF2B5EF4-FFF2-40B4-BE49-F238E27FC236}">
                  <a16:creationId xmlns:a16="http://schemas.microsoft.com/office/drawing/2014/main" id="{2503F596-F560-4A88-9ECB-0D4024427E36}"/>
                </a:ext>
              </a:extLst>
            </p:cNvPr>
            <p:cNvSpPr txBox="1"/>
            <p:nvPr/>
          </p:nvSpPr>
          <p:spPr>
            <a:xfrm>
              <a:off x="930039" y="420597"/>
              <a:ext cx="840692" cy="783193"/>
            </a:xfrm>
            <a:prstGeom prst="roundRect">
              <a:avLst/>
            </a:prstGeom>
            <a:noFill/>
          </p:spPr>
          <p:txBody>
            <a:bodyPr wrap="none" rtlCol="0">
              <a:spAutoFit/>
            </a:bodyPr>
            <a:lstStyle/>
            <a:p>
              <a:pPr algn="ctr"/>
              <a:r>
                <a:rPr lang="en-US" sz="4000">
                  <a:solidFill>
                    <a:schemeClr val="tx1">
                      <a:lumMod val="65000"/>
                      <a:lumOff val="35000"/>
                    </a:schemeClr>
                  </a:solidFill>
                  <a:latin typeface="+mj-lt"/>
                </a:rPr>
                <a:t>Số</a:t>
              </a:r>
            </a:p>
          </p:txBody>
        </p:sp>
      </p:grpSp>
      <p:pic>
        <p:nvPicPr>
          <p:cNvPr id="3" name="Picture 2">
            <a:extLst>
              <a:ext uri="{FF2B5EF4-FFF2-40B4-BE49-F238E27FC236}">
                <a16:creationId xmlns:a16="http://schemas.microsoft.com/office/drawing/2014/main" id="{DF947CE4-B69B-48AB-A54C-9DB95A8BD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990600"/>
            <a:ext cx="2951164" cy="3081243"/>
          </a:xfrm>
          <a:prstGeom prst="rect">
            <a:avLst/>
          </a:prstGeom>
        </p:spPr>
      </p:pic>
      <p:grpSp>
        <p:nvGrpSpPr>
          <p:cNvPr id="13" name="Group 12">
            <a:extLst>
              <a:ext uri="{FF2B5EF4-FFF2-40B4-BE49-F238E27FC236}">
                <a16:creationId xmlns:a16="http://schemas.microsoft.com/office/drawing/2014/main" id="{18B29643-0310-486D-A94E-CFD5F13B1FE4}"/>
              </a:ext>
            </a:extLst>
          </p:cNvPr>
          <p:cNvGrpSpPr/>
          <p:nvPr/>
        </p:nvGrpSpPr>
        <p:grpSpPr>
          <a:xfrm>
            <a:off x="965232" y="1024176"/>
            <a:ext cx="7188168" cy="3166824"/>
            <a:chOff x="965232" y="1328976"/>
            <a:chExt cx="7188168" cy="3166824"/>
          </a:xfrm>
        </p:grpSpPr>
        <p:sp>
          <p:nvSpPr>
            <p:cNvPr id="36" name="PHẠM DUYÊN 2 - 9Slide.vn">
              <a:extLst>
                <a:ext uri="{FF2B5EF4-FFF2-40B4-BE49-F238E27FC236}">
                  <a16:creationId xmlns:a16="http://schemas.microsoft.com/office/drawing/2014/main" id="{1A02F928-3179-4B5B-90A7-40E0F9D4D69D}"/>
                </a:ext>
              </a:extLst>
            </p:cNvPr>
            <p:cNvSpPr txBox="1"/>
            <p:nvPr/>
          </p:nvSpPr>
          <p:spPr>
            <a:xfrm>
              <a:off x="965232" y="1328976"/>
              <a:ext cx="7188168" cy="3166824"/>
            </a:xfrm>
            <a:prstGeom prst="roundRect">
              <a:avLst/>
            </a:prstGeom>
            <a:noFill/>
          </p:spPr>
          <p:txBody>
            <a:bodyPr wrap="square" rtlCol="0">
              <a:spAutoFit/>
            </a:bodyPr>
            <a:lstStyle/>
            <a:p>
              <a:pPr algn="just"/>
              <a:r>
                <a:rPr lang="vi-VN" sz="3600" spc="-40">
                  <a:solidFill>
                    <a:srgbClr val="7F6049"/>
                  </a:solidFill>
                  <a:latin typeface="+mj-lt"/>
                </a:rPr>
                <a:t>Ở gần mỗi đỉnh của một chiếc hộp gỗ dạng khối lập phương, bác Hà chạm ba bông hoa (như hình vẽ). Bác Hà đã chạm tất cả</a:t>
              </a:r>
              <a:br>
                <a:rPr lang="en-US" sz="3600" spc="-40">
                  <a:solidFill>
                    <a:srgbClr val="7F6049"/>
                  </a:solidFill>
                  <a:latin typeface="+mj-lt"/>
                </a:rPr>
              </a:br>
              <a:r>
                <a:rPr lang="vi-VN" sz="3600" spc="-40">
                  <a:solidFill>
                    <a:srgbClr val="7F6049"/>
                  </a:solidFill>
                  <a:latin typeface="+mj-lt"/>
                </a:rPr>
                <a:t> </a:t>
              </a:r>
              <a:r>
                <a:rPr lang="en-US" sz="3600" spc="-40">
                  <a:solidFill>
                    <a:srgbClr val="7F6049"/>
                  </a:solidFill>
                  <a:latin typeface="+mj-lt"/>
                </a:rPr>
                <a:t>       </a:t>
              </a:r>
              <a:r>
                <a:rPr lang="vi-VN" sz="3600" spc="-40">
                  <a:solidFill>
                    <a:srgbClr val="7F6049"/>
                  </a:solidFill>
                  <a:latin typeface="+mj-lt"/>
                </a:rPr>
                <a:t>bông hoa</a:t>
              </a:r>
              <a:r>
                <a:rPr lang="en-US" sz="3600" spc="-40">
                  <a:solidFill>
                    <a:srgbClr val="7F6049"/>
                  </a:solidFill>
                  <a:latin typeface="+mj-lt"/>
                </a:rPr>
                <a:t>.</a:t>
              </a:r>
              <a:endParaRPr lang="vi-VN" sz="3600" spc="-40">
                <a:solidFill>
                  <a:srgbClr val="7F6049"/>
                </a:solidFill>
                <a:latin typeface="+mj-lt"/>
              </a:endParaRPr>
            </a:p>
          </p:txBody>
        </p:sp>
        <p:sp>
          <p:nvSpPr>
            <p:cNvPr id="40" name="Phạm Duyên 1 - 9Slide.vn">
              <a:extLst>
                <a:ext uri="{FF2B5EF4-FFF2-40B4-BE49-F238E27FC236}">
                  <a16:creationId xmlns:a16="http://schemas.microsoft.com/office/drawing/2014/main" id="{3DEBE925-A2D2-4F27-8855-252607275B99}"/>
                </a:ext>
              </a:extLst>
            </p:cNvPr>
            <p:cNvSpPr/>
            <p:nvPr/>
          </p:nvSpPr>
          <p:spPr>
            <a:xfrm>
              <a:off x="1384300" y="3746500"/>
              <a:ext cx="493652" cy="495012"/>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mj-lt"/>
                  <a:cs typeface="Arial" panose="020B0604020202020204" pitchFamily="34" charset="0"/>
                </a:rPr>
                <a:t>?</a:t>
              </a:r>
            </a:p>
          </p:txBody>
        </p:sp>
      </p:grpSp>
      <p:sp>
        <p:nvSpPr>
          <p:cNvPr id="42" name="TextBox 41">
            <a:extLst>
              <a:ext uri="{FF2B5EF4-FFF2-40B4-BE49-F238E27FC236}">
                <a16:creationId xmlns:a16="http://schemas.microsoft.com/office/drawing/2014/main" id="{C6F56040-C9B7-47AC-B6E6-CE4BDE04BE56}"/>
              </a:ext>
            </a:extLst>
          </p:cNvPr>
          <p:cNvSpPr txBox="1"/>
          <p:nvPr/>
        </p:nvSpPr>
        <p:spPr>
          <a:xfrm>
            <a:off x="2154264" y="4191000"/>
            <a:ext cx="7883472" cy="1938992"/>
          </a:xfrm>
          <a:prstGeom prst="rect">
            <a:avLst/>
          </a:prstGeom>
          <a:noFill/>
        </p:spPr>
        <p:txBody>
          <a:bodyPr wrap="square">
            <a:spAutoFit/>
          </a:bodyPr>
          <a:lstStyle/>
          <a:p>
            <a:pPr algn="l" latinLnBrk="0"/>
            <a:r>
              <a:rPr lang="en-US" sz="3000" b="0" i="0">
                <a:solidFill>
                  <a:schemeClr val="tx1">
                    <a:lumMod val="75000"/>
                    <a:lumOff val="25000"/>
                  </a:schemeClr>
                </a:solidFill>
                <a:effectLst/>
              </a:rPr>
              <a:t>- </a:t>
            </a:r>
            <a:r>
              <a:rPr lang="vi-VN" sz="3000" b="0" i="0">
                <a:solidFill>
                  <a:schemeClr val="tx1">
                    <a:lumMod val="75000"/>
                    <a:lumOff val="25000"/>
                  </a:schemeClr>
                </a:solidFill>
                <a:effectLst/>
              </a:rPr>
              <a:t>Hình lập phương gồm có </a:t>
            </a:r>
            <a:r>
              <a:rPr lang="vi-VN" sz="3000">
                <a:solidFill>
                  <a:srgbClr val="4E05DD"/>
                </a:solidFill>
                <a:latin typeface="+mj-lt"/>
              </a:rPr>
              <a:t>8</a:t>
            </a:r>
            <a:r>
              <a:rPr lang="vi-VN" sz="3000" b="0" i="0">
                <a:solidFill>
                  <a:schemeClr val="tx1">
                    <a:lumMod val="75000"/>
                    <a:lumOff val="25000"/>
                  </a:schemeClr>
                </a:solidFill>
                <a:effectLst/>
              </a:rPr>
              <a:t> đỉnh.</a:t>
            </a:r>
          </a:p>
          <a:p>
            <a:pPr algn="l" latinLnBrk="0"/>
            <a:r>
              <a:rPr lang="en-US" sz="3000">
                <a:solidFill>
                  <a:schemeClr val="tx1">
                    <a:lumMod val="75000"/>
                    <a:lumOff val="25000"/>
                  </a:schemeClr>
                </a:solidFill>
              </a:rPr>
              <a:t>- </a:t>
            </a:r>
            <a:r>
              <a:rPr lang="vi-VN" sz="3000" b="0" i="0">
                <a:solidFill>
                  <a:schemeClr val="tx1">
                    <a:lumMod val="75000"/>
                    <a:lumOff val="25000"/>
                  </a:schemeClr>
                </a:solidFill>
                <a:effectLst/>
              </a:rPr>
              <a:t>Ở gần mỗi đỉnh, bác Hà chạm </a:t>
            </a:r>
            <a:r>
              <a:rPr lang="vi-VN" sz="3000">
                <a:solidFill>
                  <a:srgbClr val="4E05DD"/>
                </a:solidFill>
                <a:latin typeface="+mj-lt"/>
              </a:rPr>
              <a:t>3</a:t>
            </a:r>
            <a:r>
              <a:rPr lang="vi-VN" sz="3000" b="0" i="0">
                <a:solidFill>
                  <a:schemeClr val="tx1">
                    <a:lumMod val="75000"/>
                    <a:lumOff val="25000"/>
                  </a:schemeClr>
                </a:solidFill>
                <a:effectLst/>
              </a:rPr>
              <a:t> bông hoa.</a:t>
            </a:r>
          </a:p>
          <a:p>
            <a:pPr algn="l" latinLnBrk="0"/>
            <a:r>
              <a:rPr lang="en-US" sz="3000">
                <a:solidFill>
                  <a:schemeClr val="tx1">
                    <a:lumMod val="75000"/>
                    <a:lumOff val="25000"/>
                  </a:schemeClr>
                </a:solidFill>
              </a:rPr>
              <a:t>- </a:t>
            </a:r>
            <a:r>
              <a:rPr lang="vi-VN" sz="3000" b="0" i="0">
                <a:solidFill>
                  <a:schemeClr val="tx1">
                    <a:lumMod val="75000"/>
                    <a:lumOff val="25000"/>
                  </a:schemeClr>
                </a:solidFill>
                <a:effectLst/>
              </a:rPr>
              <a:t>Bác Hà đã chạm tất cả số bông hoa là</a:t>
            </a:r>
            <a:r>
              <a:rPr lang="en-US" sz="3000" b="0" i="0">
                <a:solidFill>
                  <a:schemeClr val="tx1">
                    <a:lumMod val="75000"/>
                    <a:lumOff val="25000"/>
                  </a:schemeClr>
                </a:solidFill>
                <a:effectLst/>
              </a:rPr>
              <a:t>:</a:t>
            </a:r>
            <a:endParaRPr lang="vi-VN" sz="3000" b="0" i="0">
              <a:solidFill>
                <a:schemeClr val="tx1">
                  <a:lumMod val="75000"/>
                  <a:lumOff val="25000"/>
                </a:schemeClr>
              </a:solidFill>
              <a:effectLst/>
            </a:endParaRPr>
          </a:p>
          <a:p>
            <a:pPr algn="l" latinLnBrk="0"/>
            <a:r>
              <a:rPr lang="vi-VN" sz="3000" b="0" i="0">
                <a:solidFill>
                  <a:schemeClr val="tx1">
                    <a:lumMod val="75000"/>
                    <a:lumOff val="25000"/>
                  </a:schemeClr>
                </a:solidFill>
                <a:effectLst/>
              </a:rPr>
              <a:t>         </a:t>
            </a:r>
            <a:r>
              <a:rPr lang="en-US" sz="3000" b="0" i="0">
                <a:solidFill>
                  <a:schemeClr val="tx1">
                    <a:lumMod val="75000"/>
                    <a:lumOff val="25000"/>
                  </a:schemeClr>
                </a:solidFill>
                <a:effectLst/>
              </a:rPr>
              <a:t>	</a:t>
            </a:r>
            <a:r>
              <a:rPr lang="vi-VN" sz="3000">
                <a:solidFill>
                  <a:srgbClr val="4E05DD"/>
                </a:solidFill>
                <a:latin typeface="+mj-lt"/>
              </a:rPr>
              <a:t>3 x 8 = </a:t>
            </a:r>
            <a:r>
              <a:rPr lang="en-US" sz="3000">
                <a:solidFill>
                  <a:srgbClr val="4E05DD"/>
                </a:solidFill>
                <a:latin typeface="+mj-lt"/>
              </a:rPr>
              <a:t>...</a:t>
            </a:r>
            <a:r>
              <a:rPr lang="vi-VN" sz="3000" b="0" i="0">
                <a:solidFill>
                  <a:schemeClr val="tx1">
                    <a:lumMod val="75000"/>
                    <a:lumOff val="25000"/>
                  </a:schemeClr>
                </a:solidFill>
                <a:effectLst/>
              </a:rPr>
              <a:t> (bông hoa)</a:t>
            </a:r>
          </a:p>
        </p:txBody>
      </p:sp>
      <p:grpSp>
        <p:nvGrpSpPr>
          <p:cNvPr id="16" name="Group 15">
            <a:extLst>
              <a:ext uri="{FF2B5EF4-FFF2-40B4-BE49-F238E27FC236}">
                <a16:creationId xmlns:a16="http://schemas.microsoft.com/office/drawing/2014/main" id="{725808E7-8741-4C57-A540-82708BE1C7CF}"/>
              </a:ext>
            </a:extLst>
          </p:cNvPr>
          <p:cNvGrpSpPr/>
          <p:nvPr/>
        </p:nvGrpSpPr>
        <p:grpSpPr>
          <a:xfrm>
            <a:off x="1278117" y="3465884"/>
            <a:ext cx="698866" cy="438728"/>
            <a:chOff x="1197154" y="3603997"/>
            <a:chExt cx="698866" cy="438728"/>
          </a:xfrm>
        </p:grpSpPr>
        <p:sp>
          <p:nvSpPr>
            <p:cNvPr id="43" name="Phạm Duyên 1 - 9Slide.vn">
              <a:extLst>
                <a:ext uri="{FF2B5EF4-FFF2-40B4-BE49-F238E27FC236}">
                  <a16:creationId xmlns:a16="http://schemas.microsoft.com/office/drawing/2014/main" id="{09EF381D-6616-449B-AAE4-0FBF89625780}"/>
                </a:ext>
              </a:extLst>
            </p:cNvPr>
            <p:cNvSpPr/>
            <p:nvPr/>
          </p:nvSpPr>
          <p:spPr>
            <a:xfrm>
              <a:off x="1362606" y="3638873"/>
              <a:ext cx="367962" cy="368976"/>
            </a:xfrm>
            <a:prstGeom prst="roundRect">
              <a:avLst>
                <a:gd name="adj" fmla="val 20983"/>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mj-lt"/>
                <a:cs typeface="Arial" panose="020B0604020202020204" pitchFamily="34" charset="0"/>
              </a:endParaRPr>
            </a:p>
          </p:txBody>
        </p:sp>
        <p:sp>
          <p:nvSpPr>
            <p:cNvPr id="41" name="PHẠM DUYÊN - 9Slide.vn 12 - 9Slide.vn">
              <a:extLst>
                <a:ext uri="{FF2B5EF4-FFF2-40B4-BE49-F238E27FC236}">
                  <a16:creationId xmlns:a16="http://schemas.microsoft.com/office/drawing/2014/main" id="{8902351C-320C-4CBD-BCBB-5AAC82F0EA03}"/>
                </a:ext>
              </a:extLst>
            </p:cNvPr>
            <p:cNvSpPr/>
            <p:nvPr/>
          </p:nvSpPr>
          <p:spPr>
            <a:xfrm>
              <a:off x="1197154" y="3603997"/>
              <a:ext cx="698866" cy="438728"/>
            </a:xfrm>
            <a:prstGeom prst="roundRect">
              <a:avLst>
                <a:gd name="adj" fmla="val 17858"/>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24</a:t>
              </a:r>
            </a:p>
          </p:txBody>
        </p:sp>
      </p:grpSp>
      <p:sp>
        <p:nvSpPr>
          <p:cNvPr id="44" name="PHẠM DUYÊN 4 - 9Slide.vn">
            <a:extLst>
              <a:ext uri="{FF2B5EF4-FFF2-40B4-BE49-F238E27FC236}">
                <a16:creationId xmlns:a16="http://schemas.microsoft.com/office/drawing/2014/main" id="{B056EB04-C649-4FC8-963B-32BD8A251D09}"/>
              </a:ext>
            </a:extLst>
          </p:cNvPr>
          <p:cNvSpPr/>
          <p:nvPr/>
        </p:nvSpPr>
        <p:spPr>
          <a:xfrm>
            <a:off x="9982200" y="1562100"/>
            <a:ext cx="9144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860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76000">
                                          <p:cBhvr additive="base">
                                            <p:cTn id="7" dur="2000" fill="hold"/>
                                            <p:tgtEl>
                                              <p:spTgt spid="13"/>
                                            </p:tgtEl>
                                            <p:attrNameLst>
                                              <p:attrName>ppt_x</p:attrName>
                                            </p:attrNameLst>
                                          </p:cBhvr>
                                          <p:tavLst>
                                            <p:tav tm="0">
                                              <p:val>
                                                <p:strVal val="0-#ppt_w/2"/>
                                              </p:val>
                                            </p:tav>
                                            <p:tav tm="100000">
                                              <p:val>
                                                <p:strVal val="#ppt_x"/>
                                              </p:val>
                                            </p:tav>
                                          </p:tavLst>
                                        </p:anim>
                                        <p:anim calcmode="lin" valueType="num" p14:bounceEnd="76000">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1"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edge">
                                          <p:cBhvr>
                                            <p:cTn id="13" dur="2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2">
                                                <p:txEl>
                                                  <p:pRg st="0" end="0"/>
                                                </p:txEl>
                                              </p:spTgt>
                                            </p:tgtEl>
                                            <p:attrNameLst>
                                              <p:attrName>style.visibility</p:attrName>
                                            </p:attrNameLst>
                                          </p:cBhvr>
                                          <p:to>
                                            <p:strVal val="visible"/>
                                          </p:to>
                                        </p:set>
                                        <p:anim calcmode="lin" valueType="num">
                                          <p:cBhvr additive="base">
                                            <p:cTn id="18" dur="500"/>
                                            <p:tgtEl>
                                              <p:spTgt spid="42">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4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2">
                                                <p:txEl>
                                                  <p:pRg st="1" end="1"/>
                                                </p:txEl>
                                              </p:spTgt>
                                            </p:tgtEl>
                                            <p:attrNameLst>
                                              <p:attrName>style.visibility</p:attrName>
                                            </p:attrNameLst>
                                          </p:cBhvr>
                                          <p:to>
                                            <p:strVal val="visible"/>
                                          </p:to>
                                        </p:set>
                                        <p:anim calcmode="lin" valueType="num">
                                          <p:cBhvr additive="base">
                                            <p:cTn id="24" dur="500"/>
                                            <p:tgtEl>
                                              <p:spTgt spid="42">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4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2">
                                                <p:txEl>
                                                  <p:pRg st="2" end="2"/>
                                                </p:txEl>
                                              </p:spTgt>
                                            </p:tgtEl>
                                            <p:attrNameLst>
                                              <p:attrName>style.visibility</p:attrName>
                                            </p:attrNameLst>
                                          </p:cBhvr>
                                          <p:to>
                                            <p:strVal val="visible"/>
                                          </p:to>
                                        </p:set>
                                        <p:anim calcmode="lin" valueType="num">
                                          <p:cBhvr additive="base">
                                            <p:cTn id="30" dur="500"/>
                                            <p:tgtEl>
                                              <p:spTgt spid="42">
                                                <p:txEl>
                                                  <p:pRg st="2" end="2"/>
                                                </p:txEl>
                                              </p:spTgt>
                                            </p:tgtEl>
                                            <p:attrNameLst>
                                              <p:attrName>ppt_y</p:attrName>
                                            </p:attrNameLst>
                                          </p:cBhvr>
                                          <p:tavLst>
                                            <p:tav tm="0">
                                              <p:val>
                                                <p:strVal val="#ppt_y+#ppt_h*1.125000"/>
                                              </p:val>
                                            </p:tav>
                                            <p:tav tm="100000">
                                              <p:val>
                                                <p:strVal val="#ppt_y"/>
                                              </p:val>
                                            </p:tav>
                                          </p:tavLst>
                                        </p:anim>
                                        <p:animEffect transition="in" filter="wipe(up)">
                                          <p:cBhvr>
                                            <p:cTn id="31" dur="500"/>
                                            <p:tgtEl>
                                              <p:spTgt spid="4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2">
                                                <p:txEl>
                                                  <p:pRg st="3" end="3"/>
                                                </p:txEl>
                                              </p:spTgt>
                                            </p:tgtEl>
                                            <p:attrNameLst>
                                              <p:attrName>style.visibility</p:attrName>
                                            </p:attrNameLst>
                                          </p:cBhvr>
                                          <p:to>
                                            <p:strVal val="visible"/>
                                          </p:to>
                                        </p:set>
                                        <p:anim calcmode="lin" valueType="num">
                                          <p:cBhvr additive="base">
                                            <p:cTn id="36" dur="500"/>
                                            <p:tgtEl>
                                              <p:spTgt spid="42">
                                                <p:txEl>
                                                  <p:pRg st="3" end="3"/>
                                                </p:txEl>
                                              </p:spTgt>
                                            </p:tgtEl>
                                            <p:attrNameLst>
                                              <p:attrName>ppt_y</p:attrName>
                                            </p:attrNameLst>
                                          </p:cBhvr>
                                          <p:tavLst>
                                            <p:tav tm="0">
                                              <p:val>
                                                <p:strVal val="#ppt_y+#ppt_h*1.125000"/>
                                              </p:val>
                                            </p:tav>
                                            <p:tav tm="100000">
                                              <p:val>
                                                <p:strVal val="#ppt_y"/>
                                              </p:val>
                                            </p:tav>
                                          </p:tavLst>
                                        </p:anim>
                                        <p:animEffect transition="in" filter="wipe(up)">
                                          <p:cBhvr>
                                            <p:cTn id="37" dur="500"/>
                                            <p:tgtEl>
                                              <p:spTgt spid="4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0-#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1"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edge">
                                          <p:cBhvr>
                                            <p:cTn id="13" dur="2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2">
                                                <p:txEl>
                                                  <p:pRg st="0" end="0"/>
                                                </p:txEl>
                                              </p:spTgt>
                                            </p:tgtEl>
                                            <p:attrNameLst>
                                              <p:attrName>style.visibility</p:attrName>
                                            </p:attrNameLst>
                                          </p:cBhvr>
                                          <p:to>
                                            <p:strVal val="visible"/>
                                          </p:to>
                                        </p:set>
                                        <p:anim calcmode="lin" valueType="num">
                                          <p:cBhvr additive="base">
                                            <p:cTn id="18" dur="500"/>
                                            <p:tgtEl>
                                              <p:spTgt spid="42">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4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2">
                                                <p:txEl>
                                                  <p:pRg st="1" end="1"/>
                                                </p:txEl>
                                              </p:spTgt>
                                            </p:tgtEl>
                                            <p:attrNameLst>
                                              <p:attrName>style.visibility</p:attrName>
                                            </p:attrNameLst>
                                          </p:cBhvr>
                                          <p:to>
                                            <p:strVal val="visible"/>
                                          </p:to>
                                        </p:set>
                                        <p:anim calcmode="lin" valueType="num">
                                          <p:cBhvr additive="base">
                                            <p:cTn id="24" dur="500"/>
                                            <p:tgtEl>
                                              <p:spTgt spid="42">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4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2">
                                                <p:txEl>
                                                  <p:pRg st="2" end="2"/>
                                                </p:txEl>
                                              </p:spTgt>
                                            </p:tgtEl>
                                            <p:attrNameLst>
                                              <p:attrName>style.visibility</p:attrName>
                                            </p:attrNameLst>
                                          </p:cBhvr>
                                          <p:to>
                                            <p:strVal val="visible"/>
                                          </p:to>
                                        </p:set>
                                        <p:anim calcmode="lin" valueType="num">
                                          <p:cBhvr additive="base">
                                            <p:cTn id="30" dur="500"/>
                                            <p:tgtEl>
                                              <p:spTgt spid="42">
                                                <p:txEl>
                                                  <p:pRg st="2" end="2"/>
                                                </p:txEl>
                                              </p:spTgt>
                                            </p:tgtEl>
                                            <p:attrNameLst>
                                              <p:attrName>ppt_y</p:attrName>
                                            </p:attrNameLst>
                                          </p:cBhvr>
                                          <p:tavLst>
                                            <p:tav tm="0">
                                              <p:val>
                                                <p:strVal val="#ppt_y+#ppt_h*1.125000"/>
                                              </p:val>
                                            </p:tav>
                                            <p:tav tm="100000">
                                              <p:val>
                                                <p:strVal val="#ppt_y"/>
                                              </p:val>
                                            </p:tav>
                                          </p:tavLst>
                                        </p:anim>
                                        <p:animEffect transition="in" filter="wipe(up)">
                                          <p:cBhvr>
                                            <p:cTn id="31" dur="500"/>
                                            <p:tgtEl>
                                              <p:spTgt spid="4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2">
                                                <p:txEl>
                                                  <p:pRg st="3" end="3"/>
                                                </p:txEl>
                                              </p:spTgt>
                                            </p:tgtEl>
                                            <p:attrNameLst>
                                              <p:attrName>style.visibility</p:attrName>
                                            </p:attrNameLst>
                                          </p:cBhvr>
                                          <p:to>
                                            <p:strVal val="visible"/>
                                          </p:to>
                                        </p:set>
                                        <p:anim calcmode="lin" valueType="num">
                                          <p:cBhvr additive="base">
                                            <p:cTn id="36" dur="500"/>
                                            <p:tgtEl>
                                              <p:spTgt spid="42">
                                                <p:txEl>
                                                  <p:pRg st="3" end="3"/>
                                                </p:txEl>
                                              </p:spTgt>
                                            </p:tgtEl>
                                            <p:attrNameLst>
                                              <p:attrName>ppt_y</p:attrName>
                                            </p:attrNameLst>
                                          </p:cBhvr>
                                          <p:tavLst>
                                            <p:tav tm="0">
                                              <p:val>
                                                <p:strVal val="#ppt_y+#ppt_h*1.125000"/>
                                              </p:val>
                                            </p:tav>
                                            <p:tav tm="100000">
                                              <p:val>
                                                <p:strVal val="#ppt_y"/>
                                              </p:val>
                                            </p:tav>
                                          </p:tavLst>
                                        </p:anim>
                                        <p:animEffect transition="in" filter="wipe(up)">
                                          <p:cBhvr>
                                            <p:cTn id="37" dur="500"/>
                                            <p:tgtEl>
                                              <p:spTgt spid="4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9D9AF3-D332-4DEC-9467-DD02AF65FE35}"/>
              </a:ext>
            </a:extLst>
          </p:cNvPr>
          <p:cNvGrpSpPr/>
          <p:nvPr/>
        </p:nvGrpSpPr>
        <p:grpSpPr>
          <a:xfrm>
            <a:off x="5257800" y="1718451"/>
            <a:ext cx="1741454" cy="1668497"/>
            <a:chOff x="6116955" y="405765"/>
            <a:chExt cx="2550160" cy="2443323"/>
          </a:xfrm>
        </p:grpSpPr>
        <p:sp>
          <p:nvSpPr>
            <p:cNvPr id="5" name="10">
              <a:extLst>
                <a:ext uri="{FF2B5EF4-FFF2-40B4-BE49-F238E27FC236}">
                  <a16:creationId xmlns:a16="http://schemas.microsoft.com/office/drawing/2014/main" id="{F9016E1F-FF21-4C55-A1B5-2EF42FB5C65B}"/>
                </a:ext>
              </a:extLst>
            </p:cNvPr>
            <p:cNvSpPr txBox="1"/>
            <p:nvPr/>
          </p:nvSpPr>
          <p:spPr>
            <a:xfrm>
              <a:off x="6116955" y="405765"/>
              <a:ext cx="1485265" cy="2343659"/>
            </a:xfrm>
            <a:prstGeom prst="rect">
              <a:avLst/>
            </a:prstGeom>
            <a:noFill/>
          </p:spPr>
          <p:txBody>
            <a:bodyPr wrap="square" rtlCol="0">
              <a:spAutoFit/>
            </a:bodyPr>
            <a:lstStyle/>
            <a:p>
              <a:pPr algn="ctr"/>
              <a:r>
                <a:rPr lang="en-US" altLang="zh-CN" sz="96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6" name="11">
              <a:extLst>
                <a:ext uri="{FF2B5EF4-FFF2-40B4-BE49-F238E27FC236}">
                  <a16:creationId xmlns:a16="http://schemas.microsoft.com/office/drawing/2014/main" id="{A646650D-894E-49B6-BB26-FF266452AC06}"/>
                </a:ext>
              </a:extLst>
            </p:cNvPr>
            <p:cNvSpPr txBox="1"/>
            <p:nvPr/>
          </p:nvSpPr>
          <p:spPr>
            <a:xfrm>
              <a:off x="7181850" y="415289"/>
              <a:ext cx="1485265" cy="2433799"/>
            </a:xfrm>
            <a:prstGeom prst="rect">
              <a:avLst/>
            </a:prstGeom>
            <a:noFill/>
          </p:spPr>
          <p:txBody>
            <a:bodyPr wrap="square" rtlCol="0">
              <a:spAutoFit/>
            </a:bodyPr>
            <a:lstStyle/>
            <a:p>
              <a:pPr algn="ctr"/>
              <a:r>
                <a:rPr lang="en-US" altLang="zh-CN" sz="10200" b="1">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3</a:t>
              </a:r>
              <a:endParaRPr lang="en-US" altLang="zh-CN" sz="102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endParaRPr>
            </a:p>
          </p:txBody>
        </p:sp>
      </p:grpSp>
      <p:pic>
        <p:nvPicPr>
          <p:cNvPr id="7" name="Picture 6">
            <a:extLst>
              <a:ext uri="{FF2B5EF4-FFF2-40B4-BE49-F238E27FC236}">
                <a16:creationId xmlns:a16="http://schemas.microsoft.com/office/drawing/2014/main" id="{E1A8FA25-D109-427A-8110-0225F1A6E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00" y="3200400"/>
            <a:ext cx="5715000" cy="2857500"/>
          </a:xfrm>
          <a:prstGeom prst="rect">
            <a:avLst/>
          </a:prstGeom>
        </p:spPr>
      </p:pic>
    </p:spTree>
    <p:extLst>
      <p:ext uri="{BB962C8B-B14F-4D97-AF65-F5344CB8AC3E}">
        <p14:creationId xmlns:p14="http://schemas.microsoft.com/office/powerpoint/2010/main" val="3781742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HẠM DUYÊN 10 - 9Slide.vn">
            <a:extLst>
              <a:ext uri="{FF2B5EF4-FFF2-40B4-BE49-F238E27FC236}">
                <a16:creationId xmlns:a16="http://schemas.microsoft.com/office/drawing/2014/main" id="{8826109F-7359-40CB-8B5B-9715FB5E257A}"/>
              </a:ext>
            </a:extLst>
          </p:cNvPr>
          <p:cNvSpPr/>
          <p:nvPr/>
        </p:nvSpPr>
        <p:spPr>
          <a:xfrm>
            <a:off x="1295404" y="4038122"/>
            <a:ext cx="9753595" cy="1713885"/>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grpSp>
        <p:nvGrpSpPr>
          <p:cNvPr id="3" name="PHẠM DUYÊN 1 - 9Slide.vn">
            <a:extLst>
              <a:ext uri="{FF2B5EF4-FFF2-40B4-BE49-F238E27FC236}">
                <a16:creationId xmlns:a16="http://schemas.microsoft.com/office/drawing/2014/main" id="{481286B2-D125-4700-981D-3FAC11DFCFB9}"/>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666A2D66-A7D2-4A78-943C-A36D12EFBA12}"/>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B30EC7BC-460C-4C52-A640-499E3757DCD3}"/>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6" name="PHẠM DUYÊN 2 - 9Slide.vn">
            <a:extLst>
              <a:ext uri="{FF2B5EF4-FFF2-40B4-BE49-F238E27FC236}">
                <a16:creationId xmlns:a16="http://schemas.microsoft.com/office/drawing/2014/main" id="{242B0742-49CF-400B-B9B7-3888076E5F11}"/>
              </a:ext>
            </a:extLst>
          </p:cNvPr>
          <p:cNvSpPr txBox="1">
            <a:spLocks noChangeAspect="1"/>
          </p:cNvSpPr>
          <p:nvPr>
            <p:custDataLst>
              <p:tags r:id="rId1"/>
            </p:custDataLst>
          </p:nvPr>
        </p:nvSpPr>
        <p:spPr>
          <a:xfrm>
            <a:off x="914401" y="295621"/>
            <a:ext cx="6248400" cy="3677603"/>
          </a:xfrm>
          <a:prstGeom prst="roundRect">
            <a:avLst/>
          </a:prstGeom>
          <a:solidFill>
            <a:scrgbClr r="0" g="0" b="0">
              <a:alpha val="0"/>
            </a:scrgbClr>
          </a:solidFill>
        </p:spPr>
        <p:txBody>
          <a:bodyPr wrap="square" rtlCol="0">
            <a:spAutoFit/>
          </a:bodyPr>
          <a:lstStyle/>
          <a:p>
            <a:pPr algn="just"/>
            <a:r>
              <a:rPr lang="vi-VN" sz="3500" spc="-40">
                <a:solidFill>
                  <a:srgbClr val="7F6049"/>
                </a:solidFill>
                <a:latin typeface="+mj-lt"/>
              </a:rPr>
              <a:t>Con kiến bò theo đường màu cam trên chiếc khung nhôm dạng khối hộp chữ nhật để đến chỗ hạt gạo (như hình vẽ). Hỏi con kiến cần bò qua mấy cạnh?</a:t>
            </a:r>
            <a:endParaRPr lang="en-US" sz="3500" spc="-40">
              <a:solidFill>
                <a:srgbClr val="7F6049"/>
              </a:solidFill>
              <a:latin typeface="+mj-lt"/>
            </a:endParaRPr>
          </a:p>
        </p:txBody>
      </p:sp>
      <p:grpSp>
        <p:nvGrpSpPr>
          <p:cNvPr id="36" name="Group 35">
            <a:extLst>
              <a:ext uri="{FF2B5EF4-FFF2-40B4-BE49-F238E27FC236}">
                <a16:creationId xmlns:a16="http://schemas.microsoft.com/office/drawing/2014/main" id="{8AA77A1E-6C6A-4FDD-B21C-3EFE4BA35BC4}"/>
              </a:ext>
            </a:extLst>
          </p:cNvPr>
          <p:cNvGrpSpPr/>
          <p:nvPr/>
        </p:nvGrpSpPr>
        <p:grpSpPr>
          <a:xfrm>
            <a:off x="8040131" y="465878"/>
            <a:ext cx="3377104" cy="2564262"/>
            <a:chOff x="3416300" y="896414"/>
            <a:chExt cx="6757856" cy="5131294"/>
          </a:xfrm>
        </p:grpSpPr>
        <p:pic>
          <p:nvPicPr>
            <p:cNvPr id="10" name="Picture 9">
              <a:extLst>
                <a:ext uri="{FF2B5EF4-FFF2-40B4-BE49-F238E27FC236}">
                  <a16:creationId xmlns:a16="http://schemas.microsoft.com/office/drawing/2014/main" id="{474A1C0F-69EA-4F35-BD49-E11378FAFD6C}"/>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rot="2051113">
              <a:off x="8691158" y="896414"/>
              <a:ext cx="1482998" cy="1482998"/>
            </a:xfrm>
            <a:prstGeom prst="rect">
              <a:avLst/>
            </a:prstGeom>
          </p:spPr>
        </p:pic>
        <p:cxnSp>
          <p:nvCxnSpPr>
            <p:cNvPr id="12" name="Straight Connector 11">
              <a:extLst>
                <a:ext uri="{FF2B5EF4-FFF2-40B4-BE49-F238E27FC236}">
                  <a16:creationId xmlns:a16="http://schemas.microsoft.com/office/drawing/2014/main" id="{300B4D28-C3C1-4F2E-9C3E-6CA4E3FE10D5}"/>
                </a:ext>
              </a:extLst>
            </p:cNvPr>
            <p:cNvCxnSpPr>
              <a:cxnSpLocks/>
            </p:cNvCxnSpPr>
            <p:nvPr/>
          </p:nvCxnSpPr>
          <p:spPr>
            <a:xfrm flipV="1">
              <a:off x="4429924" y="1954719"/>
              <a:ext cx="0" cy="301752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FFD62C-8925-4F90-896D-C93AC30CB747}"/>
                </a:ext>
              </a:extLst>
            </p:cNvPr>
            <p:cNvCxnSpPr>
              <a:cxnSpLocks/>
            </p:cNvCxnSpPr>
            <p:nvPr/>
          </p:nvCxnSpPr>
          <p:spPr>
            <a:xfrm>
              <a:off x="4448183" y="1933386"/>
              <a:ext cx="4750591" cy="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DA5965-4DC6-4069-98B1-CEC5FF2321CB}"/>
                </a:ext>
              </a:extLst>
            </p:cNvPr>
            <p:cNvCxnSpPr>
              <a:cxnSpLocks/>
            </p:cNvCxnSpPr>
            <p:nvPr/>
          </p:nvCxnSpPr>
          <p:spPr>
            <a:xfrm flipV="1">
              <a:off x="3416300" y="2979419"/>
              <a:ext cx="0" cy="301752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47BAB1-BA6D-4606-9CF4-07E21581DB5A}"/>
                </a:ext>
              </a:extLst>
            </p:cNvPr>
            <p:cNvCxnSpPr>
              <a:cxnSpLocks/>
            </p:cNvCxnSpPr>
            <p:nvPr/>
          </p:nvCxnSpPr>
          <p:spPr>
            <a:xfrm flipV="1">
              <a:off x="8182774" y="1930400"/>
              <a:ext cx="1028700" cy="101600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81668E-FD26-4BDD-8899-8FE37F63EB83}"/>
                </a:ext>
              </a:extLst>
            </p:cNvPr>
            <p:cNvCxnSpPr>
              <a:cxnSpLocks/>
            </p:cNvCxnSpPr>
            <p:nvPr/>
          </p:nvCxnSpPr>
          <p:spPr>
            <a:xfrm flipV="1">
              <a:off x="3429000" y="5004089"/>
              <a:ext cx="1028700" cy="101600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8C559E-3A8B-44EE-A18B-367CB4C8220C}"/>
                </a:ext>
              </a:extLst>
            </p:cNvPr>
            <p:cNvCxnSpPr>
              <a:cxnSpLocks/>
            </p:cNvCxnSpPr>
            <p:nvPr/>
          </p:nvCxnSpPr>
          <p:spPr>
            <a:xfrm>
              <a:off x="4467233" y="5007075"/>
              <a:ext cx="4750591" cy="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559B5-8BD2-477F-B753-50E5669402C0}"/>
                </a:ext>
              </a:extLst>
            </p:cNvPr>
            <p:cNvCxnSpPr>
              <a:cxnSpLocks/>
            </p:cNvCxnSpPr>
            <p:nvPr/>
          </p:nvCxnSpPr>
          <p:spPr>
            <a:xfrm flipV="1">
              <a:off x="3429000" y="1930400"/>
              <a:ext cx="1028700" cy="101600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40B0F65-2E08-4EA1-8EA8-146DFC36E6DA}"/>
                </a:ext>
              </a:extLst>
            </p:cNvPr>
            <p:cNvCxnSpPr>
              <a:cxnSpLocks/>
            </p:cNvCxnSpPr>
            <p:nvPr/>
          </p:nvCxnSpPr>
          <p:spPr>
            <a:xfrm>
              <a:off x="3451233" y="2954019"/>
              <a:ext cx="4750591" cy="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3511A-C11D-4294-9F83-5F33B0E72BB3}"/>
                </a:ext>
              </a:extLst>
            </p:cNvPr>
            <p:cNvCxnSpPr>
              <a:cxnSpLocks/>
            </p:cNvCxnSpPr>
            <p:nvPr/>
          </p:nvCxnSpPr>
          <p:spPr>
            <a:xfrm flipV="1">
              <a:off x="8204200" y="2979419"/>
              <a:ext cx="0" cy="3017520"/>
            </a:xfrm>
            <a:prstGeom prst="line">
              <a:avLst/>
            </a:prstGeom>
            <a:ln w="76200" cap="rnd">
              <a:solidFill>
                <a:srgbClr val="026EBC"/>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F7C148-3A62-481A-8CE7-59AA4AC9EE17}"/>
                </a:ext>
              </a:extLst>
            </p:cNvPr>
            <p:cNvCxnSpPr>
              <a:cxnSpLocks/>
            </p:cNvCxnSpPr>
            <p:nvPr/>
          </p:nvCxnSpPr>
          <p:spPr>
            <a:xfrm>
              <a:off x="3451233" y="6027708"/>
              <a:ext cx="4750591" cy="0"/>
            </a:xfrm>
            <a:prstGeom prst="line">
              <a:avLst/>
            </a:prstGeom>
            <a:ln w="76200" cap="rnd">
              <a:solidFill>
                <a:srgbClr val="ED8145"/>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C3A67A-AE03-4621-8E99-A8BE5697C588}"/>
                </a:ext>
              </a:extLst>
            </p:cNvPr>
            <p:cNvCxnSpPr>
              <a:cxnSpLocks/>
            </p:cNvCxnSpPr>
            <p:nvPr/>
          </p:nvCxnSpPr>
          <p:spPr>
            <a:xfrm flipV="1">
              <a:off x="8201824" y="5004089"/>
              <a:ext cx="1028700" cy="1016000"/>
            </a:xfrm>
            <a:prstGeom prst="line">
              <a:avLst/>
            </a:prstGeom>
            <a:ln w="76200" cap="rnd">
              <a:solidFill>
                <a:srgbClr val="ED8145"/>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1B20B0-A231-421A-83E3-0D6EC59FD59E}"/>
                </a:ext>
              </a:extLst>
            </p:cNvPr>
            <p:cNvCxnSpPr>
              <a:cxnSpLocks/>
            </p:cNvCxnSpPr>
            <p:nvPr/>
          </p:nvCxnSpPr>
          <p:spPr>
            <a:xfrm flipV="1">
              <a:off x="9217824" y="1930400"/>
              <a:ext cx="0" cy="3041839"/>
            </a:xfrm>
            <a:prstGeom prst="line">
              <a:avLst/>
            </a:prstGeom>
            <a:ln w="76200" cap="rnd">
              <a:solidFill>
                <a:srgbClr val="ED8145"/>
              </a:solidFill>
            </a:ln>
            <a:scene3d>
              <a:camera prst="orthographicFront"/>
              <a:lightRig rig="threePt" dir="t"/>
            </a:scene3d>
            <a:sp3d>
              <a:bevelT w="38100" h="63500"/>
              <a:bevelB/>
            </a:sp3d>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716C6C3D-3135-4C3F-BAC2-F0289427F53F}"/>
              </a:ext>
            </a:extLst>
          </p:cNvPr>
          <p:cNvPicPr>
            <a:picLocks noChangeAspect="1"/>
          </p:cNvPicPr>
          <p:nvPr/>
        </p:nvPicPr>
        <p:blipFill rotWithShape="1">
          <a:blip r:embed="rId5">
            <a:extLst>
              <a:ext uri="{28A0092B-C50C-407E-A947-70E740481C1C}">
                <a14:useLocalDpi xmlns:a14="http://schemas.microsoft.com/office/drawing/2010/main" val="0"/>
              </a:ext>
            </a:extLst>
          </a:blip>
          <a:srcRect t="18889" b="18889"/>
          <a:stretch/>
        </p:blipFill>
        <p:spPr>
          <a:xfrm rot="21253318">
            <a:off x="7086600" y="2676148"/>
            <a:ext cx="990065" cy="616040"/>
          </a:xfrm>
          <a:prstGeom prst="rect">
            <a:avLst/>
          </a:prstGeom>
        </p:spPr>
      </p:pic>
      <p:sp>
        <p:nvSpPr>
          <p:cNvPr id="42" name="TextBox 41">
            <a:extLst>
              <a:ext uri="{FF2B5EF4-FFF2-40B4-BE49-F238E27FC236}">
                <a16:creationId xmlns:a16="http://schemas.microsoft.com/office/drawing/2014/main" id="{0F410B25-A548-4EB4-B172-81D7965B05D7}"/>
              </a:ext>
            </a:extLst>
          </p:cNvPr>
          <p:cNvSpPr txBox="1"/>
          <p:nvPr/>
        </p:nvSpPr>
        <p:spPr>
          <a:xfrm>
            <a:off x="1638303" y="4294900"/>
            <a:ext cx="9067796" cy="1200329"/>
          </a:xfrm>
          <a:prstGeom prst="rect">
            <a:avLst/>
          </a:prstGeom>
          <a:noFill/>
        </p:spPr>
        <p:txBody>
          <a:bodyPr wrap="square">
            <a:spAutoFit/>
          </a:bodyPr>
          <a:lstStyle/>
          <a:p>
            <a:r>
              <a:rPr lang="en-US" sz="3600">
                <a:solidFill>
                  <a:srgbClr val="4E05DD"/>
                </a:solidFill>
              </a:rPr>
              <a:t>- </a:t>
            </a:r>
            <a:r>
              <a:rPr lang="vi-VN" sz="3600">
                <a:solidFill>
                  <a:srgbClr val="4E05DD"/>
                </a:solidFill>
              </a:rPr>
              <a:t>Con kiến cần bò qua 3 cạnh (đường màu cam) để đến chỗ hạt gạo.</a:t>
            </a:r>
            <a:endParaRPr lang="en-US" sz="3600">
              <a:solidFill>
                <a:srgbClr val="4E05DD"/>
              </a:solidFill>
            </a:endParaRPr>
          </a:p>
        </p:txBody>
      </p:sp>
    </p:spTree>
    <p:extLst>
      <p:ext uri="{BB962C8B-B14F-4D97-AF65-F5344CB8AC3E}">
        <p14:creationId xmlns:p14="http://schemas.microsoft.com/office/powerpoint/2010/main" val="667367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1"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1500"/>
                                        <p:tgtEl>
                                          <p:spTgt spid="42"/>
                                        </p:tgtEl>
                                        <p:attrNameLst>
                                          <p:attrName>ppt_y</p:attrName>
                                        </p:attrNameLst>
                                      </p:cBhvr>
                                      <p:tavLst>
                                        <p:tav tm="0">
                                          <p:val>
                                            <p:strVal val="#ppt_y+#ppt_h*1.125000"/>
                                          </p:val>
                                        </p:tav>
                                        <p:tav tm="100000">
                                          <p:val>
                                            <p:strVal val="#ppt_y"/>
                                          </p:val>
                                        </p:tav>
                                      </p:tavLst>
                                    </p:anim>
                                    <p:animEffect transition="in" filter="wipe(up)">
                                      <p:cBhvr>
                                        <p:cTn id="21" dur="1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4063 -0.00209 L 0.04063 -0.00209 C 0.10704 -0.00926 0.04362 -0.00371 0.18126 0.00069 C 0.19987 0.00138 0.22084 0.01134 0.23751 0.00069 L 0.27344 -0.06598 L 0.27657 -0.28797 " pathEditMode="relative" ptsTypes="AAAAAA">
                                      <p:cBhvr>
                                        <p:cTn id="25" dur="6000" fill="hold"/>
                                        <p:tgtEl>
                                          <p:spTgt spid="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6"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481286B2-D125-4700-981D-3FAC11DFCFB9}"/>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666A2D66-A7D2-4A78-943C-A36D12EFBA12}"/>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B30EC7BC-460C-4C52-A640-499E3757DCD3}"/>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6" name="PHẠM DUYÊN 2 - 9Slide.vn">
            <a:extLst>
              <a:ext uri="{FF2B5EF4-FFF2-40B4-BE49-F238E27FC236}">
                <a16:creationId xmlns:a16="http://schemas.microsoft.com/office/drawing/2014/main" id="{242B0742-49CF-400B-B9B7-3888076E5F11}"/>
              </a:ext>
            </a:extLst>
          </p:cNvPr>
          <p:cNvSpPr txBox="1">
            <a:spLocks noChangeAspect="1"/>
          </p:cNvSpPr>
          <p:nvPr>
            <p:custDataLst>
              <p:tags r:id="rId1"/>
            </p:custDataLst>
          </p:nvPr>
        </p:nvSpPr>
        <p:spPr>
          <a:xfrm>
            <a:off x="953566" y="1070989"/>
            <a:ext cx="10509096" cy="1889879"/>
          </a:xfrm>
          <a:prstGeom prst="roundRect">
            <a:avLst/>
          </a:prstGeom>
          <a:solidFill>
            <a:scrgbClr r="0" g="0" b="0">
              <a:alpha val="0"/>
            </a:scrgbClr>
          </a:solidFill>
        </p:spPr>
        <p:txBody>
          <a:bodyPr wrap="square" rtlCol="0">
            <a:spAutoFit/>
          </a:bodyPr>
          <a:lstStyle/>
          <a:p>
            <a:pPr algn="just"/>
            <a:r>
              <a:rPr lang="vi-VN" sz="3500" spc="-40">
                <a:solidFill>
                  <a:srgbClr val="7F6049"/>
                </a:solidFill>
                <a:latin typeface="+mj-lt"/>
              </a:rPr>
              <a:t>Chú Ba làm những chiếc đèn lồng có dạng khối lập phương. Mỗi cạnh dùng một nan tre, mỗi mặt dán một tờ giấy màu.</a:t>
            </a:r>
            <a:endParaRPr lang="en-US" sz="3500" spc="-40">
              <a:solidFill>
                <a:srgbClr val="7F6049"/>
              </a:solidFill>
              <a:latin typeface="+mj-lt"/>
            </a:endParaRPr>
          </a:p>
        </p:txBody>
      </p:sp>
      <p:pic>
        <p:nvPicPr>
          <p:cNvPr id="9" name="Picture 8">
            <a:extLst>
              <a:ext uri="{FF2B5EF4-FFF2-40B4-BE49-F238E27FC236}">
                <a16:creationId xmlns:a16="http://schemas.microsoft.com/office/drawing/2014/main" id="{F7D3C491-4B72-4624-A10E-1344160A0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2209800"/>
            <a:ext cx="4267204" cy="1996246"/>
          </a:xfrm>
          <a:prstGeom prst="roundRect">
            <a:avLst>
              <a:gd name="adj" fmla="val 14252"/>
            </a:avLst>
          </a:prstGeom>
          <a:effectLst>
            <a:softEdge rad="63500"/>
          </a:effectLst>
        </p:spPr>
      </p:pic>
      <p:grpSp>
        <p:nvGrpSpPr>
          <p:cNvPr id="28" name="Group 27">
            <a:extLst>
              <a:ext uri="{FF2B5EF4-FFF2-40B4-BE49-F238E27FC236}">
                <a16:creationId xmlns:a16="http://schemas.microsoft.com/office/drawing/2014/main" id="{C4B6629F-A62C-41E1-94A8-B19AF6367656}"/>
              </a:ext>
            </a:extLst>
          </p:cNvPr>
          <p:cNvGrpSpPr/>
          <p:nvPr/>
        </p:nvGrpSpPr>
        <p:grpSpPr>
          <a:xfrm>
            <a:off x="1117632" y="385242"/>
            <a:ext cx="1198607" cy="783193"/>
            <a:chOff x="930039" y="420597"/>
            <a:chExt cx="1198607" cy="783193"/>
          </a:xfrm>
        </p:grpSpPr>
        <p:sp>
          <p:nvSpPr>
            <p:cNvPr id="29" name="Rectangle: Rounded Corners 28">
              <a:extLst>
                <a:ext uri="{FF2B5EF4-FFF2-40B4-BE49-F238E27FC236}">
                  <a16:creationId xmlns:a16="http://schemas.microsoft.com/office/drawing/2014/main" id="{BD1F9194-E858-4840-84D9-92261798BD7A}"/>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HẠM DUYÊN 3 - 9Slide.vn">
              <a:extLst>
                <a:ext uri="{FF2B5EF4-FFF2-40B4-BE49-F238E27FC236}">
                  <a16:creationId xmlns:a16="http://schemas.microsoft.com/office/drawing/2014/main" id="{E14788F2-A724-4DBB-B2CE-FE87C69DE517}"/>
                </a:ext>
              </a:extLst>
            </p:cNvPr>
            <p:cNvSpPr txBox="1"/>
            <p:nvPr/>
          </p:nvSpPr>
          <p:spPr>
            <a:xfrm>
              <a:off x="1647662" y="437712"/>
              <a:ext cx="480984" cy="748963"/>
            </a:xfrm>
            <a:prstGeom prst="roundRect">
              <a:avLst/>
            </a:prstGeom>
            <a:noFill/>
          </p:spPr>
          <p:txBody>
            <a:bodyPr wrap="none" rtlCol="0">
              <a:spAutoFit/>
            </a:bodyPr>
            <a:lstStyle/>
            <a:p>
              <a:pPr algn="ctr"/>
              <a:r>
                <a:rPr lang="en-US" sz="4000">
                  <a:solidFill>
                    <a:schemeClr val="tx1">
                      <a:lumMod val="65000"/>
                      <a:lumOff val="35000"/>
                    </a:schemeClr>
                  </a:solidFill>
                  <a:latin typeface="+mj-lt"/>
                </a:rPr>
                <a:t>?</a:t>
              </a:r>
            </a:p>
          </p:txBody>
        </p:sp>
        <p:sp>
          <p:nvSpPr>
            <p:cNvPr id="37" name="PHẠM DUYÊN 3 - 9Slide.vn">
              <a:extLst>
                <a:ext uri="{FF2B5EF4-FFF2-40B4-BE49-F238E27FC236}">
                  <a16:creationId xmlns:a16="http://schemas.microsoft.com/office/drawing/2014/main" id="{0352D0B5-B385-44E4-A3C7-81CB969A4352}"/>
                </a:ext>
              </a:extLst>
            </p:cNvPr>
            <p:cNvSpPr txBox="1"/>
            <p:nvPr/>
          </p:nvSpPr>
          <p:spPr>
            <a:xfrm>
              <a:off x="930039" y="420597"/>
              <a:ext cx="840692" cy="783193"/>
            </a:xfrm>
            <a:prstGeom prst="roundRect">
              <a:avLst/>
            </a:prstGeom>
            <a:noFill/>
          </p:spPr>
          <p:txBody>
            <a:bodyPr wrap="none" rtlCol="0">
              <a:spAutoFit/>
            </a:bodyPr>
            <a:lstStyle/>
            <a:p>
              <a:pPr algn="ctr"/>
              <a:r>
                <a:rPr lang="en-US" sz="4000">
                  <a:solidFill>
                    <a:schemeClr val="tx1">
                      <a:lumMod val="65000"/>
                      <a:lumOff val="35000"/>
                    </a:schemeClr>
                  </a:solidFill>
                  <a:latin typeface="+mj-lt"/>
                </a:rPr>
                <a:t>Số</a:t>
              </a:r>
            </a:p>
          </p:txBody>
        </p:sp>
      </p:grpSp>
      <p:grpSp>
        <p:nvGrpSpPr>
          <p:cNvPr id="38" name="Group 37">
            <a:extLst>
              <a:ext uri="{FF2B5EF4-FFF2-40B4-BE49-F238E27FC236}">
                <a16:creationId xmlns:a16="http://schemas.microsoft.com/office/drawing/2014/main" id="{3579B133-EC05-4445-BAAE-1910059D6ACF}"/>
              </a:ext>
            </a:extLst>
          </p:cNvPr>
          <p:cNvGrpSpPr/>
          <p:nvPr/>
        </p:nvGrpSpPr>
        <p:grpSpPr>
          <a:xfrm>
            <a:off x="878147" y="2895600"/>
            <a:ext cx="6317311" cy="1191816"/>
            <a:chOff x="965232" y="1328976"/>
            <a:chExt cx="6317311" cy="1191816"/>
          </a:xfrm>
        </p:grpSpPr>
        <p:sp>
          <p:nvSpPr>
            <p:cNvPr id="40" name="PHẠM DUYÊN 2 - 9Slide.vn">
              <a:extLst>
                <a:ext uri="{FF2B5EF4-FFF2-40B4-BE49-F238E27FC236}">
                  <a16:creationId xmlns:a16="http://schemas.microsoft.com/office/drawing/2014/main" id="{E9D60108-DA6F-406B-81F8-6AF220D37849}"/>
                </a:ext>
              </a:extLst>
            </p:cNvPr>
            <p:cNvSpPr txBox="1"/>
            <p:nvPr/>
          </p:nvSpPr>
          <p:spPr>
            <a:xfrm>
              <a:off x="965232" y="1328976"/>
              <a:ext cx="6317311" cy="1191816"/>
            </a:xfrm>
            <a:prstGeom prst="roundRect">
              <a:avLst/>
            </a:prstGeom>
            <a:noFill/>
          </p:spPr>
          <p:txBody>
            <a:bodyPr wrap="square" rtlCol="0">
              <a:spAutoFit/>
            </a:bodyPr>
            <a:lstStyle/>
            <a:p>
              <a:pPr algn="just"/>
              <a:r>
                <a:rPr lang="en-US" sz="3200" spc="-40">
                  <a:solidFill>
                    <a:schemeClr val="tx1">
                      <a:lumMod val="75000"/>
                      <a:lumOff val="25000"/>
                    </a:schemeClr>
                  </a:solidFill>
                </a:rPr>
                <a:t>a) Mỗi chiếc đèn lồng cần dùng        </a:t>
              </a:r>
              <a:br>
                <a:rPr lang="en-US" sz="3200" spc="-40">
                  <a:solidFill>
                    <a:schemeClr val="tx1">
                      <a:lumMod val="75000"/>
                      <a:lumOff val="25000"/>
                    </a:schemeClr>
                  </a:solidFill>
                </a:rPr>
              </a:br>
              <a:r>
                <a:rPr lang="en-US" sz="3200" spc="-40">
                  <a:solidFill>
                    <a:schemeClr val="tx1">
                      <a:lumMod val="75000"/>
                      <a:lumOff val="25000"/>
                    </a:schemeClr>
                  </a:solidFill>
                </a:rPr>
                <a:t>           nan tre.</a:t>
              </a:r>
              <a:endParaRPr lang="vi-VN" sz="3200" spc="-40">
                <a:solidFill>
                  <a:schemeClr val="tx1">
                    <a:lumMod val="75000"/>
                    <a:lumOff val="25000"/>
                  </a:schemeClr>
                </a:solidFill>
              </a:endParaRPr>
            </a:p>
          </p:txBody>
        </p:sp>
        <p:sp>
          <p:nvSpPr>
            <p:cNvPr id="41" name="Phạm Duyên 1 - 9Slide.vn">
              <a:extLst>
                <a:ext uri="{FF2B5EF4-FFF2-40B4-BE49-F238E27FC236}">
                  <a16:creationId xmlns:a16="http://schemas.microsoft.com/office/drawing/2014/main" id="{03E3BA8B-97DC-460E-98E5-FAE9F6B9A3F3}"/>
                </a:ext>
              </a:extLst>
            </p:cNvPr>
            <p:cNvSpPr/>
            <p:nvPr/>
          </p:nvSpPr>
          <p:spPr>
            <a:xfrm>
              <a:off x="1623521" y="1953079"/>
              <a:ext cx="493652" cy="495012"/>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mj-lt"/>
                  <a:cs typeface="Arial" panose="020B0604020202020204" pitchFamily="34" charset="0"/>
                </a:rPr>
                <a:t>?</a:t>
              </a:r>
            </a:p>
          </p:txBody>
        </p:sp>
      </p:grpSp>
      <p:grpSp>
        <p:nvGrpSpPr>
          <p:cNvPr id="44" name="Group 43">
            <a:extLst>
              <a:ext uri="{FF2B5EF4-FFF2-40B4-BE49-F238E27FC236}">
                <a16:creationId xmlns:a16="http://schemas.microsoft.com/office/drawing/2014/main" id="{E2E04269-F4C6-4875-B390-3FD0A580F1D1}"/>
              </a:ext>
            </a:extLst>
          </p:cNvPr>
          <p:cNvGrpSpPr/>
          <p:nvPr/>
        </p:nvGrpSpPr>
        <p:grpSpPr>
          <a:xfrm>
            <a:off x="1433829" y="3551039"/>
            <a:ext cx="698866" cy="438728"/>
            <a:chOff x="1197154" y="3603997"/>
            <a:chExt cx="698866" cy="438728"/>
          </a:xfrm>
        </p:grpSpPr>
        <p:sp>
          <p:nvSpPr>
            <p:cNvPr id="45" name="Phạm Duyên 1 - 9Slide.vn">
              <a:extLst>
                <a:ext uri="{FF2B5EF4-FFF2-40B4-BE49-F238E27FC236}">
                  <a16:creationId xmlns:a16="http://schemas.microsoft.com/office/drawing/2014/main" id="{008A3F32-0B40-4AB6-9A2F-B13762369A58}"/>
                </a:ext>
              </a:extLst>
            </p:cNvPr>
            <p:cNvSpPr/>
            <p:nvPr/>
          </p:nvSpPr>
          <p:spPr>
            <a:xfrm>
              <a:off x="1362606" y="3638873"/>
              <a:ext cx="367962" cy="368976"/>
            </a:xfrm>
            <a:prstGeom prst="roundRect">
              <a:avLst>
                <a:gd name="adj" fmla="val 20983"/>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mj-lt"/>
                <a:cs typeface="Arial" panose="020B0604020202020204" pitchFamily="34" charset="0"/>
              </a:endParaRPr>
            </a:p>
          </p:txBody>
        </p:sp>
        <p:sp>
          <p:nvSpPr>
            <p:cNvPr id="46" name="PHẠM DUYÊN - 9Slide.vn 12 - 9Slide.vn">
              <a:extLst>
                <a:ext uri="{FF2B5EF4-FFF2-40B4-BE49-F238E27FC236}">
                  <a16:creationId xmlns:a16="http://schemas.microsoft.com/office/drawing/2014/main" id="{2AE414E1-9C22-4CDB-A0AC-7471F1178C32}"/>
                </a:ext>
              </a:extLst>
            </p:cNvPr>
            <p:cNvSpPr/>
            <p:nvPr/>
          </p:nvSpPr>
          <p:spPr>
            <a:xfrm>
              <a:off x="1197154" y="3603997"/>
              <a:ext cx="698866" cy="438728"/>
            </a:xfrm>
            <a:prstGeom prst="roundRect">
              <a:avLst>
                <a:gd name="adj" fmla="val 17858"/>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12</a:t>
              </a:r>
            </a:p>
          </p:txBody>
        </p:sp>
      </p:grpSp>
      <p:grpSp>
        <p:nvGrpSpPr>
          <p:cNvPr id="47" name="Group 46">
            <a:extLst>
              <a:ext uri="{FF2B5EF4-FFF2-40B4-BE49-F238E27FC236}">
                <a16:creationId xmlns:a16="http://schemas.microsoft.com/office/drawing/2014/main" id="{8B9F6733-FE46-431A-83DB-AE37829E3844}"/>
              </a:ext>
            </a:extLst>
          </p:cNvPr>
          <p:cNvGrpSpPr/>
          <p:nvPr/>
        </p:nvGrpSpPr>
        <p:grpSpPr>
          <a:xfrm>
            <a:off x="878147" y="4175879"/>
            <a:ext cx="6317311" cy="1191816"/>
            <a:chOff x="965232" y="1328976"/>
            <a:chExt cx="6317311" cy="1191816"/>
          </a:xfrm>
        </p:grpSpPr>
        <p:sp>
          <p:nvSpPr>
            <p:cNvPr id="48" name="PHẠM DUYÊN 2 - 9Slide.vn">
              <a:extLst>
                <a:ext uri="{FF2B5EF4-FFF2-40B4-BE49-F238E27FC236}">
                  <a16:creationId xmlns:a16="http://schemas.microsoft.com/office/drawing/2014/main" id="{4319A4F4-4321-4DC5-9A51-4F3EA7AB7533}"/>
                </a:ext>
              </a:extLst>
            </p:cNvPr>
            <p:cNvSpPr txBox="1"/>
            <p:nvPr/>
          </p:nvSpPr>
          <p:spPr>
            <a:xfrm>
              <a:off x="965232" y="1328976"/>
              <a:ext cx="6317311" cy="1191816"/>
            </a:xfrm>
            <a:prstGeom prst="roundRect">
              <a:avLst/>
            </a:prstGeom>
            <a:noFill/>
          </p:spPr>
          <p:txBody>
            <a:bodyPr wrap="square" rtlCol="0">
              <a:spAutoFit/>
            </a:bodyPr>
            <a:lstStyle/>
            <a:p>
              <a:pPr algn="just"/>
              <a:r>
                <a:rPr lang="en-US" sz="3200" spc="-40">
                  <a:solidFill>
                    <a:schemeClr val="tx1">
                      <a:lumMod val="75000"/>
                      <a:lumOff val="25000"/>
                    </a:schemeClr>
                  </a:solidFill>
                </a:rPr>
                <a:t>b) 5 chiếc đèn lồng như vậy cần</a:t>
              </a:r>
              <a:br>
                <a:rPr lang="en-US" sz="3200" spc="-40">
                  <a:solidFill>
                    <a:schemeClr val="tx1">
                      <a:lumMod val="75000"/>
                      <a:lumOff val="25000"/>
                    </a:schemeClr>
                  </a:solidFill>
                </a:rPr>
              </a:br>
              <a:r>
                <a:rPr lang="en-US" sz="3200" spc="-40">
                  <a:solidFill>
                    <a:schemeClr val="tx1">
                      <a:lumMod val="75000"/>
                      <a:lumOff val="25000"/>
                    </a:schemeClr>
                  </a:solidFill>
                </a:rPr>
                <a:t>     dùng       tờ giấy màu.</a:t>
              </a:r>
              <a:endParaRPr lang="vi-VN" sz="3200" spc="-40">
                <a:solidFill>
                  <a:schemeClr val="tx1">
                    <a:lumMod val="75000"/>
                    <a:lumOff val="25000"/>
                  </a:schemeClr>
                </a:solidFill>
              </a:endParaRPr>
            </a:p>
          </p:txBody>
        </p:sp>
        <p:sp>
          <p:nvSpPr>
            <p:cNvPr id="49" name="Phạm Duyên 1 - 9Slide.vn">
              <a:extLst>
                <a:ext uri="{FF2B5EF4-FFF2-40B4-BE49-F238E27FC236}">
                  <a16:creationId xmlns:a16="http://schemas.microsoft.com/office/drawing/2014/main" id="{C36B0F42-A053-48A6-BBAE-BF9A6F72B5C1}"/>
                </a:ext>
              </a:extLst>
            </p:cNvPr>
            <p:cNvSpPr/>
            <p:nvPr/>
          </p:nvSpPr>
          <p:spPr>
            <a:xfrm>
              <a:off x="2677885" y="1915885"/>
              <a:ext cx="493652" cy="495012"/>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mj-lt"/>
                  <a:cs typeface="Arial" panose="020B0604020202020204" pitchFamily="34" charset="0"/>
                </a:rPr>
                <a:t>?</a:t>
              </a:r>
            </a:p>
          </p:txBody>
        </p:sp>
      </p:grpSp>
      <p:grpSp>
        <p:nvGrpSpPr>
          <p:cNvPr id="50" name="Group 49">
            <a:extLst>
              <a:ext uri="{FF2B5EF4-FFF2-40B4-BE49-F238E27FC236}">
                <a16:creationId xmlns:a16="http://schemas.microsoft.com/office/drawing/2014/main" id="{95A0B499-6871-446F-BDE2-7DF2CF13270C}"/>
              </a:ext>
            </a:extLst>
          </p:cNvPr>
          <p:cNvGrpSpPr/>
          <p:nvPr/>
        </p:nvGrpSpPr>
        <p:grpSpPr>
          <a:xfrm>
            <a:off x="2488834" y="4803630"/>
            <a:ext cx="698866" cy="438728"/>
            <a:chOff x="1216204" y="3603997"/>
            <a:chExt cx="698866" cy="438728"/>
          </a:xfrm>
        </p:grpSpPr>
        <p:sp>
          <p:nvSpPr>
            <p:cNvPr id="51" name="Phạm Duyên 1 - 9Slide.vn">
              <a:extLst>
                <a:ext uri="{FF2B5EF4-FFF2-40B4-BE49-F238E27FC236}">
                  <a16:creationId xmlns:a16="http://schemas.microsoft.com/office/drawing/2014/main" id="{D3740D1B-C9AD-4619-B3AD-D0D7F7DDB53E}"/>
                </a:ext>
              </a:extLst>
            </p:cNvPr>
            <p:cNvSpPr/>
            <p:nvPr/>
          </p:nvSpPr>
          <p:spPr>
            <a:xfrm>
              <a:off x="1362606" y="3638873"/>
              <a:ext cx="367962" cy="368976"/>
            </a:xfrm>
            <a:prstGeom prst="roundRect">
              <a:avLst>
                <a:gd name="adj" fmla="val 20983"/>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mj-lt"/>
                <a:cs typeface="Arial" panose="020B0604020202020204" pitchFamily="34" charset="0"/>
              </a:endParaRPr>
            </a:p>
          </p:txBody>
        </p:sp>
        <p:sp>
          <p:nvSpPr>
            <p:cNvPr id="52" name="PHẠM DUYÊN - 9Slide.vn 12 - 9Slide.vn">
              <a:extLst>
                <a:ext uri="{FF2B5EF4-FFF2-40B4-BE49-F238E27FC236}">
                  <a16:creationId xmlns:a16="http://schemas.microsoft.com/office/drawing/2014/main" id="{B38270A4-966C-4FB7-B769-E19860451C10}"/>
                </a:ext>
              </a:extLst>
            </p:cNvPr>
            <p:cNvSpPr/>
            <p:nvPr/>
          </p:nvSpPr>
          <p:spPr>
            <a:xfrm>
              <a:off x="1216204" y="3603997"/>
              <a:ext cx="698866" cy="438728"/>
            </a:xfrm>
            <a:prstGeom prst="roundRect">
              <a:avLst>
                <a:gd name="adj" fmla="val 17858"/>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30</a:t>
              </a:r>
            </a:p>
          </p:txBody>
        </p:sp>
      </p:grpSp>
      <p:sp>
        <p:nvSpPr>
          <p:cNvPr id="53" name="_5">
            <a:extLst>
              <a:ext uri="{FF2B5EF4-FFF2-40B4-BE49-F238E27FC236}">
                <a16:creationId xmlns:a16="http://schemas.microsoft.com/office/drawing/2014/main" id="{D08289DF-9456-48CA-9C50-98D281B62CED}"/>
              </a:ext>
            </a:extLst>
          </p:cNvPr>
          <p:cNvSpPr/>
          <p:nvPr/>
        </p:nvSpPr>
        <p:spPr>
          <a:xfrm rot="16200000" flipV="1">
            <a:off x="7760167" y="4206241"/>
            <a:ext cx="365760" cy="182880"/>
          </a:xfrm>
          <a:custGeom>
            <a:avLst/>
            <a:gdLst>
              <a:gd name="connsiteX0" fmla="*/ 0 w 2232436"/>
              <a:gd name="connsiteY0" fmla="*/ 227029 h 1105786"/>
              <a:gd name="connsiteX1" fmla="*/ 1531279 w 2232436"/>
              <a:gd name="connsiteY1" fmla="*/ 227029 h 1105786"/>
              <a:gd name="connsiteX2" fmla="*/ 1531279 w 2232436"/>
              <a:gd name="connsiteY2" fmla="*/ 0 h 1105786"/>
              <a:gd name="connsiteX3" fmla="*/ 2232436 w 2232436"/>
              <a:gd name="connsiteY3" fmla="*/ 552893 h 1105786"/>
              <a:gd name="connsiteX4" fmla="*/ 1531279 w 2232436"/>
              <a:gd name="connsiteY4" fmla="*/ 1105786 h 1105786"/>
              <a:gd name="connsiteX5" fmla="*/ 1531279 w 2232436"/>
              <a:gd name="connsiteY5" fmla="*/ 878757 h 1105786"/>
              <a:gd name="connsiteX6" fmla="*/ 0 w 2232436"/>
              <a:gd name="connsiteY6" fmla="*/ 878757 h 1105786"/>
              <a:gd name="connsiteX7" fmla="*/ 0 w 2232436"/>
              <a:gd name="connsiteY7" fmla="*/ 227029 h 1105786"/>
              <a:gd name="connsiteX0-1" fmla="*/ 0 w 2232436"/>
              <a:gd name="connsiteY0-2" fmla="*/ 227029 h 1105786"/>
              <a:gd name="connsiteX1-3" fmla="*/ 1531279 w 2232436"/>
              <a:gd name="connsiteY1-4" fmla="*/ 227029 h 1105786"/>
              <a:gd name="connsiteX2-5" fmla="*/ 1531279 w 2232436"/>
              <a:gd name="connsiteY2-6" fmla="*/ 0 h 1105786"/>
              <a:gd name="connsiteX3-7" fmla="*/ 2232436 w 2232436"/>
              <a:gd name="connsiteY3-8" fmla="*/ 552893 h 1105786"/>
              <a:gd name="connsiteX4-9" fmla="*/ 1531279 w 2232436"/>
              <a:gd name="connsiteY4-10" fmla="*/ 1105786 h 1105786"/>
              <a:gd name="connsiteX5-11" fmla="*/ 1531279 w 2232436"/>
              <a:gd name="connsiteY5-12" fmla="*/ 878757 h 1105786"/>
              <a:gd name="connsiteX6-13" fmla="*/ 0 w 2232436"/>
              <a:gd name="connsiteY6-14" fmla="*/ 878757 h 1105786"/>
              <a:gd name="connsiteX7-15" fmla="*/ 0 w 2232436"/>
              <a:gd name="connsiteY7-16" fmla="*/ 227029 h 1105786"/>
              <a:gd name="connsiteX0-17" fmla="*/ 0 w 2232436"/>
              <a:gd name="connsiteY0-18" fmla="*/ 227029 h 1105786"/>
              <a:gd name="connsiteX1-19" fmla="*/ 1531279 w 2232436"/>
              <a:gd name="connsiteY1-20" fmla="*/ 227029 h 1105786"/>
              <a:gd name="connsiteX2-21" fmla="*/ 1531279 w 2232436"/>
              <a:gd name="connsiteY2-22" fmla="*/ 0 h 1105786"/>
              <a:gd name="connsiteX3-23" fmla="*/ 2232436 w 2232436"/>
              <a:gd name="connsiteY3-24" fmla="*/ 552893 h 1105786"/>
              <a:gd name="connsiteX4-25" fmla="*/ 1531279 w 2232436"/>
              <a:gd name="connsiteY4-26" fmla="*/ 1105786 h 1105786"/>
              <a:gd name="connsiteX5-27" fmla="*/ 1531279 w 2232436"/>
              <a:gd name="connsiteY5-28" fmla="*/ 878757 h 1105786"/>
              <a:gd name="connsiteX6-29" fmla="*/ 0 w 2232436"/>
              <a:gd name="connsiteY6-30" fmla="*/ 878757 h 1105786"/>
              <a:gd name="connsiteX7-31" fmla="*/ 0 w 2232436"/>
              <a:gd name="connsiteY7-32" fmla="*/ 227029 h 1105786"/>
              <a:gd name="connsiteX0-33" fmla="*/ 0 w 2232436"/>
              <a:gd name="connsiteY0-34" fmla="*/ 227029 h 1105786"/>
              <a:gd name="connsiteX1-35" fmla="*/ 1531279 w 2232436"/>
              <a:gd name="connsiteY1-36" fmla="*/ 227029 h 1105786"/>
              <a:gd name="connsiteX2-37" fmla="*/ 1531279 w 2232436"/>
              <a:gd name="connsiteY2-38" fmla="*/ 0 h 1105786"/>
              <a:gd name="connsiteX3-39" fmla="*/ 2232436 w 2232436"/>
              <a:gd name="connsiteY3-40" fmla="*/ 552893 h 1105786"/>
              <a:gd name="connsiteX4-41" fmla="*/ 1531279 w 2232436"/>
              <a:gd name="connsiteY4-42" fmla="*/ 1105786 h 1105786"/>
              <a:gd name="connsiteX5-43" fmla="*/ 1531279 w 2232436"/>
              <a:gd name="connsiteY5-44" fmla="*/ 878757 h 1105786"/>
              <a:gd name="connsiteX6-45" fmla="*/ 0 w 2232436"/>
              <a:gd name="connsiteY6-46" fmla="*/ 878757 h 1105786"/>
              <a:gd name="connsiteX7-47" fmla="*/ 0 w 2232436"/>
              <a:gd name="connsiteY7-48" fmla="*/ 227029 h 1105786"/>
              <a:gd name="connsiteX0-49" fmla="*/ 0 w 2232436"/>
              <a:gd name="connsiteY0-50" fmla="*/ 227029 h 1105786"/>
              <a:gd name="connsiteX1-51" fmla="*/ 1531279 w 2232436"/>
              <a:gd name="connsiteY1-52" fmla="*/ 227029 h 1105786"/>
              <a:gd name="connsiteX2-53" fmla="*/ 1531279 w 2232436"/>
              <a:gd name="connsiteY2-54" fmla="*/ 0 h 1105786"/>
              <a:gd name="connsiteX3-55" fmla="*/ 2232436 w 2232436"/>
              <a:gd name="connsiteY3-56" fmla="*/ 552893 h 1105786"/>
              <a:gd name="connsiteX4-57" fmla="*/ 1531279 w 2232436"/>
              <a:gd name="connsiteY4-58" fmla="*/ 1105786 h 1105786"/>
              <a:gd name="connsiteX5-59" fmla="*/ 1531279 w 2232436"/>
              <a:gd name="connsiteY5-60" fmla="*/ 878757 h 1105786"/>
              <a:gd name="connsiteX6-61" fmla="*/ 0 w 2232436"/>
              <a:gd name="connsiteY6-62" fmla="*/ 878757 h 1105786"/>
              <a:gd name="connsiteX7-63" fmla="*/ 0 w 2232436"/>
              <a:gd name="connsiteY7-64" fmla="*/ 227029 h 1105786"/>
              <a:gd name="connsiteX0-65" fmla="*/ 42530 w 2274966"/>
              <a:gd name="connsiteY0-66" fmla="*/ 227029 h 1105786"/>
              <a:gd name="connsiteX1-67" fmla="*/ 1573809 w 2274966"/>
              <a:gd name="connsiteY1-68" fmla="*/ 227029 h 1105786"/>
              <a:gd name="connsiteX2-69" fmla="*/ 1573809 w 2274966"/>
              <a:gd name="connsiteY2-70" fmla="*/ 0 h 1105786"/>
              <a:gd name="connsiteX3-71" fmla="*/ 2274966 w 2274966"/>
              <a:gd name="connsiteY3-72" fmla="*/ 552893 h 1105786"/>
              <a:gd name="connsiteX4-73" fmla="*/ 1573809 w 2274966"/>
              <a:gd name="connsiteY4-74" fmla="*/ 1105786 h 1105786"/>
              <a:gd name="connsiteX5-75" fmla="*/ 1573809 w 2274966"/>
              <a:gd name="connsiteY5-76" fmla="*/ 878757 h 1105786"/>
              <a:gd name="connsiteX6-77" fmla="*/ 42530 w 2274966"/>
              <a:gd name="connsiteY6-78" fmla="*/ 878757 h 1105786"/>
              <a:gd name="connsiteX7-79" fmla="*/ 42530 w 2274966"/>
              <a:gd name="connsiteY7-80" fmla="*/ 227029 h 1105786"/>
              <a:gd name="connsiteX0-81" fmla="*/ 60394 w 2292830"/>
              <a:gd name="connsiteY0-82" fmla="*/ 227029 h 1105786"/>
              <a:gd name="connsiteX1-83" fmla="*/ 1591673 w 2292830"/>
              <a:gd name="connsiteY1-84" fmla="*/ 227029 h 1105786"/>
              <a:gd name="connsiteX2-85" fmla="*/ 1591673 w 2292830"/>
              <a:gd name="connsiteY2-86" fmla="*/ 0 h 1105786"/>
              <a:gd name="connsiteX3-87" fmla="*/ 2292830 w 2292830"/>
              <a:gd name="connsiteY3-88" fmla="*/ 552893 h 1105786"/>
              <a:gd name="connsiteX4-89" fmla="*/ 1591673 w 2292830"/>
              <a:gd name="connsiteY4-90" fmla="*/ 1105786 h 1105786"/>
              <a:gd name="connsiteX5-91" fmla="*/ 1591673 w 2292830"/>
              <a:gd name="connsiteY5-92" fmla="*/ 878757 h 1105786"/>
              <a:gd name="connsiteX6-93" fmla="*/ 60394 w 2292830"/>
              <a:gd name="connsiteY6-94" fmla="*/ 878757 h 1105786"/>
              <a:gd name="connsiteX7-95" fmla="*/ 60394 w 2292830"/>
              <a:gd name="connsiteY7-96" fmla="*/ 227029 h 1105786"/>
              <a:gd name="connsiteX0-97" fmla="*/ 60394 w 2292830"/>
              <a:gd name="connsiteY0-98" fmla="*/ 227029 h 1105786"/>
              <a:gd name="connsiteX1-99" fmla="*/ 1591673 w 2292830"/>
              <a:gd name="connsiteY1-100" fmla="*/ 227029 h 1105786"/>
              <a:gd name="connsiteX2-101" fmla="*/ 1591673 w 2292830"/>
              <a:gd name="connsiteY2-102" fmla="*/ 0 h 1105786"/>
              <a:gd name="connsiteX3-103" fmla="*/ 2292830 w 2292830"/>
              <a:gd name="connsiteY3-104" fmla="*/ 552893 h 1105786"/>
              <a:gd name="connsiteX4-105" fmla="*/ 1591673 w 2292830"/>
              <a:gd name="connsiteY4-106" fmla="*/ 1105786 h 1105786"/>
              <a:gd name="connsiteX5-107" fmla="*/ 1591673 w 2292830"/>
              <a:gd name="connsiteY5-108" fmla="*/ 878757 h 1105786"/>
              <a:gd name="connsiteX6-109" fmla="*/ 60394 w 2292830"/>
              <a:gd name="connsiteY6-110" fmla="*/ 878757 h 1105786"/>
              <a:gd name="connsiteX7-111" fmla="*/ 60394 w 2292830"/>
              <a:gd name="connsiteY7-112" fmla="*/ 227029 h 1105786"/>
              <a:gd name="connsiteX0-113" fmla="*/ 60394 w 2292830"/>
              <a:gd name="connsiteY0-114" fmla="*/ 227029 h 1105786"/>
              <a:gd name="connsiteX1-115" fmla="*/ 1591673 w 2292830"/>
              <a:gd name="connsiteY1-116" fmla="*/ 227029 h 1105786"/>
              <a:gd name="connsiteX2-117" fmla="*/ 1591673 w 2292830"/>
              <a:gd name="connsiteY2-118" fmla="*/ 0 h 1105786"/>
              <a:gd name="connsiteX3-119" fmla="*/ 2292830 w 2292830"/>
              <a:gd name="connsiteY3-120" fmla="*/ 552893 h 1105786"/>
              <a:gd name="connsiteX4-121" fmla="*/ 1591673 w 2292830"/>
              <a:gd name="connsiteY4-122" fmla="*/ 1105786 h 1105786"/>
              <a:gd name="connsiteX5-123" fmla="*/ 1591673 w 2292830"/>
              <a:gd name="connsiteY5-124" fmla="*/ 878757 h 1105786"/>
              <a:gd name="connsiteX6-125" fmla="*/ 60394 w 2292830"/>
              <a:gd name="connsiteY6-126" fmla="*/ 878757 h 1105786"/>
              <a:gd name="connsiteX7-127" fmla="*/ 60394 w 2292830"/>
              <a:gd name="connsiteY7-128" fmla="*/ 227029 h 11057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92830" h="1105786">
                <a:moveTo>
                  <a:pt x="60394" y="227029"/>
                </a:moveTo>
                <a:cubicBezTo>
                  <a:pt x="592085" y="88806"/>
                  <a:pt x="1006819" y="407782"/>
                  <a:pt x="1591673" y="227029"/>
                </a:cubicBezTo>
                <a:lnTo>
                  <a:pt x="1591673" y="0"/>
                </a:lnTo>
                <a:cubicBezTo>
                  <a:pt x="1867922" y="354419"/>
                  <a:pt x="2059111" y="368595"/>
                  <a:pt x="2292830" y="552893"/>
                </a:cubicBezTo>
                <a:cubicBezTo>
                  <a:pt x="2059111" y="737191"/>
                  <a:pt x="1761597" y="878958"/>
                  <a:pt x="1591673" y="1105786"/>
                </a:cubicBezTo>
                <a:lnTo>
                  <a:pt x="1591673" y="878757"/>
                </a:lnTo>
                <a:cubicBezTo>
                  <a:pt x="1113145" y="666106"/>
                  <a:pt x="538922" y="1038246"/>
                  <a:pt x="60394" y="878757"/>
                </a:cubicBezTo>
                <a:cubicBezTo>
                  <a:pt x="-35299" y="640249"/>
                  <a:pt x="-3402" y="444272"/>
                  <a:pt x="60394" y="227029"/>
                </a:cubicBezTo>
                <a:close/>
              </a:path>
            </a:pathLst>
          </a:custGeom>
          <a:solidFill>
            <a:srgbClr val="AD98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1 Noi dung ngan" panose="00000600000000000000" pitchFamily="2" charset="0"/>
              <a:ea typeface="思源黑体 Normal" panose="020B0400000000000000" pitchFamily="34" charset="-122"/>
            </a:endParaRPr>
          </a:p>
        </p:txBody>
      </p:sp>
      <p:grpSp>
        <p:nvGrpSpPr>
          <p:cNvPr id="11" name="Group 10">
            <a:extLst>
              <a:ext uri="{FF2B5EF4-FFF2-40B4-BE49-F238E27FC236}">
                <a16:creationId xmlns:a16="http://schemas.microsoft.com/office/drawing/2014/main" id="{3C837677-533D-4177-81C6-19E71DCF8718}"/>
              </a:ext>
            </a:extLst>
          </p:cNvPr>
          <p:cNvGrpSpPr/>
          <p:nvPr/>
        </p:nvGrpSpPr>
        <p:grpSpPr>
          <a:xfrm>
            <a:off x="7266278" y="4572000"/>
            <a:ext cx="1420522" cy="673277"/>
            <a:chOff x="654746" y="2693552"/>
            <a:chExt cx="1420522" cy="903109"/>
          </a:xfrm>
        </p:grpSpPr>
        <p:sp>
          <p:nvSpPr>
            <p:cNvPr id="54" name="PHẠM DUYÊN 10 - 9Slide.vn">
              <a:extLst>
                <a:ext uri="{FF2B5EF4-FFF2-40B4-BE49-F238E27FC236}">
                  <a16:creationId xmlns:a16="http://schemas.microsoft.com/office/drawing/2014/main" id="{7F9E5599-C7E8-46E2-954C-B1F01512B194}"/>
                </a:ext>
              </a:extLst>
            </p:cNvPr>
            <p:cNvSpPr/>
            <p:nvPr/>
          </p:nvSpPr>
          <p:spPr>
            <a:xfrm>
              <a:off x="705547" y="2693552"/>
              <a:ext cx="1318920" cy="903109"/>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55" name="TextBox 54">
              <a:extLst>
                <a:ext uri="{FF2B5EF4-FFF2-40B4-BE49-F238E27FC236}">
                  <a16:creationId xmlns:a16="http://schemas.microsoft.com/office/drawing/2014/main" id="{AF85C573-1DE0-461C-AF25-8F3A065FE27E}"/>
                </a:ext>
              </a:extLst>
            </p:cNvPr>
            <p:cNvSpPr txBox="1"/>
            <p:nvPr/>
          </p:nvSpPr>
          <p:spPr>
            <a:xfrm>
              <a:off x="654746" y="2806837"/>
              <a:ext cx="1420522" cy="523220"/>
            </a:xfrm>
            <a:prstGeom prst="rect">
              <a:avLst/>
            </a:prstGeom>
            <a:noFill/>
          </p:spPr>
          <p:txBody>
            <a:bodyPr wrap="square">
              <a:spAutoFit/>
            </a:bodyPr>
            <a:lstStyle/>
            <a:p>
              <a:pPr algn="ctr"/>
              <a:r>
                <a:rPr lang="en-US" sz="2800">
                  <a:solidFill>
                    <a:srgbClr val="4E05DD"/>
                  </a:solidFill>
                </a:rPr>
                <a:t>12 cạnh</a:t>
              </a:r>
            </a:p>
          </p:txBody>
        </p:sp>
      </p:grpSp>
      <p:sp>
        <p:nvSpPr>
          <p:cNvPr id="56" name="_5">
            <a:extLst>
              <a:ext uri="{FF2B5EF4-FFF2-40B4-BE49-F238E27FC236}">
                <a16:creationId xmlns:a16="http://schemas.microsoft.com/office/drawing/2014/main" id="{3FCDC8DB-B00E-498C-BFFA-B8FD2DA9EE41}"/>
              </a:ext>
            </a:extLst>
          </p:cNvPr>
          <p:cNvSpPr/>
          <p:nvPr/>
        </p:nvSpPr>
        <p:spPr>
          <a:xfrm rot="16200000" flipV="1">
            <a:off x="10361820" y="4206241"/>
            <a:ext cx="365760" cy="182880"/>
          </a:xfrm>
          <a:custGeom>
            <a:avLst/>
            <a:gdLst>
              <a:gd name="connsiteX0" fmla="*/ 0 w 2232436"/>
              <a:gd name="connsiteY0" fmla="*/ 227029 h 1105786"/>
              <a:gd name="connsiteX1" fmla="*/ 1531279 w 2232436"/>
              <a:gd name="connsiteY1" fmla="*/ 227029 h 1105786"/>
              <a:gd name="connsiteX2" fmla="*/ 1531279 w 2232436"/>
              <a:gd name="connsiteY2" fmla="*/ 0 h 1105786"/>
              <a:gd name="connsiteX3" fmla="*/ 2232436 w 2232436"/>
              <a:gd name="connsiteY3" fmla="*/ 552893 h 1105786"/>
              <a:gd name="connsiteX4" fmla="*/ 1531279 w 2232436"/>
              <a:gd name="connsiteY4" fmla="*/ 1105786 h 1105786"/>
              <a:gd name="connsiteX5" fmla="*/ 1531279 w 2232436"/>
              <a:gd name="connsiteY5" fmla="*/ 878757 h 1105786"/>
              <a:gd name="connsiteX6" fmla="*/ 0 w 2232436"/>
              <a:gd name="connsiteY6" fmla="*/ 878757 h 1105786"/>
              <a:gd name="connsiteX7" fmla="*/ 0 w 2232436"/>
              <a:gd name="connsiteY7" fmla="*/ 227029 h 1105786"/>
              <a:gd name="connsiteX0-1" fmla="*/ 0 w 2232436"/>
              <a:gd name="connsiteY0-2" fmla="*/ 227029 h 1105786"/>
              <a:gd name="connsiteX1-3" fmla="*/ 1531279 w 2232436"/>
              <a:gd name="connsiteY1-4" fmla="*/ 227029 h 1105786"/>
              <a:gd name="connsiteX2-5" fmla="*/ 1531279 w 2232436"/>
              <a:gd name="connsiteY2-6" fmla="*/ 0 h 1105786"/>
              <a:gd name="connsiteX3-7" fmla="*/ 2232436 w 2232436"/>
              <a:gd name="connsiteY3-8" fmla="*/ 552893 h 1105786"/>
              <a:gd name="connsiteX4-9" fmla="*/ 1531279 w 2232436"/>
              <a:gd name="connsiteY4-10" fmla="*/ 1105786 h 1105786"/>
              <a:gd name="connsiteX5-11" fmla="*/ 1531279 w 2232436"/>
              <a:gd name="connsiteY5-12" fmla="*/ 878757 h 1105786"/>
              <a:gd name="connsiteX6-13" fmla="*/ 0 w 2232436"/>
              <a:gd name="connsiteY6-14" fmla="*/ 878757 h 1105786"/>
              <a:gd name="connsiteX7-15" fmla="*/ 0 w 2232436"/>
              <a:gd name="connsiteY7-16" fmla="*/ 227029 h 1105786"/>
              <a:gd name="connsiteX0-17" fmla="*/ 0 w 2232436"/>
              <a:gd name="connsiteY0-18" fmla="*/ 227029 h 1105786"/>
              <a:gd name="connsiteX1-19" fmla="*/ 1531279 w 2232436"/>
              <a:gd name="connsiteY1-20" fmla="*/ 227029 h 1105786"/>
              <a:gd name="connsiteX2-21" fmla="*/ 1531279 w 2232436"/>
              <a:gd name="connsiteY2-22" fmla="*/ 0 h 1105786"/>
              <a:gd name="connsiteX3-23" fmla="*/ 2232436 w 2232436"/>
              <a:gd name="connsiteY3-24" fmla="*/ 552893 h 1105786"/>
              <a:gd name="connsiteX4-25" fmla="*/ 1531279 w 2232436"/>
              <a:gd name="connsiteY4-26" fmla="*/ 1105786 h 1105786"/>
              <a:gd name="connsiteX5-27" fmla="*/ 1531279 w 2232436"/>
              <a:gd name="connsiteY5-28" fmla="*/ 878757 h 1105786"/>
              <a:gd name="connsiteX6-29" fmla="*/ 0 w 2232436"/>
              <a:gd name="connsiteY6-30" fmla="*/ 878757 h 1105786"/>
              <a:gd name="connsiteX7-31" fmla="*/ 0 w 2232436"/>
              <a:gd name="connsiteY7-32" fmla="*/ 227029 h 1105786"/>
              <a:gd name="connsiteX0-33" fmla="*/ 0 w 2232436"/>
              <a:gd name="connsiteY0-34" fmla="*/ 227029 h 1105786"/>
              <a:gd name="connsiteX1-35" fmla="*/ 1531279 w 2232436"/>
              <a:gd name="connsiteY1-36" fmla="*/ 227029 h 1105786"/>
              <a:gd name="connsiteX2-37" fmla="*/ 1531279 w 2232436"/>
              <a:gd name="connsiteY2-38" fmla="*/ 0 h 1105786"/>
              <a:gd name="connsiteX3-39" fmla="*/ 2232436 w 2232436"/>
              <a:gd name="connsiteY3-40" fmla="*/ 552893 h 1105786"/>
              <a:gd name="connsiteX4-41" fmla="*/ 1531279 w 2232436"/>
              <a:gd name="connsiteY4-42" fmla="*/ 1105786 h 1105786"/>
              <a:gd name="connsiteX5-43" fmla="*/ 1531279 w 2232436"/>
              <a:gd name="connsiteY5-44" fmla="*/ 878757 h 1105786"/>
              <a:gd name="connsiteX6-45" fmla="*/ 0 w 2232436"/>
              <a:gd name="connsiteY6-46" fmla="*/ 878757 h 1105786"/>
              <a:gd name="connsiteX7-47" fmla="*/ 0 w 2232436"/>
              <a:gd name="connsiteY7-48" fmla="*/ 227029 h 1105786"/>
              <a:gd name="connsiteX0-49" fmla="*/ 0 w 2232436"/>
              <a:gd name="connsiteY0-50" fmla="*/ 227029 h 1105786"/>
              <a:gd name="connsiteX1-51" fmla="*/ 1531279 w 2232436"/>
              <a:gd name="connsiteY1-52" fmla="*/ 227029 h 1105786"/>
              <a:gd name="connsiteX2-53" fmla="*/ 1531279 w 2232436"/>
              <a:gd name="connsiteY2-54" fmla="*/ 0 h 1105786"/>
              <a:gd name="connsiteX3-55" fmla="*/ 2232436 w 2232436"/>
              <a:gd name="connsiteY3-56" fmla="*/ 552893 h 1105786"/>
              <a:gd name="connsiteX4-57" fmla="*/ 1531279 w 2232436"/>
              <a:gd name="connsiteY4-58" fmla="*/ 1105786 h 1105786"/>
              <a:gd name="connsiteX5-59" fmla="*/ 1531279 w 2232436"/>
              <a:gd name="connsiteY5-60" fmla="*/ 878757 h 1105786"/>
              <a:gd name="connsiteX6-61" fmla="*/ 0 w 2232436"/>
              <a:gd name="connsiteY6-62" fmla="*/ 878757 h 1105786"/>
              <a:gd name="connsiteX7-63" fmla="*/ 0 w 2232436"/>
              <a:gd name="connsiteY7-64" fmla="*/ 227029 h 1105786"/>
              <a:gd name="connsiteX0-65" fmla="*/ 42530 w 2274966"/>
              <a:gd name="connsiteY0-66" fmla="*/ 227029 h 1105786"/>
              <a:gd name="connsiteX1-67" fmla="*/ 1573809 w 2274966"/>
              <a:gd name="connsiteY1-68" fmla="*/ 227029 h 1105786"/>
              <a:gd name="connsiteX2-69" fmla="*/ 1573809 w 2274966"/>
              <a:gd name="connsiteY2-70" fmla="*/ 0 h 1105786"/>
              <a:gd name="connsiteX3-71" fmla="*/ 2274966 w 2274966"/>
              <a:gd name="connsiteY3-72" fmla="*/ 552893 h 1105786"/>
              <a:gd name="connsiteX4-73" fmla="*/ 1573809 w 2274966"/>
              <a:gd name="connsiteY4-74" fmla="*/ 1105786 h 1105786"/>
              <a:gd name="connsiteX5-75" fmla="*/ 1573809 w 2274966"/>
              <a:gd name="connsiteY5-76" fmla="*/ 878757 h 1105786"/>
              <a:gd name="connsiteX6-77" fmla="*/ 42530 w 2274966"/>
              <a:gd name="connsiteY6-78" fmla="*/ 878757 h 1105786"/>
              <a:gd name="connsiteX7-79" fmla="*/ 42530 w 2274966"/>
              <a:gd name="connsiteY7-80" fmla="*/ 227029 h 1105786"/>
              <a:gd name="connsiteX0-81" fmla="*/ 60394 w 2292830"/>
              <a:gd name="connsiteY0-82" fmla="*/ 227029 h 1105786"/>
              <a:gd name="connsiteX1-83" fmla="*/ 1591673 w 2292830"/>
              <a:gd name="connsiteY1-84" fmla="*/ 227029 h 1105786"/>
              <a:gd name="connsiteX2-85" fmla="*/ 1591673 w 2292830"/>
              <a:gd name="connsiteY2-86" fmla="*/ 0 h 1105786"/>
              <a:gd name="connsiteX3-87" fmla="*/ 2292830 w 2292830"/>
              <a:gd name="connsiteY3-88" fmla="*/ 552893 h 1105786"/>
              <a:gd name="connsiteX4-89" fmla="*/ 1591673 w 2292830"/>
              <a:gd name="connsiteY4-90" fmla="*/ 1105786 h 1105786"/>
              <a:gd name="connsiteX5-91" fmla="*/ 1591673 w 2292830"/>
              <a:gd name="connsiteY5-92" fmla="*/ 878757 h 1105786"/>
              <a:gd name="connsiteX6-93" fmla="*/ 60394 w 2292830"/>
              <a:gd name="connsiteY6-94" fmla="*/ 878757 h 1105786"/>
              <a:gd name="connsiteX7-95" fmla="*/ 60394 w 2292830"/>
              <a:gd name="connsiteY7-96" fmla="*/ 227029 h 1105786"/>
              <a:gd name="connsiteX0-97" fmla="*/ 60394 w 2292830"/>
              <a:gd name="connsiteY0-98" fmla="*/ 227029 h 1105786"/>
              <a:gd name="connsiteX1-99" fmla="*/ 1591673 w 2292830"/>
              <a:gd name="connsiteY1-100" fmla="*/ 227029 h 1105786"/>
              <a:gd name="connsiteX2-101" fmla="*/ 1591673 w 2292830"/>
              <a:gd name="connsiteY2-102" fmla="*/ 0 h 1105786"/>
              <a:gd name="connsiteX3-103" fmla="*/ 2292830 w 2292830"/>
              <a:gd name="connsiteY3-104" fmla="*/ 552893 h 1105786"/>
              <a:gd name="connsiteX4-105" fmla="*/ 1591673 w 2292830"/>
              <a:gd name="connsiteY4-106" fmla="*/ 1105786 h 1105786"/>
              <a:gd name="connsiteX5-107" fmla="*/ 1591673 w 2292830"/>
              <a:gd name="connsiteY5-108" fmla="*/ 878757 h 1105786"/>
              <a:gd name="connsiteX6-109" fmla="*/ 60394 w 2292830"/>
              <a:gd name="connsiteY6-110" fmla="*/ 878757 h 1105786"/>
              <a:gd name="connsiteX7-111" fmla="*/ 60394 w 2292830"/>
              <a:gd name="connsiteY7-112" fmla="*/ 227029 h 1105786"/>
              <a:gd name="connsiteX0-113" fmla="*/ 60394 w 2292830"/>
              <a:gd name="connsiteY0-114" fmla="*/ 227029 h 1105786"/>
              <a:gd name="connsiteX1-115" fmla="*/ 1591673 w 2292830"/>
              <a:gd name="connsiteY1-116" fmla="*/ 227029 h 1105786"/>
              <a:gd name="connsiteX2-117" fmla="*/ 1591673 w 2292830"/>
              <a:gd name="connsiteY2-118" fmla="*/ 0 h 1105786"/>
              <a:gd name="connsiteX3-119" fmla="*/ 2292830 w 2292830"/>
              <a:gd name="connsiteY3-120" fmla="*/ 552893 h 1105786"/>
              <a:gd name="connsiteX4-121" fmla="*/ 1591673 w 2292830"/>
              <a:gd name="connsiteY4-122" fmla="*/ 1105786 h 1105786"/>
              <a:gd name="connsiteX5-123" fmla="*/ 1591673 w 2292830"/>
              <a:gd name="connsiteY5-124" fmla="*/ 878757 h 1105786"/>
              <a:gd name="connsiteX6-125" fmla="*/ 60394 w 2292830"/>
              <a:gd name="connsiteY6-126" fmla="*/ 878757 h 1105786"/>
              <a:gd name="connsiteX7-127" fmla="*/ 60394 w 2292830"/>
              <a:gd name="connsiteY7-128" fmla="*/ 227029 h 11057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92830" h="1105786">
                <a:moveTo>
                  <a:pt x="60394" y="227029"/>
                </a:moveTo>
                <a:cubicBezTo>
                  <a:pt x="592085" y="88806"/>
                  <a:pt x="1006819" y="407782"/>
                  <a:pt x="1591673" y="227029"/>
                </a:cubicBezTo>
                <a:lnTo>
                  <a:pt x="1591673" y="0"/>
                </a:lnTo>
                <a:cubicBezTo>
                  <a:pt x="1867922" y="354419"/>
                  <a:pt x="2059111" y="368595"/>
                  <a:pt x="2292830" y="552893"/>
                </a:cubicBezTo>
                <a:cubicBezTo>
                  <a:pt x="2059111" y="737191"/>
                  <a:pt x="1761597" y="878958"/>
                  <a:pt x="1591673" y="1105786"/>
                </a:cubicBezTo>
                <a:lnTo>
                  <a:pt x="1591673" y="878757"/>
                </a:lnTo>
                <a:cubicBezTo>
                  <a:pt x="1113145" y="666106"/>
                  <a:pt x="538922" y="1038246"/>
                  <a:pt x="60394" y="878757"/>
                </a:cubicBezTo>
                <a:cubicBezTo>
                  <a:pt x="-35299" y="640249"/>
                  <a:pt x="-3402" y="444272"/>
                  <a:pt x="60394" y="227029"/>
                </a:cubicBezTo>
                <a:close/>
              </a:path>
            </a:pathLst>
          </a:custGeom>
          <a:solidFill>
            <a:srgbClr val="AD98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1 Noi dung ngan" panose="00000600000000000000" pitchFamily="2" charset="0"/>
              <a:ea typeface="思源黑体 Normal" panose="020B0400000000000000" pitchFamily="34" charset="-122"/>
            </a:endParaRPr>
          </a:p>
        </p:txBody>
      </p:sp>
      <p:grpSp>
        <p:nvGrpSpPr>
          <p:cNvPr id="57" name="Group 56">
            <a:extLst>
              <a:ext uri="{FF2B5EF4-FFF2-40B4-BE49-F238E27FC236}">
                <a16:creationId xmlns:a16="http://schemas.microsoft.com/office/drawing/2014/main" id="{8A8CFB0B-ECE3-496D-9FDB-AA6FDCEB1F42}"/>
              </a:ext>
            </a:extLst>
          </p:cNvPr>
          <p:cNvGrpSpPr/>
          <p:nvPr/>
        </p:nvGrpSpPr>
        <p:grpSpPr>
          <a:xfrm>
            <a:off x="9867931" y="4572000"/>
            <a:ext cx="1420522" cy="673277"/>
            <a:chOff x="654746" y="2693552"/>
            <a:chExt cx="1420522" cy="903109"/>
          </a:xfrm>
        </p:grpSpPr>
        <p:sp>
          <p:nvSpPr>
            <p:cNvPr id="58" name="PHẠM DUYÊN 10 - 9Slide.vn">
              <a:extLst>
                <a:ext uri="{FF2B5EF4-FFF2-40B4-BE49-F238E27FC236}">
                  <a16:creationId xmlns:a16="http://schemas.microsoft.com/office/drawing/2014/main" id="{2E50912B-D663-4E24-8C43-7C0EB30253B3}"/>
                </a:ext>
              </a:extLst>
            </p:cNvPr>
            <p:cNvSpPr/>
            <p:nvPr/>
          </p:nvSpPr>
          <p:spPr>
            <a:xfrm>
              <a:off x="705547" y="2693552"/>
              <a:ext cx="1318920" cy="903109"/>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59" name="TextBox 58">
              <a:extLst>
                <a:ext uri="{FF2B5EF4-FFF2-40B4-BE49-F238E27FC236}">
                  <a16:creationId xmlns:a16="http://schemas.microsoft.com/office/drawing/2014/main" id="{B00A7DE1-AD3A-482E-AB8A-E9CAE0C4912B}"/>
                </a:ext>
              </a:extLst>
            </p:cNvPr>
            <p:cNvSpPr txBox="1"/>
            <p:nvPr/>
          </p:nvSpPr>
          <p:spPr>
            <a:xfrm>
              <a:off x="654746" y="2806837"/>
              <a:ext cx="1420522" cy="701828"/>
            </a:xfrm>
            <a:prstGeom prst="rect">
              <a:avLst/>
            </a:prstGeom>
            <a:noFill/>
          </p:spPr>
          <p:txBody>
            <a:bodyPr wrap="square">
              <a:spAutoFit/>
            </a:bodyPr>
            <a:lstStyle/>
            <a:p>
              <a:pPr algn="ctr"/>
              <a:r>
                <a:rPr lang="en-US" sz="2800">
                  <a:solidFill>
                    <a:srgbClr val="4E05DD"/>
                  </a:solidFill>
                </a:rPr>
                <a:t>6 tờ</a:t>
              </a:r>
            </a:p>
          </p:txBody>
        </p:sp>
      </p:grpSp>
      <p:grpSp>
        <p:nvGrpSpPr>
          <p:cNvPr id="60" name="Group 59">
            <a:extLst>
              <a:ext uri="{FF2B5EF4-FFF2-40B4-BE49-F238E27FC236}">
                <a16:creationId xmlns:a16="http://schemas.microsoft.com/office/drawing/2014/main" id="{B9A33D08-30D1-41F5-895E-931EB41C0B09}"/>
              </a:ext>
            </a:extLst>
          </p:cNvPr>
          <p:cNvGrpSpPr/>
          <p:nvPr/>
        </p:nvGrpSpPr>
        <p:grpSpPr>
          <a:xfrm>
            <a:off x="9867931" y="5539421"/>
            <a:ext cx="1420522" cy="673277"/>
            <a:chOff x="654746" y="2693552"/>
            <a:chExt cx="1420522" cy="903109"/>
          </a:xfrm>
        </p:grpSpPr>
        <p:sp>
          <p:nvSpPr>
            <p:cNvPr id="61" name="PHẠM DUYÊN 10 - 9Slide.vn">
              <a:extLst>
                <a:ext uri="{FF2B5EF4-FFF2-40B4-BE49-F238E27FC236}">
                  <a16:creationId xmlns:a16="http://schemas.microsoft.com/office/drawing/2014/main" id="{0F0D904D-5E2A-4414-93DC-E5F0F7E5A2D1}"/>
                </a:ext>
              </a:extLst>
            </p:cNvPr>
            <p:cNvSpPr/>
            <p:nvPr/>
          </p:nvSpPr>
          <p:spPr>
            <a:xfrm>
              <a:off x="705547" y="2693552"/>
              <a:ext cx="1318920" cy="903109"/>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1218123-2379-4E81-9FF1-6302F0471DEC}"/>
                    </a:ext>
                  </a:extLst>
                </p:cNvPr>
                <p:cNvSpPr txBox="1"/>
                <p:nvPr/>
              </p:nvSpPr>
              <p:spPr>
                <a:xfrm>
                  <a:off x="654746" y="2806837"/>
                  <a:ext cx="1420522" cy="701828"/>
                </a:xfrm>
                <a:prstGeom prst="rect">
                  <a:avLst/>
                </a:prstGeom>
                <a:noFill/>
              </p:spPr>
              <p:txBody>
                <a:bodyPr wrap="square">
                  <a:spAutoFit/>
                </a:bodyPr>
                <a:lstStyle/>
                <a:p>
                  <a:pPr algn="ctr"/>
                  <a:r>
                    <a:rPr lang="en-US" sz="2800">
                      <a:solidFill>
                        <a:srgbClr val="4E05DD"/>
                      </a:solidFill>
                    </a:rPr>
                    <a:t>6 </a:t>
                  </a:r>
                  <a14:m>
                    <m:oMath xmlns:m="http://schemas.openxmlformats.org/officeDocument/2006/math">
                      <m:r>
                        <a:rPr lang="vi-VN" sz="2800" i="1" smtClean="0">
                          <a:solidFill>
                            <a:srgbClr val="4E05DD"/>
                          </a:solidFill>
                          <a:latin typeface="Cambria Math" panose="02040503050406030204" pitchFamily="18" charset="0"/>
                          <a:ea typeface="Cambria Math" panose="02040503050406030204" pitchFamily="18" charset="0"/>
                        </a:rPr>
                        <m:t>×</m:t>
                      </m:r>
                    </m:oMath>
                  </a14:m>
                  <a:r>
                    <a:rPr lang="en-US" sz="2800">
                      <a:solidFill>
                        <a:srgbClr val="4E05DD"/>
                      </a:solidFill>
                    </a:rPr>
                    <a:t> 5</a:t>
                  </a:r>
                </a:p>
              </p:txBody>
            </p:sp>
          </mc:Choice>
          <mc:Fallback xmlns="">
            <p:sp>
              <p:nvSpPr>
                <p:cNvPr id="62" name="TextBox 61">
                  <a:extLst>
                    <a:ext uri="{FF2B5EF4-FFF2-40B4-BE49-F238E27FC236}">
                      <a16:creationId xmlns:a16="http://schemas.microsoft.com/office/drawing/2014/main" id="{61218123-2379-4E81-9FF1-6302F0471DEC}"/>
                    </a:ext>
                  </a:extLst>
                </p:cNvPr>
                <p:cNvSpPr txBox="1">
                  <a:spLocks noRot="1" noChangeAspect="1" noMove="1" noResize="1" noEditPoints="1" noAdjustHandles="1" noChangeArrowheads="1" noChangeShapeType="1" noTextEdit="1"/>
                </p:cNvSpPr>
                <p:nvPr/>
              </p:nvSpPr>
              <p:spPr>
                <a:xfrm>
                  <a:off x="654746" y="2806837"/>
                  <a:ext cx="1420522" cy="701828"/>
                </a:xfrm>
                <a:prstGeom prst="rect">
                  <a:avLst/>
                </a:prstGeom>
                <a:blipFill>
                  <a:blip r:embed="rId5"/>
                  <a:stretch>
                    <a:fillRect t="-12941" b="-32941"/>
                  </a:stretch>
                </a:blipFill>
              </p:spPr>
              <p:txBody>
                <a:bodyPr/>
                <a:lstStyle/>
                <a:p>
                  <a:r>
                    <a:rPr lang="en-US">
                      <a:noFill/>
                    </a:rPr>
                    <a:t> </a:t>
                  </a:r>
                </a:p>
              </p:txBody>
            </p:sp>
          </mc:Fallback>
        </mc:AlternateContent>
      </p:grpSp>
      <p:cxnSp>
        <p:nvCxnSpPr>
          <p:cNvPr id="63" name="PHẠM DUYÊN 7 - 9Slide.vn">
            <a:extLst>
              <a:ext uri="{FF2B5EF4-FFF2-40B4-BE49-F238E27FC236}">
                <a16:creationId xmlns:a16="http://schemas.microsoft.com/office/drawing/2014/main" id="{5F64803A-5A1D-4F89-91D7-98413024A085}"/>
              </a:ext>
            </a:extLst>
          </p:cNvPr>
          <p:cNvCxnSpPr>
            <a:cxnSpLocks/>
          </p:cNvCxnSpPr>
          <p:nvPr/>
        </p:nvCxnSpPr>
        <p:spPr>
          <a:xfrm flipV="1">
            <a:off x="10578192" y="5213075"/>
            <a:ext cx="0" cy="349841"/>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3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14:presetBounceEnd="76000">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14:bounceEnd="76000">
                                          <p:cBhvr additive="base">
                                            <p:cTn id="19" dur="2000" fill="hold"/>
                                            <p:tgtEl>
                                              <p:spTgt spid="38"/>
                                            </p:tgtEl>
                                            <p:attrNameLst>
                                              <p:attrName>ppt_x</p:attrName>
                                            </p:attrNameLst>
                                          </p:cBhvr>
                                          <p:tavLst>
                                            <p:tav tm="0">
                                              <p:val>
                                                <p:strVal val="0-#ppt_w/2"/>
                                              </p:val>
                                            </p:tav>
                                            <p:tav tm="100000">
                                              <p:val>
                                                <p:strVal val="#ppt_x"/>
                                              </p:val>
                                            </p:tav>
                                          </p:tavLst>
                                        </p:anim>
                                        <p:anim calcmode="lin" valueType="num" p14:bounceEnd="76000">
                                          <p:cBhvr additive="base">
                                            <p:cTn id="20" dur="2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14:presetBounceEnd="76000">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14:bounceEnd="76000">
                                          <p:cBhvr additive="base">
                                            <p:cTn id="42" dur="2000" fill="hold"/>
                                            <p:tgtEl>
                                              <p:spTgt spid="47"/>
                                            </p:tgtEl>
                                            <p:attrNameLst>
                                              <p:attrName>ppt_x</p:attrName>
                                            </p:attrNameLst>
                                          </p:cBhvr>
                                          <p:tavLst>
                                            <p:tav tm="0">
                                              <p:val>
                                                <p:strVal val="0-#ppt_w/2"/>
                                              </p:val>
                                            </p:tav>
                                            <p:tav tm="100000">
                                              <p:val>
                                                <p:strVal val="#ppt_x"/>
                                              </p:val>
                                            </p:tav>
                                          </p:tavLst>
                                        </p:anim>
                                        <p:anim calcmode="lin" valueType="num" p14:bounceEnd="76000">
                                          <p:cBhvr additive="base">
                                            <p:cTn id="43" dur="2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additive="base">
                                            <p:cTn id="48" dur="500" fill="hold"/>
                                            <p:tgtEl>
                                              <p:spTgt spid="56"/>
                                            </p:tgtEl>
                                            <p:attrNameLst>
                                              <p:attrName>ppt_x</p:attrName>
                                            </p:attrNameLst>
                                          </p:cBhvr>
                                          <p:tavLst>
                                            <p:tav tm="0">
                                              <p:val>
                                                <p:strVal val="#ppt_x"/>
                                              </p:val>
                                            </p:tav>
                                            <p:tav tm="100000">
                                              <p:val>
                                                <p:strVal val="#ppt_x"/>
                                              </p:val>
                                            </p:tav>
                                          </p:tavLst>
                                        </p:anim>
                                        <p:anim calcmode="lin" valueType="num">
                                          <p:cBhvr additive="base">
                                            <p:cTn id="4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additive="base">
                                            <p:cTn id="54" dur="500" fill="hold"/>
                                            <p:tgtEl>
                                              <p:spTgt spid="57"/>
                                            </p:tgtEl>
                                            <p:attrNameLst>
                                              <p:attrName>ppt_x</p:attrName>
                                            </p:attrNameLst>
                                          </p:cBhvr>
                                          <p:tavLst>
                                            <p:tav tm="0">
                                              <p:val>
                                                <p:strVal val="#ppt_x"/>
                                              </p:val>
                                            </p:tav>
                                            <p:tav tm="100000">
                                              <p:val>
                                                <p:strVal val="#ppt_x"/>
                                              </p:val>
                                            </p:tav>
                                          </p:tavLst>
                                        </p:anim>
                                        <p:anim calcmode="lin" valueType="num">
                                          <p:cBhvr additive="base">
                                            <p:cTn id="5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up)">
                                          <p:cBhvr>
                                            <p:cTn id="60" dur="5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additive="base">
                                            <p:cTn id="65" dur="500" fill="hold"/>
                                            <p:tgtEl>
                                              <p:spTgt spid="60"/>
                                            </p:tgtEl>
                                            <p:attrNameLst>
                                              <p:attrName>ppt_x</p:attrName>
                                            </p:attrNameLst>
                                          </p:cBhvr>
                                          <p:tavLst>
                                            <p:tav tm="0">
                                              <p:val>
                                                <p:strVal val="#ppt_x"/>
                                              </p:val>
                                            </p:tav>
                                            <p:tav tm="100000">
                                              <p:val>
                                                <p:strVal val="#ppt_x"/>
                                              </p:val>
                                            </p:tav>
                                          </p:tavLst>
                                        </p:anim>
                                        <p:anim calcmode="lin" valueType="num">
                                          <p:cBhvr additive="base">
                                            <p:cTn id="6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randombar(horizontal)">
                                          <p:cBhvr>
                                            <p:cTn id="7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bldLvl="0" animBg="1"/>
          <p:bldP spid="54" grpId="0" animBg="1"/>
          <p:bldP spid="56" grpId="0" bldLvl="0" animBg="1"/>
          <p:bldP spid="58" grpId="0" animBg="1"/>
          <p:bldP spid="6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2000" fill="hold"/>
                                            <p:tgtEl>
                                              <p:spTgt spid="38"/>
                                            </p:tgtEl>
                                            <p:attrNameLst>
                                              <p:attrName>ppt_x</p:attrName>
                                            </p:attrNameLst>
                                          </p:cBhvr>
                                          <p:tavLst>
                                            <p:tav tm="0">
                                              <p:val>
                                                <p:strVal val="0-#ppt_w/2"/>
                                              </p:val>
                                            </p:tav>
                                            <p:tav tm="100000">
                                              <p:val>
                                                <p:strVal val="#ppt_x"/>
                                              </p:val>
                                            </p:tav>
                                          </p:tavLst>
                                        </p:anim>
                                        <p:anim calcmode="lin" valueType="num">
                                          <p:cBhvr additive="base">
                                            <p:cTn id="20" dur="2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2000" fill="hold"/>
                                            <p:tgtEl>
                                              <p:spTgt spid="47"/>
                                            </p:tgtEl>
                                            <p:attrNameLst>
                                              <p:attrName>ppt_x</p:attrName>
                                            </p:attrNameLst>
                                          </p:cBhvr>
                                          <p:tavLst>
                                            <p:tav tm="0">
                                              <p:val>
                                                <p:strVal val="0-#ppt_w/2"/>
                                              </p:val>
                                            </p:tav>
                                            <p:tav tm="100000">
                                              <p:val>
                                                <p:strVal val="#ppt_x"/>
                                              </p:val>
                                            </p:tav>
                                          </p:tavLst>
                                        </p:anim>
                                        <p:anim calcmode="lin" valueType="num">
                                          <p:cBhvr additive="base">
                                            <p:cTn id="43" dur="2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additive="base">
                                            <p:cTn id="48" dur="500" fill="hold"/>
                                            <p:tgtEl>
                                              <p:spTgt spid="56"/>
                                            </p:tgtEl>
                                            <p:attrNameLst>
                                              <p:attrName>ppt_x</p:attrName>
                                            </p:attrNameLst>
                                          </p:cBhvr>
                                          <p:tavLst>
                                            <p:tav tm="0">
                                              <p:val>
                                                <p:strVal val="#ppt_x"/>
                                              </p:val>
                                            </p:tav>
                                            <p:tav tm="100000">
                                              <p:val>
                                                <p:strVal val="#ppt_x"/>
                                              </p:val>
                                            </p:tav>
                                          </p:tavLst>
                                        </p:anim>
                                        <p:anim calcmode="lin" valueType="num">
                                          <p:cBhvr additive="base">
                                            <p:cTn id="4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additive="base">
                                            <p:cTn id="54" dur="500" fill="hold"/>
                                            <p:tgtEl>
                                              <p:spTgt spid="57"/>
                                            </p:tgtEl>
                                            <p:attrNameLst>
                                              <p:attrName>ppt_x</p:attrName>
                                            </p:attrNameLst>
                                          </p:cBhvr>
                                          <p:tavLst>
                                            <p:tav tm="0">
                                              <p:val>
                                                <p:strVal val="#ppt_x"/>
                                              </p:val>
                                            </p:tav>
                                            <p:tav tm="100000">
                                              <p:val>
                                                <p:strVal val="#ppt_x"/>
                                              </p:val>
                                            </p:tav>
                                          </p:tavLst>
                                        </p:anim>
                                        <p:anim calcmode="lin" valueType="num">
                                          <p:cBhvr additive="base">
                                            <p:cTn id="5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up)">
                                          <p:cBhvr>
                                            <p:cTn id="60" dur="5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additive="base">
                                            <p:cTn id="65" dur="500" fill="hold"/>
                                            <p:tgtEl>
                                              <p:spTgt spid="60"/>
                                            </p:tgtEl>
                                            <p:attrNameLst>
                                              <p:attrName>ppt_x</p:attrName>
                                            </p:attrNameLst>
                                          </p:cBhvr>
                                          <p:tavLst>
                                            <p:tav tm="0">
                                              <p:val>
                                                <p:strVal val="#ppt_x"/>
                                              </p:val>
                                            </p:tav>
                                            <p:tav tm="100000">
                                              <p:val>
                                                <p:strVal val="#ppt_x"/>
                                              </p:val>
                                            </p:tav>
                                          </p:tavLst>
                                        </p:anim>
                                        <p:anim calcmode="lin" valueType="num">
                                          <p:cBhvr additive="base">
                                            <p:cTn id="6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randombar(horizontal)">
                                          <p:cBhvr>
                                            <p:cTn id="7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bldLvl="0" animBg="1"/>
          <p:bldP spid="54" grpId="0" animBg="1"/>
          <p:bldP spid="56" grpId="0" bldLvl="0" animBg="1"/>
          <p:bldP spid="58" grpId="0" animBg="1"/>
          <p:bldP spid="6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09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33AD1D1-76BC-4503-B18C-2C2EAE59AA10}"/>
              </a:ext>
            </a:extLst>
          </p:cNvPr>
          <p:cNvGrpSpPr/>
          <p:nvPr/>
        </p:nvGrpSpPr>
        <p:grpSpPr>
          <a:xfrm>
            <a:off x="5257800" y="1718451"/>
            <a:ext cx="1741454" cy="1668497"/>
            <a:chOff x="6116955" y="405765"/>
            <a:chExt cx="2550160" cy="2443323"/>
          </a:xfrm>
        </p:grpSpPr>
        <p:sp>
          <p:nvSpPr>
            <p:cNvPr id="9" name="10">
              <a:extLst>
                <a:ext uri="{FF2B5EF4-FFF2-40B4-BE49-F238E27FC236}">
                  <a16:creationId xmlns:a16="http://schemas.microsoft.com/office/drawing/2014/main" id="{FB19B57F-2D47-487F-87A9-25A34A2877B1}"/>
                </a:ext>
              </a:extLst>
            </p:cNvPr>
            <p:cNvSpPr txBox="1"/>
            <p:nvPr/>
          </p:nvSpPr>
          <p:spPr>
            <a:xfrm>
              <a:off x="6116955" y="405765"/>
              <a:ext cx="1485265" cy="2343659"/>
            </a:xfrm>
            <a:prstGeom prst="rect">
              <a:avLst/>
            </a:prstGeom>
            <a:noFill/>
          </p:spPr>
          <p:txBody>
            <a:bodyPr wrap="square" rtlCol="0">
              <a:spAutoFit/>
            </a:bodyPr>
            <a:lstStyle/>
            <a:p>
              <a:pPr algn="ctr"/>
              <a:r>
                <a:rPr lang="en-US" altLang="zh-CN" sz="96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11" name="11">
              <a:extLst>
                <a:ext uri="{FF2B5EF4-FFF2-40B4-BE49-F238E27FC236}">
                  <a16:creationId xmlns:a16="http://schemas.microsoft.com/office/drawing/2014/main" id="{FD4B75F8-0BA9-41B6-99E9-05D1A2C5E78C}"/>
                </a:ext>
              </a:extLst>
            </p:cNvPr>
            <p:cNvSpPr txBox="1"/>
            <p:nvPr/>
          </p:nvSpPr>
          <p:spPr>
            <a:xfrm>
              <a:off x="7181850" y="415289"/>
              <a:ext cx="1485265" cy="2433799"/>
            </a:xfrm>
            <a:prstGeom prst="rect">
              <a:avLst/>
            </a:prstGeom>
            <a:noFill/>
          </p:spPr>
          <p:txBody>
            <a:bodyPr wrap="square" rtlCol="0">
              <a:spAutoFit/>
            </a:bodyPr>
            <a:lstStyle/>
            <a:p>
              <a:pPr algn="ctr"/>
              <a:r>
                <a:rPr lang="en-US" altLang="zh-CN" sz="102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1</a:t>
              </a:r>
            </a:p>
          </p:txBody>
        </p:sp>
      </p:grpSp>
      <p:pic>
        <p:nvPicPr>
          <p:cNvPr id="6" name="PHẠM DUYÊN 2 - 9Slide.vn">
            <a:extLst>
              <a:ext uri="{FF2B5EF4-FFF2-40B4-BE49-F238E27FC236}">
                <a16:creationId xmlns:a16="http://schemas.microsoft.com/office/drawing/2014/main" id="{1F8C80CC-62B0-472B-AAAD-7833621F22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2933" y="3248566"/>
            <a:ext cx="5694867" cy="2847434"/>
          </a:xfrm>
          <a:prstGeom prst="rect">
            <a:avLst/>
          </a:prstGeom>
        </p:spPr>
      </p:pic>
    </p:spTree>
    <p:extLst>
      <p:ext uri="{BB962C8B-B14F-4D97-AF65-F5344CB8AC3E}">
        <p14:creationId xmlns:p14="http://schemas.microsoft.com/office/powerpoint/2010/main" val="387366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DUYÊN 3 - 9Slide.vn">
            <a:extLst>
              <a:ext uri="{FF2B5EF4-FFF2-40B4-BE49-F238E27FC236}">
                <a16:creationId xmlns:a16="http://schemas.microsoft.com/office/drawing/2014/main" id="{E93DC119-6B00-4F1A-831F-2FDF09847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076893"/>
            <a:ext cx="10210800" cy="3040476"/>
          </a:xfrm>
          <a:prstGeom prst="roundRect">
            <a:avLst>
              <a:gd name="adj" fmla="val 4073"/>
            </a:avLst>
          </a:prstGeom>
          <a:effectLst>
            <a:softEdge rad="63500"/>
          </a:effectLst>
        </p:spPr>
      </p:pic>
      <p:grpSp>
        <p:nvGrpSpPr>
          <p:cNvPr id="20" name="PHẠM DUYÊN 4 - 9Slide.vn">
            <a:extLst>
              <a:ext uri="{FF2B5EF4-FFF2-40B4-BE49-F238E27FC236}">
                <a16:creationId xmlns:a16="http://schemas.microsoft.com/office/drawing/2014/main" id="{CABB4826-DE44-4A44-98F9-262C76CB8335}"/>
              </a:ext>
            </a:extLst>
          </p:cNvPr>
          <p:cNvGrpSpPr/>
          <p:nvPr/>
        </p:nvGrpSpPr>
        <p:grpSpPr>
          <a:xfrm>
            <a:off x="590427" y="2924493"/>
            <a:ext cx="2542684" cy="754476"/>
            <a:chOff x="590427" y="2674524"/>
            <a:chExt cx="2542684" cy="754476"/>
          </a:xfrm>
        </p:grpSpPr>
        <p:sp>
          <p:nvSpPr>
            <p:cNvPr id="11" name="Freeform: Shape 10">
              <a:extLst>
                <a:ext uri="{FF2B5EF4-FFF2-40B4-BE49-F238E27FC236}">
                  <a16:creationId xmlns:a16="http://schemas.microsoft.com/office/drawing/2014/main" id="{8B9EBC12-DA9B-41D0-A478-79FBAB7D2E02}"/>
                </a:ext>
              </a:extLst>
            </p:cNvPr>
            <p:cNvSpPr/>
            <p:nvPr/>
          </p:nvSpPr>
          <p:spPr>
            <a:xfrm>
              <a:off x="609600" y="2674524"/>
              <a:ext cx="2514600" cy="754476"/>
            </a:xfrm>
            <a:custGeom>
              <a:avLst/>
              <a:gdLst>
                <a:gd name="connsiteX0" fmla="*/ 38101 w 990600"/>
                <a:gd name="connsiteY0" fmla="*/ 0 h 317091"/>
                <a:gd name="connsiteX1" fmla="*/ 952499 w 990600"/>
                <a:gd name="connsiteY1" fmla="*/ 0 h 317091"/>
                <a:gd name="connsiteX2" fmla="*/ 990600 w 990600"/>
                <a:gd name="connsiteY2" fmla="*/ 38101 h 317091"/>
                <a:gd name="connsiteX3" fmla="*/ 990600 w 990600"/>
                <a:gd name="connsiteY3" fmla="*/ 190499 h 317091"/>
                <a:gd name="connsiteX4" fmla="*/ 952499 w 990600"/>
                <a:gd name="connsiteY4" fmla="*/ 228600 h 317091"/>
                <a:gd name="connsiteX5" fmla="*/ 755166 w 990600"/>
                <a:gd name="connsiteY5" fmla="*/ 228600 h 317091"/>
                <a:gd name="connsiteX6" fmla="*/ 641102 w 990600"/>
                <a:gd name="connsiteY6" fmla="*/ 317091 h 317091"/>
                <a:gd name="connsiteX7" fmla="*/ 680729 w 990600"/>
                <a:gd name="connsiteY7" fmla="*/ 228600 h 317091"/>
                <a:gd name="connsiteX8" fmla="*/ 38101 w 990600"/>
                <a:gd name="connsiteY8" fmla="*/ 228600 h 317091"/>
                <a:gd name="connsiteX9" fmla="*/ 0 w 990600"/>
                <a:gd name="connsiteY9" fmla="*/ 190499 h 317091"/>
                <a:gd name="connsiteX10" fmla="*/ 0 w 990600"/>
                <a:gd name="connsiteY10" fmla="*/ 38101 h 317091"/>
                <a:gd name="connsiteX11" fmla="*/ 38101 w 990600"/>
                <a:gd name="connsiteY11" fmla="*/ 0 h 3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17091">
                  <a:moveTo>
                    <a:pt x="38101" y="0"/>
                  </a:moveTo>
                  <a:lnTo>
                    <a:pt x="952499" y="0"/>
                  </a:lnTo>
                  <a:cubicBezTo>
                    <a:pt x="973542" y="0"/>
                    <a:pt x="990600" y="17058"/>
                    <a:pt x="990600" y="38101"/>
                  </a:cubicBezTo>
                  <a:lnTo>
                    <a:pt x="990600" y="190499"/>
                  </a:lnTo>
                  <a:cubicBezTo>
                    <a:pt x="990600" y="211542"/>
                    <a:pt x="973542" y="228600"/>
                    <a:pt x="952499" y="228600"/>
                  </a:cubicBezTo>
                  <a:lnTo>
                    <a:pt x="755166" y="228600"/>
                  </a:lnTo>
                  <a:lnTo>
                    <a:pt x="641102" y="317091"/>
                  </a:lnTo>
                  <a:lnTo>
                    <a:pt x="680729" y="228600"/>
                  </a:lnTo>
                  <a:lnTo>
                    <a:pt x="38101" y="228600"/>
                  </a:lnTo>
                  <a:cubicBezTo>
                    <a:pt x="17058" y="228600"/>
                    <a:pt x="0" y="211542"/>
                    <a:pt x="0" y="190499"/>
                  </a:cubicBezTo>
                  <a:lnTo>
                    <a:pt x="0" y="38101"/>
                  </a:lnTo>
                  <a:cubicBezTo>
                    <a:pt x="0" y="17058"/>
                    <a:pt x="17058" y="0"/>
                    <a:pt x="38101" y="0"/>
                  </a:cubicBezTo>
                  <a:close/>
                </a:path>
              </a:pathLst>
            </a:custGeom>
            <a:gradFill>
              <a:gsLst>
                <a:gs pos="0">
                  <a:srgbClr val="9E20B0"/>
                </a:gs>
                <a:gs pos="100000">
                  <a:srgbClr val="27026F"/>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12" name="TextBox 11">
              <a:extLst>
                <a:ext uri="{FF2B5EF4-FFF2-40B4-BE49-F238E27FC236}">
                  <a16:creationId xmlns:a16="http://schemas.microsoft.com/office/drawing/2014/main" id="{33268282-956B-4FD9-8ECE-50DEC2D4889C}"/>
                </a:ext>
              </a:extLst>
            </p:cNvPr>
            <p:cNvSpPr txBox="1"/>
            <p:nvPr/>
          </p:nvSpPr>
          <p:spPr>
            <a:xfrm>
              <a:off x="590427" y="2717079"/>
              <a:ext cx="2542684" cy="461665"/>
            </a:xfrm>
            <a:prstGeom prst="rect">
              <a:avLst/>
            </a:prstGeom>
            <a:noFill/>
          </p:spPr>
          <p:txBody>
            <a:bodyPr wrap="none" rtlCol="0">
              <a:spAutoFit/>
            </a:bodyPr>
            <a:lstStyle/>
            <a:p>
              <a:r>
                <a:rPr lang="en-US" sz="2400">
                  <a:solidFill>
                    <a:schemeClr val="bg1"/>
                  </a:solidFill>
                </a:rPr>
                <a:t>Tớ có đỉnh, cạnh.</a:t>
              </a:r>
            </a:p>
          </p:txBody>
        </p:sp>
      </p:grpSp>
      <p:grpSp>
        <p:nvGrpSpPr>
          <p:cNvPr id="22" name="PHẠM DUYÊN 5 - 9Slide.vn">
            <a:extLst>
              <a:ext uri="{FF2B5EF4-FFF2-40B4-BE49-F238E27FC236}">
                <a16:creationId xmlns:a16="http://schemas.microsoft.com/office/drawing/2014/main" id="{C00C9308-DE99-4FB6-BD08-D0ED2746FF6B}"/>
              </a:ext>
            </a:extLst>
          </p:cNvPr>
          <p:cNvGrpSpPr/>
          <p:nvPr/>
        </p:nvGrpSpPr>
        <p:grpSpPr>
          <a:xfrm>
            <a:off x="3694689" y="1787226"/>
            <a:ext cx="4449463" cy="1807443"/>
            <a:chOff x="4246384" y="1943668"/>
            <a:chExt cx="4449463" cy="1807443"/>
          </a:xfrm>
        </p:grpSpPr>
        <p:sp>
          <p:nvSpPr>
            <p:cNvPr id="18" name="Freeform: Shape 17">
              <a:extLst>
                <a:ext uri="{FF2B5EF4-FFF2-40B4-BE49-F238E27FC236}">
                  <a16:creationId xmlns:a16="http://schemas.microsoft.com/office/drawing/2014/main" id="{684420AA-3687-4548-AD8D-2E4F223AF595}"/>
                </a:ext>
              </a:extLst>
            </p:cNvPr>
            <p:cNvSpPr/>
            <p:nvPr/>
          </p:nvSpPr>
          <p:spPr>
            <a:xfrm>
              <a:off x="4267200" y="1943668"/>
              <a:ext cx="4428647" cy="1807443"/>
            </a:xfrm>
            <a:custGeom>
              <a:avLst/>
              <a:gdLst>
                <a:gd name="connsiteX0" fmla="*/ 67149 w 1349467"/>
                <a:gd name="connsiteY0" fmla="*/ 0 h 601566"/>
                <a:gd name="connsiteX1" fmla="*/ 1282318 w 1349467"/>
                <a:gd name="connsiteY1" fmla="*/ 0 h 601566"/>
                <a:gd name="connsiteX2" fmla="*/ 1349467 w 1349467"/>
                <a:gd name="connsiteY2" fmla="*/ 67149 h 601566"/>
                <a:gd name="connsiteX3" fmla="*/ 1349467 w 1349467"/>
                <a:gd name="connsiteY3" fmla="*/ 335738 h 601566"/>
                <a:gd name="connsiteX4" fmla="*/ 1282318 w 1349467"/>
                <a:gd name="connsiteY4" fmla="*/ 402887 h 601566"/>
                <a:gd name="connsiteX5" fmla="*/ 444983 w 1349467"/>
                <a:gd name="connsiteY5" fmla="*/ 402887 h 601566"/>
                <a:gd name="connsiteX6" fmla="*/ 508205 w 1349467"/>
                <a:gd name="connsiteY6" fmla="*/ 601566 h 601566"/>
                <a:gd name="connsiteX7" fmla="*/ 363850 w 1349467"/>
                <a:gd name="connsiteY7" fmla="*/ 402887 h 601566"/>
                <a:gd name="connsiteX8" fmla="*/ 67149 w 1349467"/>
                <a:gd name="connsiteY8" fmla="*/ 402887 h 601566"/>
                <a:gd name="connsiteX9" fmla="*/ 0 w 1349467"/>
                <a:gd name="connsiteY9" fmla="*/ 335738 h 601566"/>
                <a:gd name="connsiteX10" fmla="*/ 0 w 1349467"/>
                <a:gd name="connsiteY10" fmla="*/ 67149 h 601566"/>
                <a:gd name="connsiteX11" fmla="*/ 67149 w 1349467"/>
                <a:gd name="connsiteY11" fmla="*/ 0 h 601566"/>
                <a:gd name="connsiteX0" fmla="*/ 67149 w 1349467"/>
                <a:gd name="connsiteY0" fmla="*/ 0 h 596774"/>
                <a:gd name="connsiteX1" fmla="*/ 1282318 w 1349467"/>
                <a:gd name="connsiteY1" fmla="*/ 0 h 596774"/>
                <a:gd name="connsiteX2" fmla="*/ 1349467 w 1349467"/>
                <a:gd name="connsiteY2" fmla="*/ 67149 h 596774"/>
                <a:gd name="connsiteX3" fmla="*/ 1349467 w 1349467"/>
                <a:gd name="connsiteY3" fmla="*/ 335738 h 596774"/>
                <a:gd name="connsiteX4" fmla="*/ 1282318 w 1349467"/>
                <a:gd name="connsiteY4" fmla="*/ 402887 h 596774"/>
                <a:gd name="connsiteX5" fmla="*/ 444983 w 1349467"/>
                <a:gd name="connsiteY5" fmla="*/ 402887 h 596774"/>
                <a:gd name="connsiteX6" fmla="*/ 534741 w 1349467"/>
                <a:gd name="connsiteY6" fmla="*/ 596774 h 596774"/>
                <a:gd name="connsiteX7" fmla="*/ 363850 w 1349467"/>
                <a:gd name="connsiteY7" fmla="*/ 402887 h 596774"/>
                <a:gd name="connsiteX8" fmla="*/ 67149 w 1349467"/>
                <a:gd name="connsiteY8" fmla="*/ 402887 h 596774"/>
                <a:gd name="connsiteX9" fmla="*/ 0 w 1349467"/>
                <a:gd name="connsiteY9" fmla="*/ 335738 h 596774"/>
                <a:gd name="connsiteX10" fmla="*/ 0 w 1349467"/>
                <a:gd name="connsiteY10" fmla="*/ 67149 h 596774"/>
                <a:gd name="connsiteX11" fmla="*/ 67149 w 1349467"/>
                <a:gd name="connsiteY11" fmla="*/ 0 h 5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9467" h="596774">
                  <a:moveTo>
                    <a:pt x="67149" y="0"/>
                  </a:moveTo>
                  <a:lnTo>
                    <a:pt x="1282318" y="0"/>
                  </a:lnTo>
                  <a:cubicBezTo>
                    <a:pt x="1319403" y="0"/>
                    <a:pt x="1349467" y="30064"/>
                    <a:pt x="1349467" y="67149"/>
                  </a:cubicBezTo>
                  <a:lnTo>
                    <a:pt x="1349467" y="335738"/>
                  </a:lnTo>
                  <a:cubicBezTo>
                    <a:pt x="1349467" y="372823"/>
                    <a:pt x="1319403" y="402887"/>
                    <a:pt x="1282318" y="402887"/>
                  </a:cubicBezTo>
                  <a:lnTo>
                    <a:pt x="444983" y="402887"/>
                  </a:lnTo>
                  <a:lnTo>
                    <a:pt x="534741" y="596774"/>
                  </a:lnTo>
                  <a:lnTo>
                    <a:pt x="363850" y="402887"/>
                  </a:lnTo>
                  <a:lnTo>
                    <a:pt x="67149" y="402887"/>
                  </a:lnTo>
                  <a:cubicBezTo>
                    <a:pt x="30064" y="402887"/>
                    <a:pt x="0" y="372823"/>
                    <a:pt x="0" y="335738"/>
                  </a:cubicBezTo>
                  <a:lnTo>
                    <a:pt x="0" y="67149"/>
                  </a:lnTo>
                  <a:cubicBezTo>
                    <a:pt x="0" y="30064"/>
                    <a:pt x="30064" y="0"/>
                    <a:pt x="67149" y="0"/>
                  </a:cubicBezTo>
                  <a:close/>
                </a:path>
              </a:pathLst>
            </a:custGeom>
            <a:gradFill>
              <a:gsLst>
                <a:gs pos="0">
                  <a:srgbClr val="9E20B0"/>
                </a:gs>
                <a:gs pos="100000">
                  <a:srgbClr val="27026F"/>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1" name="TextBox 20">
              <a:extLst>
                <a:ext uri="{FF2B5EF4-FFF2-40B4-BE49-F238E27FC236}">
                  <a16:creationId xmlns:a16="http://schemas.microsoft.com/office/drawing/2014/main" id="{F6C98738-4682-4ABD-B8F1-EB688E62CE50}"/>
                </a:ext>
              </a:extLst>
            </p:cNvPr>
            <p:cNvSpPr txBox="1"/>
            <p:nvPr/>
          </p:nvSpPr>
          <p:spPr>
            <a:xfrm>
              <a:off x="4246384" y="1983239"/>
              <a:ext cx="4428647" cy="1200329"/>
            </a:xfrm>
            <a:prstGeom prst="rect">
              <a:avLst/>
            </a:prstGeom>
            <a:noFill/>
          </p:spPr>
          <p:txBody>
            <a:bodyPr wrap="square" rtlCol="0">
              <a:spAutoFit/>
            </a:bodyPr>
            <a:lstStyle/>
            <a:p>
              <a:pPr algn="ctr"/>
              <a:r>
                <a:rPr lang="en-US" sz="2400">
                  <a:solidFill>
                    <a:schemeClr val="bg1"/>
                  </a:solidFill>
                </a:rPr>
                <a:t>Tớ cũng có đỉnh, cạnh và còn có cả các mặt nữa cơ! Các mặt của tớ là hình chữ nhật.</a:t>
              </a:r>
            </a:p>
          </p:txBody>
        </p:sp>
      </p:grpSp>
      <p:grpSp>
        <p:nvGrpSpPr>
          <p:cNvPr id="24" name="PHẠM DUYÊN 6 - 9Slide.vn">
            <a:extLst>
              <a:ext uri="{FF2B5EF4-FFF2-40B4-BE49-F238E27FC236}">
                <a16:creationId xmlns:a16="http://schemas.microsoft.com/office/drawing/2014/main" id="{F3F6A12D-AEAF-4D9F-914C-E08578F213B1}"/>
              </a:ext>
            </a:extLst>
          </p:cNvPr>
          <p:cNvGrpSpPr/>
          <p:nvPr/>
        </p:nvGrpSpPr>
        <p:grpSpPr>
          <a:xfrm>
            <a:off x="8624349" y="1143000"/>
            <a:ext cx="3059769" cy="2488845"/>
            <a:chOff x="8725831" y="1454993"/>
            <a:chExt cx="3059769" cy="2488845"/>
          </a:xfrm>
        </p:grpSpPr>
        <p:sp>
          <p:nvSpPr>
            <p:cNvPr id="17" name="Freeform: Shape 16">
              <a:extLst>
                <a:ext uri="{FF2B5EF4-FFF2-40B4-BE49-F238E27FC236}">
                  <a16:creationId xmlns:a16="http://schemas.microsoft.com/office/drawing/2014/main" id="{1D4B1DF7-A6AE-4B4F-9848-8704909E8C75}"/>
                </a:ext>
              </a:extLst>
            </p:cNvPr>
            <p:cNvSpPr/>
            <p:nvPr/>
          </p:nvSpPr>
          <p:spPr>
            <a:xfrm rot="12863182">
              <a:off x="8750587" y="1454993"/>
              <a:ext cx="2910560" cy="2488845"/>
            </a:xfrm>
            <a:custGeom>
              <a:avLst/>
              <a:gdLst>
                <a:gd name="connsiteX0" fmla="*/ 937048 w 960996"/>
                <a:gd name="connsiteY0" fmla="*/ 293792 h 800734"/>
                <a:gd name="connsiteX1" fmla="*/ 210353 w 960996"/>
                <a:gd name="connsiteY1" fmla="*/ 791116 h 800734"/>
                <a:gd name="connsiteX2" fmla="*/ 133887 w 960996"/>
                <a:gd name="connsiteY2" fmla="*/ 776787 h 800734"/>
                <a:gd name="connsiteX3" fmla="*/ 9618 w 960996"/>
                <a:gd name="connsiteY3" fmla="*/ 595204 h 800734"/>
                <a:gd name="connsiteX4" fmla="*/ 23947 w 960996"/>
                <a:gd name="connsiteY4" fmla="*/ 518737 h 800734"/>
                <a:gd name="connsiteX5" fmla="*/ 629014 w 960996"/>
                <a:gd name="connsiteY5" fmla="*/ 104651 h 800734"/>
                <a:gd name="connsiteX6" fmla="*/ 650401 w 960996"/>
                <a:gd name="connsiteY6" fmla="*/ 0 h 800734"/>
                <a:gd name="connsiteX7" fmla="*/ 666540 w 960996"/>
                <a:gd name="connsiteY7" fmla="*/ 78969 h 800734"/>
                <a:gd name="connsiteX8" fmla="*/ 750642 w 960996"/>
                <a:gd name="connsiteY8" fmla="*/ 21413 h 800734"/>
                <a:gd name="connsiteX9" fmla="*/ 827108 w 960996"/>
                <a:gd name="connsiteY9" fmla="*/ 35742 h 800734"/>
                <a:gd name="connsiteX10" fmla="*/ 951378 w 960996"/>
                <a:gd name="connsiteY10" fmla="*/ 217325 h 800734"/>
                <a:gd name="connsiteX11" fmla="*/ 937048 w 960996"/>
                <a:gd name="connsiteY11" fmla="*/ 293792 h 800734"/>
                <a:gd name="connsiteX0" fmla="*/ 937048 w 960996"/>
                <a:gd name="connsiteY0" fmla="*/ 314814 h 821756"/>
                <a:gd name="connsiteX1" fmla="*/ 210353 w 960996"/>
                <a:gd name="connsiteY1" fmla="*/ 812138 h 821756"/>
                <a:gd name="connsiteX2" fmla="*/ 133887 w 960996"/>
                <a:gd name="connsiteY2" fmla="*/ 797809 h 821756"/>
                <a:gd name="connsiteX3" fmla="*/ 9618 w 960996"/>
                <a:gd name="connsiteY3" fmla="*/ 616226 h 821756"/>
                <a:gd name="connsiteX4" fmla="*/ 23947 w 960996"/>
                <a:gd name="connsiteY4" fmla="*/ 539759 h 821756"/>
                <a:gd name="connsiteX5" fmla="*/ 629014 w 960996"/>
                <a:gd name="connsiteY5" fmla="*/ 125673 h 821756"/>
                <a:gd name="connsiteX6" fmla="*/ 630207 w 960996"/>
                <a:gd name="connsiteY6" fmla="*/ 0 h 821756"/>
                <a:gd name="connsiteX7" fmla="*/ 666540 w 960996"/>
                <a:gd name="connsiteY7" fmla="*/ 99991 h 821756"/>
                <a:gd name="connsiteX8" fmla="*/ 750642 w 960996"/>
                <a:gd name="connsiteY8" fmla="*/ 42435 h 821756"/>
                <a:gd name="connsiteX9" fmla="*/ 827108 w 960996"/>
                <a:gd name="connsiteY9" fmla="*/ 56764 h 821756"/>
                <a:gd name="connsiteX10" fmla="*/ 951378 w 960996"/>
                <a:gd name="connsiteY10" fmla="*/ 238347 h 821756"/>
                <a:gd name="connsiteX11" fmla="*/ 937048 w 960996"/>
                <a:gd name="connsiteY11" fmla="*/ 314814 h 821756"/>
                <a:gd name="connsiteX0" fmla="*/ 937048 w 960996"/>
                <a:gd name="connsiteY0" fmla="*/ 314814 h 821756"/>
                <a:gd name="connsiteX1" fmla="*/ 210353 w 960996"/>
                <a:gd name="connsiteY1" fmla="*/ 812138 h 821756"/>
                <a:gd name="connsiteX2" fmla="*/ 133887 w 960996"/>
                <a:gd name="connsiteY2" fmla="*/ 797809 h 821756"/>
                <a:gd name="connsiteX3" fmla="*/ 9618 w 960996"/>
                <a:gd name="connsiteY3" fmla="*/ 616226 h 821756"/>
                <a:gd name="connsiteX4" fmla="*/ 23947 w 960996"/>
                <a:gd name="connsiteY4" fmla="*/ 539759 h 821756"/>
                <a:gd name="connsiteX5" fmla="*/ 623823 w 960996"/>
                <a:gd name="connsiteY5" fmla="*/ 129225 h 821756"/>
                <a:gd name="connsiteX6" fmla="*/ 630207 w 960996"/>
                <a:gd name="connsiteY6" fmla="*/ 0 h 821756"/>
                <a:gd name="connsiteX7" fmla="*/ 666540 w 960996"/>
                <a:gd name="connsiteY7" fmla="*/ 99991 h 821756"/>
                <a:gd name="connsiteX8" fmla="*/ 750642 w 960996"/>
                <a:gd name="connsiteY8" fmla="*/ 42435 h 821756"/>
                <a:gd name="connsiteX9" fmla="*/ 827108 w 960996"/>
                <a:gd name="connsiteY9" fmla="*/ 56764 h 821756"/>
                <a:gd name="connsiteX10" fmla="*/ 951378 w 960996"/>
                <a:gd name="connsiteY10" fmla="*/ 238347 h 821756"/>
                <a:gd name="connsiteX11" fmla="*/ 937048 w 960996"/>
                <a:gd name="connsiteY11" fmla="*/ 314814 h 82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996" h="821756">
                  <a:moveTo>
                    <a:pt x="937048" y="314814"/>
                  </a:moveTo>
                  <a:lnTo>
                    <a:pt x="210353" y="812138"/>
                  </a:lnTo>
                  <a:cubicBezTo>
                    <a:pt x="185281" y="829297"/>
                    <a:pt x="151046" y="822882"/>
                    <a:pt x="133887" y="797809"/>
                  </a:cubicBezTo>
                  <a:lnTo>
                    <a:pt x="9618" y="616226"/>
                  </a:lnTo>
                  <a:cubicBezTo>
                    <a:pt x="-7541" y="591153"/>
                    <a:pt x="-1126" y="556918"/>
                    <a:pt x="23947" y="539759"/>
                  </a:cubicBezTo>
                  <a:lnTo>
                    <a:pt x="623823" y="129225"/>
                  </a:lnTo>
                  <a:cubicBezTo>
                    <a:pt x="624221" y="87334"/>
                    <a:pt x="629809" y="41891"/>
                    <a:pt x="630207" y="0"/>
                  </a:cubicBezTo>
                  <a:lnTo>
                    <a:pt x="666540" y="99991"/>
                  </a:lnTo>
                  <a:lnTo>
                    <a:pt x="750642" y="42435"/>
                  </a:lnTo>
                  <a:cubicBezTo>
                    <a:pt x="775715" y="25276"/>
                    <a:pt x="809949" y="31691"/>
                    <a:pt x="827108" y="56764"/>
                  </a:cubicBezTo>
                  <a:lnTo>
                    <a:pt x="951378" y="238347"/>
                  </a:lnTo>
                  <a:cubicBezTo>
                    <a:pt x="968536" y="263420"/>
                    <a:pt x="962121" y="297655"/>
                    <a:pt x="937048" y="314814"/>
                  </a:cubicBezTo>
                  <a:close/>
                </a:path>
              </a:pathLst>
            </a:custGeom>
            <a:gradFill flip="none" rotWithShape="1">
              <a:gsLst>
                <a:gs pos="54000">
                  <a:srgbClr val="9E20B0"/>
                </a:gs>
                <a:gs pos="89000">
                  <a:srgbClr val="27026F"/>
                </a:gs>
              </a:gsLst>
              <a:path path="circle">
                <a:fillToRect l="100000" t="100000"/>
              </a:path>
              <a:tileRect r="-100000" b="-1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3" name="TextBox 22">
              <a:extLst>
                <a:ext uri="{FF2B5EF4-FFF2-40B4-BE49-F238E27FC236}">
                  <a16:creationId xmlns:a16="http://schemas.microsoft.com/office/drawing/2014/main" id="{FD67E78C-CC86-48A5-B512-6172DD3870EA}"/>
                </a:ext>
              </a:extLst>
            </p:cNvPr>
            <p:cNvSpPr txBox="1"/>
            <p:nvPr/>
          </p:nvSpPr>
          <p:spPr>
            <a:xfrm>
              <a:off x="8725831" y="2247347"/>
              <a:ext cx="3059769" cy="830997"/>
            </a:xfrm>
            <a:prstGeom prst="rect">
              <a:avLst/>
            </a:prstGeom>
            <a:noFill/>
          </p:spPr>
          <p:txBody>
            <a:bodyPr wrap="square" rtlCol="0">
              <a:spAutoFit/>
            </a:bodyPr>
            <a:lstStyle/>
            <a:p>
              <a:pPr algn="ctr"/>
              <a:r>
                <a:rPr lang="en-US" sz="2400">
                  <a:solidFill>
                    <a:schemeClr val="bg1"/>
                  </a:solidFill>
                </a:rPr>
                <a:t>Còn các mặt của tớ đều là hình vuông.</a:t>
              </a:r>
            </a:p>
          </p:txBody>
        </p:sp>
      </p:grpSp>
      <p:pic>
        <p:nvPicPr>
          <p:cNvPr id="13" name="PHẠM DUYÊN 2 - 9Slide.vn">
            <a:extLst>
              <a:ext uri="{FF2B5EF4-FFF2-40B4-BE49-F238E27FC236}">
                <a16:creationId xmlns:a16="http://schemas.microsoft.com/office/drawing/2014/main" id="{70ABD94F-19D0-4AFD-98CB-FA941ABDC9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7366" y="352966"/>
            <a:ext cx="2037268" cy="1018634"/>
          </a:xfrm>
          <a:prstGeom prst="rect">
            <a:avLst/>
          </a:prstGeom>
        </p:spPr>
      </p:pic>
    </p:spTree>
    <p:extLst>
      <p:ext uri="{BB962C8B-B14F-4D97-AF65-F5344CB8AC3E}">
        <p14:creationId xmlns:p14="http://schemas.microsoft.com/office/powerpoint/2010/main" val="3923461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93B1F-B7A4-43FE-9928-C9AB2642A2C6}"/>
              </a:ext>
            </a:extLst>
          </p:cNvPr>
          <p:cNvPicPr>
            <a:picLocks noChangeAspect="1"/>
          </p:cNvPicPr>
          <p:nvPr/>
        </p:nvPicPr>
        <p:blipFill rotWithShape="1">
          <a:blip r:embed="rId2">
            <a:extLst>
              <a:ext uri="{28A0092B-C50C-407E-A947-70E740481C1C}">
                <a14:useLocalDpi xmlns:a14="http://schemas.microsoft.com/office/drawing/2010/main" val="0"/>
              </a:ext>
            </a:extLst>
          </a:blip>
          <a:srcRect r="361"/>
          <a:stretch/>
        </p:blipFill>
        <p:spPr>
          <a:xfrm>
            <a:off x="1066800" y="1939600"/>
            <a:ext cx="9922538" cy="4121130"/>
          </a:xfrm>
          <a:prstGeom prst="roundRect">
            <a:avLst>
              <a:gd name="adj" fmla="val 4073"/>
            </a:avLst>
          </a:prstGeom>
          <a:effectLst>
            <a:softEdge rad="63500"/>
          </a:effectLst>
        </p:spPr>
      </p:pic>
      <p:grpSp>
        <p:nvGrpSpPr>
          <p:cNvPr id="20" name="PHẠM DUYÊN 4 - 9Slide.vn">
            <a:extLst>
              <a:ext uri="{FF2B5EF4-FFF2-40B4-BE49-F238E27FC236}">
                <a16:creationId xmlns:a16="http://schemas.microsoft.com/office/drawing/2014/main" id="{CABB4826-DE44-4A44-98F9-262C76CB8335}"/>
              </a:ext>
            </a:extLst>
          </p:cNvPr>
          <p:cNvGrpSpPr/>
          <p:nvPr/>
        </p:nvGrpSpPr>
        <p:grpSpPr>
          <a:xfrm>
            <a:off x="492492" y="1752600"/>
            <a:ext cx="2555508" cy="792577"/>
            <a:chOff x="590427" y="2674524"/>
            <a:chExt cx="2555508" cy="792577"/>
          </a:xfrm>
        </p:grpSpPr>
        <p:sp>
          <p:nvSpPr>
            <p:cNvPr id="11" name="Freeform: Shape 10">
              <a:extLst>
                <a:ext uri="{FF2B5EF4-FFF2-40B4-BE49-F238E27FC236}">
                  <a16:creationId xmlns:a16="http://schemas.microsoft.com/office/drawing/2014/main" id="{8B9EBC12-DA9B-41D0-A478-79FBAB7D2E02}"/>
                </a:ext>
              </a:extLst>
            </p:cNvPr>
            <p:cNvSpPr/>
            <p:nvPr/>
          </p:nvSpPr>
          <p:spPr>
            <a:xfrm>
              <a:off x="609600" y="2674524"/>
              <a:ext cx="2514600" cy="792577"/>
            </a:xfrm>
            <a:custGeom>
              <a:avLst/>
              <a:gdLst>
                <a:gd name="connsiteX0" fmla="*/ 38101 w 990600"/>
                <a:gd name="connsiteY0" fmla="*/ 0 h 317091"/>
                <a:gd name="connsiteX1" fmla="*/ 952499 w 990600"/>
                <a:gd name="connsiteY1" fmla="*/ 0 h 317091"/>
                <a:gd name="connsiteX2" fmla="*/ 990600 w 990600"/>
                <a:gd name="connsiteY2" fmla="*/ 38101 h 317091"/>
                <a:gd name="connsiteX3" fmla="*/ 990600 w 990600"/>
                <a:gd name="connsiteY3" fmla="*/ 190499 h 317091"/>
                <a:gd name="connsiteX4" fmla="*/ 952499 w 990600"/>
                <a:gd name="connsiteY4" fmla="*/ 228600 h 317091"/>
                <a:gd name="connsiteX5" fmla="*/ 755166 w 990600"/>
                <a:gd name="connsiteY5" fmla="*/ 228600 h 317091"/>
                <a:gd name="connsiteX6" fmla="*/ 641102 w 990600"/>
                <a:gd name="connsiteY6" fmla="*/ 317091 h 317091"/>
                <a:gd name="connsiteX7" fmla="*/ 680729 w 990600"/>
                <a:gd name="connsiteY7" fmla="*/ 228600 h 317091"/>
                <a:gd name="connsiteX8" fmla="*/ 38101 w 990600"/>
                <a:gd name="connsiteY8" fmla="*/ 228600 h 317091"/>
                <a:gd name="connsiteX9" fmla="*/ 0 w 990600"/>
                <a:gd name="connsiteY9" fmla="*/ 190499 h 317091"/>
                <a:gd name="connsiteX10" fmla="*/ 0 w 990600"/>
                <a:gd name="connsiteY10" fmla="*/ 38101 h 317091"/>
                <a:gd name="connsiteX11" fmla="*/ 38101 w 990600"/>
                <a:gd name="connsiteY11" fmla="*/ 0 h 317091"/>
                <a:gd name="connsiteX0" fmla="*/ 38101 w 990600"/>
                <a:gd name="connsiteY0" fmla="*/ 0 h 330435"/>
                <a:gd name="connsiteX1" fmla="*/ 952499 w 990600"/>
                <a:gd name="connsiteY1" fmla="*/ 0 h 330435"/>
                <a:gd name="connsiteX2" fmla="*/ 990600 w 990600"/>
                <a:gd name="connsiteY2" fmla="*/ 38101 h 330435"/>
                <a:gd name="connsiteX3" fmla="*/ 990600 w 990600"/>
                <a:gd name="connsiteY3" fmla="*/ 190499 h 330435"/>
                <a:gd name="connsiteX4" fmla="*/ 952499 w 990600"/>
                <a:gd name="connsiteY4" fmla="*/ 228600 h 330435"/>
                <a:gd name="connsiteX5" fmla="*/ 755166 w 990600"/>
                <a:gd name="connsiteY5" fmla="*/ 228600 h 330435"/>
                <a:gd name="connsiteX6" fmla="*/ 828716 w 990600"/>
                <a:gd name="connsiteY6" fmla="*/ 330435 h 330435"/>
                <a:gd name="connsiteX7" fmla="*/ 680729 w 990600"/>
                <a:gd name="connsiteY7" fmla="*/ 228600 h 330435"/>
                <a:gd name="connsiteX8" fmla="*/ 38101 w 990600"/>
                <a:gd name="connsiteY8" fmla="*/ 228600 h 330435"/>
                <a:gd name="connsiteX9" fmla="*/ 0 w 990600"/>
                <a:gd name="connsiteY9" fmla="*/ 190499 h 330435"/>
                <a:gd name="connsiteX10" fmla="*/ 0 w 990600"/>
                <a:gd name="connsiteY10" fmla="*/ 38101 h 330435"/>
                <a:gd name="connsiteX11" fmla="*/ 38101 w 990600"/>
                <a:gd name="connsiteY11" fmla="*/ 0 h 330435"/>
                <a:gd name="connsiteX0" fmla="*/ 38101 w 990600"/>
                <a:gd name="connsiteY0" fmla="*/ 0 h 333104"/>
                <a:gd name="connsiteX1" fmla="*/ 952499 w 990600"/>
                <a:gd name="connsiteY1" fmla="*/ 0 h 333104"/>
                <a:gd name="connsiteX2" fmla="*/ 990600 w 990600"/>
                <a:gd name="connsiteY2" fmla="*/ 38101 h 333104"/>
                <a:gd name="connsiteX3" fmla="*/ 990600 w 990600"/>
                <a:gd name="connsiteY3" fmla="*/ 190499 h 333104"/>
                <a:gd name="connsiteX4" fmla="*/ 952499 w 990600"/>
                <a:gd name="connsiteY4" fmla="*/ 228600 h 333104"/>
                <a:gd name="connsiteX5" fmla="*/ 755166 w 990600"/>
                <a:gd name="connsiteY5" fmla="*/ 228600 h 333104"/>
                <a:gd name="connsiteX6" fmla="*/ 798698 w 990600"/>
                <a:gd name="connsiteY6" fmla="*/ 333104 h 333104"/>
                <a:gd name="connsiteX7" fmla="*/ 680729 w 990600"/>
                <a:gd name="connsiteY7" fmla="*/ 228600 h 333104"/>
                <a:gd name="connsiteX8" fmla="*/ 38101 w 990600"/>
                <a:gd name="connsiteY8" fmla="*/ 228600 h 333104"/>
                <a:gd name="connsiteX9" fmla="*/ 0 w 990600"/>
                <a:gd name="connsiteY9" fmla="*/ 190499 h 333104"/>
                <a:gd name="connsiteX10" fmla="*/ 0 w 990600"/>
                <a:gd name="connsiteY10" fmla="*/ 38101 h 333104"/>
                <a:gd name="connsiteX11" fmla="*/ 38101 w 990600"/>
                <a:gd name="connsiteY11" fmla="*/ 0 h 3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33104">
                  <a:moveTo>
                    <a:pt x="38101" y="0"/>
                  </a:moveTo>
                  <a:lnTo>
                    <a:pt x="952499" y="0"/>
                  </a:lnTo>
                  <a:cubicBezTo>
                    <a:pt x="973542" y="0"/>
                    <a:pt x="990600" y="17058"/>
                    <a:pt x="990600" y="38101"/>
                  </a:cubicBezTo>
                  <a:lnTo>
                    <a:pt x="990600" y="190499"/>
                  </a:lnTo>
                  <a:cubicBezTo>
                    <a:pt x="990600" y="211542"/>
                    <a:pt x="973542" y="228600"/>
                    <a:pt x="952499" y="228600"/>
                  </a:cubicBezTo>
                  <a:lnTo>
                    <a:pt x="755166" y="228600"/>
                  </a:lnTo>
                  <a:lnTo>
                    <a:pt x="798698" y="333104"/>
                  </a:lnTo>
                  <a:lnTo>
                    <a:pt x="680729" y="228600"/>
                  </a:lnTo>
                  <a:lnTo>
                    <a:pt x="38101" y="228600"/>
                  </a:lnTo>
                  <a:cubicBezTo>
                    <a:pt x="17058" y="228600"/>
                    <a:pt x="0" y="211542"/>
                    <a:pt x="0" y="190499"/>
                  </a:cubicBezTo>
                  <a:lnTo>
                    <a:pt x="0" y="38101"/>
                  </a:lnTo>
                  <a:cubicBezTo>
                    <a:pt x="0" y="17058"/>
                    <a:pt x="17058" y="0"/>
                    <a:pt x="38101" y="0"/>
                  </a:cubicBezTo>
                  <a:close/>
                </a:path>
              </a:pathLst>
            </a:custGeom>
            <a:gradFill>
              <a:gsLst>
                <a:gs pos="0">
                  <a:srgbClr val="9E20B0"/>
                </a:gs>
                <a:gs pos="100000">
                  <a:srgbClr val="27026F"/>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12" name="TextBox 11">
              <a:extLst>
                <a:ext uri="{FF2B5EF4-FFF2-40B4-BE49-F238E27FC236}">
                  <a16:creationId xmlns:a16="http://schemas.microsoft.com/office/drawing/2014/main" id="{33268282-956B-4FD9-8ECE-50DEC2D4889C}"/>
                </a:ext>
              </a:extLst>
            </p:cNvPr>
            <p:cNvSpPr txBox="1"/>
            <p:nvPr/>
          </p:nvSpPr>
          <p:spPr>
            <a:xfrm>
              <a:off x="590427" y="2717079"/>
              <a:ext cx="2555508" cy="461665"/>
            </a:xfrm>
            <a:prstGeom prst="rect">
              <a:avLst/>
            </a:prstGeom>
            <a:noFill/>
          </p:spPr>
          <p:txBody>
            <a:bodyPr wrap="none" rtlCol="0">
              <a:spAutoFit/>
            </a:bodyPr>
            <a:lstStyle/>
            <a:p>
              <a:r>
                <a:rPr lang="en-US" sz="2400">
                  <a:solidFill>
                    <a:schemeClr val="bg1"/>
                  </a:solidFill>
                </a:rPr>
                <a:t>Đây là một cạnh.</a:t>
              </a:r>
            </a:p>
          </p:txBody>
        </p:sp>
      </p:grpSp>
      <p:grpSp>
        <p:nvGrpSpPr>
          <p:cNvPr id="16" name="PHẠM DUYÊN 4 - 9Slide.vn">
            <a:extLst>
              <a:ext uri="{FF2B5EF4-FFF2-40B4-BE49-F238E27FC236}">
                <a16:creationId xmlns:a16="http://schemas.microsoft.com/office/drawing/2014/main" id="{7F1EA628-8100-423C-BE8C-48A3267C60A6}"/>
              </a:ext>
            </a:extLst>
          </p:cNvPr>
          <p:cNvGrpSpPr/>
          <p:nvPr/>
        </p:nvGrpSpPr>
        <p:grpSpPr>
          <a:xfrm>
            <a:off x="3886200" y="1569623"/>
            <a:ext cx="2533773" cy="792577"/>
            <a:chOff x="590427" y="2674524"/>
            <a:chExt cx="2533773" cy="792577"/>
          </a:xfrm>
        </p:grpSpPr>
        <p:sp>
          <p:nvSpPr>
            <p:cNvPr id="19" name="Freeform: Shape 18">
              <a:extLst>
                <a:ext uri="{FF2B5EF4-FFF2-40B4-BE49-F238E27FC236}">
                  <a16:creationId xmlns:a16="http://schemas.microsoft.com/office/drawing/2014/main" id="{E21BA48A-AE63-406A-A04D-ED8B51BBCB93}"/>
                </a:ext>
              </a:extLst>
            </p:cNvPr>
            <p:cNvSpPr/>
            <p:nvPr/>
          </p:nvSpPr>
          <p:spPr>
            <a:xfrm flipH="1">
              <a:off x="609600" y="2674524"/>
              <a:ext cx="2514600" cy="792577"/>
            </a:xfrm>
            <a:custGeom>
              <a:avLst/>
              <a:gdLst>
                <a:gd name="connsiteX0" fmla="*/ 38101 w 990600"/>
                <a:gd name="connsiteY0" fmla="*/ 0 h 317091"/>
                <a:gd name="connsiteX1" fmla="*/ 952499 w 990600"/>
                <a:gd name="connsiteY1" fmla="*/ 0 h 317091"/>
                <a:gd name="connsiteX2" fmla="*/ 990600 w 990600"/>
                <a:gd name="connsiteY2" fmla="*/ 38101 h 317091"/>
                <a:gd name="connsiteX3" fmla="*/ 990600 w 990600"/>
                <a:gd name="connsiteY3" fmla="*/ 190499 h 317091"/>
                <a:gd name="connsiteX4" fmla="*/ 952499 w 990600"/>
                <a:gd name="connsiteY4" fmla="*/ 228600 h 317091"/>
                <a:gd name="connsiteX5" fmla="*/ 755166 w 990600"/>
                <a:gd name="connsiteY5" fmla="*/ 228600 h 317091"/>
                <a:gd name="connsiteX6" fmla="*/ 641102 w 990600"/>
                <a:gd name="connsiteY6" fmla="*/ 317091 h 317091"/>
                <a:gd name="connsiteX7" fmla="*/ 680729 w 990600"/>
                <a:gd name="connsiteY7" fmla="*/ 228600 h 317091"/>
                <a:gd name="connsiteX8" fmla="*/ 38101 w 990600"/>
                <a:gd name="connsiteY8" fmla="*/ 228600 h 317091"/>
                <a:gd name="connsiteX9" fmla="*/ 0 w 990600"/>
                <a:gd name="connsiteY9" fmla="*/ 190499 h 317091"/>
                <a:gd name="connsiteX10" fmla="*/ 0 w 990600"/>
                <a:gd name="connsiteY10" fmla="*/ 38101 h 317091"/>
                <a:gd name="connsiteX11" fmla="*/ 38101 w 990600"/>
                <a:gd name="connsiteY11" fmla="*/ 0 h 317091"/>
                <a:gd name="connsiteX0" fmla="*/ 38101 w 990600"/>
                <a:gd name="connsiteY0" fmla="*/ 0 h 330435"/>
                <a:gd name="connsiteX1" fmla="*/ 952499 w 990600"/>
                <a:gd name="connsiteY1" fmla="*/ 0 h 330435"/>
                <a:gd name="connsiteX2" fmla="*/ 990600 w 990600"/>
                <a:gd name="connsiteY2" fmla="*/ 38101 h 330435"/>
                <a:gd name="connsiteX3" fmla="*/ 990600 w 990600"/>
                <a:gd name="connsiteY3" fmla="*/ 190499 h 330435"/>
                <a:gd name="connsiteX4" fmla="*/ 952499 w 990600"/>
                <a:gd name="connsiteY4" fmla="*/ 228600 h 330435"/>
                <a:gd name="connsiteX5" fmla="*/ 755166 w 990600"/>
                <a:gd name="connsiteY5" fmla="*/ 228600 h 330435"/>
                <a:gd name="connsiteX6" fmla="*/ 828716 w 990600"/>
                <a:gd name="connsiteY6" fmla="*/ 330435 h 330435"/>
                <a:gd name="connsiteX7" fmla="*/ 680729 w 990600"/>
                <a:gd name="connsiteY7" fmla="*/ 228600 h 330435"/>
                <a:gd name="connsiteX8" fmla="*/ 38101 w 990600"/>
                <a:gd name="connsiteY8" fmla="*/ 228600 h 330435"/>
                <a:gd name="connsiteX9" fmla="*/ 0 w 990600"/>
                <a:gd name="connsiteY9" fmla="*/ 190499 h 330435"/>
                <a:gd name="connsiteX10" fmla="*/ 0 w 990600"/>
                <a:gd name="connsiteY10" fmla="*/ 38101 h 330435"/>
                <a:gd name="connsiteX11" fmla="*/ 38101 w 990600"/>
                <a:gd name="connsiteY11" fmla="*/ 0 h 330435"/>
                <a:gd name="connsiteX0" fmla="*/ 38101 w 990600"/>
                <a:gd name="connsiteY0" fmla="*/ 0 h 333104"/>
                <a:gd name="connsiteX1" fmla="*/ 952499 w 990600"/>
                <a:gd name="connsiteY1" fmla="*/ 0 h 333104"/>
                <a:gd name="connsiteX2" fmla="*/ 990600 w 990600"/>
                <a:gd name="connsiteY2" fmla="*/ 38101 h 333104"/>
                <a:gd name="connsiteX3" fmla="*/ 990600 w 990600"/>
                <a:gd name="connsiteY3" fmla="*/ 190499 h 333104"/>
                <a:gd name="connsiteX4" fmla="*/ 952499 w 990600"/>
                <a:gd name="connsiteY4" fmla="*/ 228600 h 333104"/>
                <a:gd name="connsiteX5" fmla="*/ 755166 w 990600"/>
                <a:gd name="connsiteY5" fmla="*/ 228600 h 333104"/>
                <a:gd name="connsiteX6" fmla="*/ 798698 w 990600"/>
                <a:gd name="connsiteY6" fmla="*/ 333104 h 333104"/>
                <a:gd name="connsiteX7" fmla="*/ 680729 w 990600"/>
                <a:gd name="connsiteY7" fmla="*/ 228600 h 333104"/>
                <a:gd name="connsiteX8" fmla="*/ 38101 w 990600"/>
                <a:gd name="connsiteY8" fmla="*/ 228600 h 333104"/>
                <a:gd name="connsiteX9" fmla="*/ 0 w 990600"/>
                <a:gd name="connsiteY9" fmla="*/ 190499 h 333104"/>
                <a:gd name="connsiteX10" fmla="*/ 0 w 990600"/>
                <a:gd name="connsiteY10" fmla="*/ 38101 h 333104"/>
                <a:gd name="connsiteX11" fmla="*/ 38101 w 990600"/>
                <a:gd name="connsiteY11" fmla="*/ 0 h 3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33104">
                  <a:moveTo>
                    <a:pt x="38101" y="0"/>
                  </a:moveTo>
                  <a:lnTo>
                    <a:pt x="952499" y="0"/>
                  </a:lnTo>
                  <a:cubicBezTo>
                    <a:pt x="973542" y="0"/>
                    <a:pt x="990600" y="17058"/>
                    <a:pt x="990600" y="38101"/>
                  </a:cubicBezTo>
                  <a:lnTo>
                    <a:pt x="990600" y="190499"/>
                  </a:lnTo>
                  <a:cubicBezTo>
                    <a:pt x="990600" y="211542"/>
                    <a:pt x="973542" y="228600"/>
                    <a:pt x="952499" y="228600"/>
                  </a:cubicBezTo>
                  <a:lnTo>
                    <a:pt x="755166" y="228600"/>
                  </a:lnTo>
                  <a:lnTo>
                    <a:pt x="798698" y="333104"/>
                  </a:lnTo>
                  <a:lnTo>
                    <a:pt x="680729" y="228600"/>
                  </a:lnTo>
                  <a:lnTo>
                    <a:pt x="38101" y="228600"/>
                  </a:lnTo>
                  <a:cubicBezTo>
                    <a:pt x="17058" y="228600"/>
                    <a:pt x="0" y="211542"/>
                    <a:pt x="0" y="190499"/>
                  </a:cubicBezTo>
                  <a:lnTo>
                    <a:pt x="0" y="38101"/>
                  </a:lnTo>
                  <a:cubicBezTo>
                    <a:pt x="0" y="17058"/>
                    <a:pt x="17058" y="0"/>
                    <a:pt x="38101" y="0"/>
                  </a:cubicBezTo>
                  <a:close/>
                </a:path>
              </a:pathLst>
            </a:custGeom>
            <a:gradFill>
              <a:gsLst>
                <a:gs pos="0">
                  <a:srgbClr val="9E20B0"/>
                </a:gs>
                <a:gs pos="100000">
                  <a:srgbClr val="27026F"/>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5" name="TextBox 24">
              <a:extLst>
                <a:ext uri="{FF2B5EF4-FFF2-40B4-BE49-F238E27FC236}">
                  <a16:creationId xmlns:a16="http://schemas.microsoft.com/office/drawing/2014/main" id="{0E806BA1-845C-4C62-B087-523CF16763C3}"/>
                </a:ext>
              </a:extLst>
            </p:cNvPr>
            <p:cNvSpPr txBox="1"/>
            <p:nvPr/>
          </p:nvSpPr>
          <p:spPr>
            <a:xfrm>
              <a:off x="590427" y="2717079"/>
              <a:ext cx="2472152" cy="461665"/>
            </a:xfrm>
            <a:prstGeom prst="rect">
              <a:avLst/>
            </a:prstGeom>
            <a:noFill/>
          </p:spPr>
          <p:txBody>
            <a:bodyPr wrap="none" rtlCol="0">
              <a:spAutoFit/>
            </a:bodyPr>
            <a:lstStyle/>
            <a:p>
              <a:r>
                <a:rPr lang="en-US" sz="2400">
                  <a:solidFill>
                    <a:schemeClr val="bg1"/>
                  </a:solidFill>
                </a:rPr>
                <a:t>Đây là một đỉnh.</a:t>
              </a:r>
            </a:p>
          </p:txBody>
        </p:sp>
      </p:grpSp>
      <p:grpSp>
        <p:nvGrpSpPr>
          <p:cNvPr id="26" name="PHẠM DUYÊN 4 - 9Slide.vn">
            <a:extLst>
              <a:ext uri="{FF2B5EF4-FFF2-40B4-BE49-F238E27FC236}">
                <a16:creationId xmlns:a16="http://schemas.microsoft.com/office/drawing/2014/main" id="{68FB5E29-5CA2-42E0-BBE3-FCD50A0D672B}"/>
              </a:ext>
            </a:extLst>
          </p:cNvPr>
          <p:cNvGrpSpPr/>
          <p:nvPr/>
        </p:nvGrpSpPr>
        <p:grpSpPr>
          <a:xfrm>
            <a:off x="6913487" y="1906154"/>
            <a:ext cx="2533773" cy="792577"/>
            <a:chOff x="590427" y="2674524"/>
            <a:chExt cx="2533773" cy="792577"/>
          </a:xfrm>
        </p:grpSpPr>
        <p:sp>
          <p:nvSpPr>
            <p:cNvPr id="27" name="Freeform: Shape 26">
              <a:extLst>
                <a:ext uri="{FF2B5EF4-FFF2-40B4-BE49-F238E27FC236}">
                  <a16:creationId xmlns:a16="http://schemas.microsoft.com/office/drawing/2014/main" id="{8B2301AE-457D-4301-9060-58BB4A3AC594}"/>
                </a:ext>
              </a:extLst>
            </p:cNvPr>
            <p:cNvSpPr/>
            <p:nvPr/>
          </p:nvSpPr>
          <p:spPr>
            <a:xfrm flipH="1">
              <a:off x="609600" y="2674524"/>
              <a:ext cx="2514600" cy="792577"/>
            </a:xfrm>
            <a:custGeom>
              <a:avLst/>
              <a:gdLst>
                <a:gd name="connsiteX0" fmla="*/ 38101 w 990600"/>
                <a:gd name="connsiteY0" fmla="*/ 0 h 317091"/>
                <a:gd name="connsiteX1" fmla="*/ 952499 w 990600"/>
                <a:gd name="connsiteY1" fmla="*/ 0 h 317091"/>
                <a:gd name="connsiteX2" fmla="*/ 990600 w 990600"/>
                <a:gd name="connsiteY2" fmla="*/ 38101 h 317091"/>
                <a:gd name="connsiteX3" fmla="*/ 990600 w 990600"/>
                <a:gd name="connsiteY3" fmla="*/ 190499 h 317091"/>
                <a:gd name="connsiteX4" fmla="*/ 952499 w 990600"/>
                <a:gd name="connsiteY4" fmla="*/ 228600 h 317091"/>
                <a:gd name="connsiteX5" fmla="*/ 755166 w 990600"/>
                <a:gd name="connsiteY5" fmla="*/ 228600 h 317091"/>
                <a:gd name="connsiteX6" fmla="*/ 641102 w 990600"/>
                <a:gd name="connsiteY6" fmla="*/ 317091 h 317091"/>
                <a:gd name="connsiteX7" fmla="*/ 680729 w 990600"/>
                <a:gd name="connsiteY7" fmla="*/ 228600 h 317091"/>
                <a:gd name="connsiteX8" fmla="*/ 38101 w 990600"/>
                <a:gd name="connsiteY8" fmla="*/ 228600 h 317091"/>
                <a:gd name="connsiteX9" fmla="*/ 0 w 990600"/>
                <a:gd name="connsiteY9" fmla="*/ 190499 h 317091"/>
                <a:gd name="connsiteX10" fmla="*/ 0 w 990600"/>
                <a:gd name="connsiteY10" fmla="*/ 38101 h 317091"/>
                <a:gd name="connsiteX11" fmla="*/ 38101 w 990600"/>
                <a:gd name="connsiteY11" fmla="*/ 0 h 317091"/>
                <a:gd name="connsiteX0" fmla="*/ 38101 w 990600"/>
                <a:gd name="connsiteY0" fmla="*/ 0 h 330435"/>
                <a:gd name="connsiteX1" fmla="*/ 952499 w 990600"/>
                <a:gd name="connsiteY1" fmla="*/ 0 h 330435"/>
                <a:gd name="connsiteX2" fmla="*/ 990600 w 990600"/>
                <a:gd name="connsiteY2" fmla="*/ 38101 h 330435"/>
                <a:gd name="connsiteX3" fmla="*/ 990600 w 990600"/>
                <a:gd name="connsiteY3" fmla="*/ 190499 h 330435"/>
                <a:gd name="connsiteX4" fmla="*/ 952499 w 990600"/>
                <a:gd name="connsiteY4" fmla="*/ 228600 h 330435"/>
                <a:gd name="connsiteX5" fmla="*/ 755166 w 990600"/>
                <a:gd name="connsiteY5" fmla="*/ 228600 h 330435"/>
                <a:gd name="connsiteX6" fmla="*/ 828716 w 990600"/>
                <a:gd name="connsiteY6" fmla="*/ 330435 h 330435"/>
                <a:gd name="connsiteX7" fmla="*/ 680729 w 990600"/>
                <a:gd name="connsiteY7" fmla="*/ 228600 h 330435"/>
                <a:gd name="connsiteX8" fmla="*/ 38101 w 990600"/>
                <a:gd name="connsiteY8" fmla="*/ 228600 h 330435"/>
                <a:gd name="connsiteX9" fmla="*/ 0 w 990600"/>
                <a:gd name="connsiteY9" fmla="*/ 190499 h 330435"/>
                <a:gd name="connsiteX10" fmla="*/ 0 w 990600"/>
                <a:gd name="connsiteY10" fmla="*/ 38101 h 330435"/>
                <a:gd name="connsiteX11" fmla="*/ 38101 w 990600"/>
                <a:gd name="connsiteY11" fmla="*/ 0 h 330435"/>
                <a:gd name="connsiteX0" fmla="*/ 38101 w 990600"/>
                <a:gd name="connsiteY0" fmla="*/ 0 h 333104"/>
                <a:gd name="connsiteX1" fmla="*/ 952499 w 990600"/>
                <a:gd name="connsiteY1" fmla="*/ 0 h 333104"/>
                <a:gd name="connsiteX2" fmla="*/ 990600 w 990600"/>
                <a:gd name="connsiteY2" fmla="*/ 38101 h 333104"/>
                <a:gd name="connsiteX3" fmla="*/ 990600 w 990600"/>
                <a:gd name="connsiteY3" fmla="*/ 190499 h 333104"/>
                <a:gd name="connsiteX4" fmla="*/ 952499 w 990600"/>
                <a:gd name="connsiteY4" fmla="*/ 228600 h 333104"/>
                <a:gd name="connsiteX5" fmla="*/ 755166 w 990600"/>
                <a:gd name="connsiteY5" fmla="*/ 228600 h 333104"/>
                <a:gd name="connsiteX6" fmla="*/ 798698 w 990600"/>
                <a:gd name="connsiteY6" fmla="*/ 333104 h 333104"/>
                <a:gd name="connsiteX7" fmla="*/ 680729 w 990600"/>
                <a:gd name="connsiteY7" fmla="*/ 228600 h 333104"/>
                <a:gd name="connsiteX8" fmla="*/ 38101 w 990600"/>
                <a:gd name="connsiteY8" fmla="*/ 228600 h 333104"/>
                <a:gd name="connsiteX9" fmla="*/ 0 w 990600"/>
                <a:gd name="connsiteY9" fmla="*/ 190499 h 333104"/>
                <a:gd name="connsiteX10" fmla="*/ 0 w 990600"/>
                <a:gd name="connsiteY10" fmla="*/ 38101 h 333104"/>
                <a:gd name="connsiteX11" fmla="*/ 38101 w 990600"/>
                <a:gd name="connsiteY11" fmla="*/ 0 h 3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33104">
                  <a:moveTo>
                    <a:pt x="38101" y="0"/>
                  </a:moveTo>
                  <a:lnTo>
                    <a:pt x="952499" y="0"/>
                  </a:lnTo>
                  <a:cubicBezTo>
                    <a:pt x="973542" y="0"/>
                    <a:pt x="990600" y="17058"/>
                    <a:pt x="990600" y="38101"/>
                  </a:cubicBezTo>
                  <a:lnTo>
                    <a:pt x="990600" y="190499"/>
                  </a:lnTo>
                  <a:cubicBezTo>
                    <a:pt x="990600" y="211542"/>
                    <a:pt x="973542" y="228600"/>
                    <a:pt x="952499" y="228600"/>
                  </a:cubicBezTo>
                  <a:lnTo>
                    <a:pt x="755166" y="228600"/>
                  </a:lnTo>
                  <a:lnTo>
                    <a:pt x="798698" y="333104"/>
                  </a:lnTo>
                  <a:lnTo>
                    <a:pt x="680729" y="228600"/>
                  </a:lnTo>
                  <a:lnTo>
                    <a:pt x="38101" y="228600"/>
                  </a:lnTo>
                  <a:cubicBezTo>
                    <a:pt x="17058" y="228600"/>
                    <a:pt x="0" y="211542"/>
                    <a:pt x="0" y="190499"/>
                  </a:cubicBezTo>
                  <a:lnTo>
                    <a:pt x="0" y="38101"/>
                  </a:lnTo>
                  <a:cubicBezTo>
                    <a:pt x="0" y="17058"/>
                    <a:pt x="17058" y="0"/>
                    <a:pt x="38101" y="0"/>
                  </a:cubicBezTo>
                  <a:close/>
                </a:path>
              </a:pathLst>
            </a:custGeom>
            <a:gradFill>
              <a:gsLst>
                <a:gs pos="0">
                  <a:srgbClr val="9E20B0"/>
                </a:gs>
                <a:gs pos="100000">
                  <a:srgbClr val="27026F"/>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8" name="TextBox 27">
              <a:extLst>
                <a:ext uri="{FF2B5EF4-FFF2-40B4-BE49-F238E27FC236}">
                  <a16:creationId xmlns:a16="http://schemas.microsoft.com/office/drawing/2014/main" id="{95A84345-4290-46DB-82EA-6B6B0374472E}"/>
                </a:ext>
              </a:extLst>
            </p:cNvPr>
            <p:cNvSpPr txBox="1"/>
            <p:nvPr/>
          </p:nvSpPr>
          <p:spPr>
            <a:xfrm>
              <a:off x="590427" y="2717079"/>
              <a:ext cx="2425664" cy="461665"/>
            </a:xfrm>
            <a:prstGeom prst="rect">
              <a:avLst/>
            </a:prstGeom>
            <a:noFill/>
          </p:spPr>
          <p:txBody>
            <a:bodyPr wrap="none" rtlCol="0">
              <a:spAutoFit/>
            </a:bodyPr>
            <a:lstStyle/>
            <a:p>
              <a:r>
                <a:rPr lang="en-US" sz="2400">
                  <a:solidFill>
                    <a:schemeClr val="bg1"/>
                  </a:solidFill>
                </a:rPr>
                <a:t>Đây là một mặt.</a:t>
              </a:r>
            </a:p>
          </p:txBody>
        </p:sp>
      </p:grpSp>
      <p:sp>
        <p:nvSpPr>
          <p:cNvPr id="15" name="PHẠM DUYÊN 2 - 9Slide.vn">
            <a:extLst>
              <a:ext uri="{FF2B5EF4-FFF2-40B4-BE49-F238E27FC236}">
                <a16:creationId xmlns:a16="http://schemas.microsoft.com/office/drawing/2014/main" id="{5C370558-A515-423E-901D-D46A7EB8B97F}"/>
              </a:ext>
            </a:extLst>
          </p:cNvPr>
          <p:cNvSpPr txBox="1"/>
          <p:nvPr/>
        </p:nvSpPr>
        <p:spPr>
          <a:xfrm>
            <a:off x="2294269" y="5906374"/>
            <a:ext cx="3733800" cy="527517"/>
          </a:xfrm>
          <a:prstGeom prst="rect">
            <a:avLst/>
          </a:prstGeom>
          <a:noFill/>
        </p:spPr>
        <p:txBody>
          <a:bodyPr wrap="square" rtlCol="0">
            <a:spAutoFit/>
          </a:bodyPr>
          <a:lstStyle/>
          <a:p>
            <a:pPr algn="ctr">
              <a:lnSpc>
                <a:spcPct val="110000"/>
              </a:lnSpc>
            </a:pPr>
            <a:r>
              <a:rPr lang="en-US" altLang="zh-CN" sz="28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HỘP CHỮ NHẬT</a:t>
            </a:r>
            <a:endParaRPr lang="zh-CN" altLang="en-US" sz="28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sp>
        <p:nvSpPr>
          <p:cNvPr id="17" name="PHẠM DUYÊN 2 - 9Slide.vn">
            <a:extLst>
              <a:ext uri="{FF2B5EF4-FFF2-40B4-BE49-F238E27FC236}">
                <a16:creationId xmlns:a16="http://schemas.microsoft.com/office/drawing/2014/main" id="{35A5185A-1CA5-4BD1-A70C-81CE8541152A}"/>
              </a:ext>
            </a:extLst>
          </p:cNvPr>
          <p:cNvSpPr txBox="1"/>
          <p:nvPr/>
        </p:nvSpPr>
        <p:spPr>
          <a:xfrm>
            <a:off x="7731507" y="5863819"/>
            <a:ext cx="3733800" cy="527517"/>
          </a:xfrm>
          <a:prstGeom prst="rect">
            <a:avLst/>
          </a:prstGeom>
          <a:noFill/>
        </p:spPr>
        <p:txBody>
          <a:bodyPr wrap="square" rtlCol="0">
            <a:spAutoFit/>
          </a:bodyPr>
          <a:lstStyle/>
          <a:p>
            <a:pPr algn="ctr">
              <a:lnSpc>
                <a:spcPct val="110000"/>
              </a:lnSpc>
            </a:pPr>
            <a:r>
              <a:rPr lang="en-US" altLang="zh-CN" sz="28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LẬP PHƯƠNG</a:t>
            </a:r>
            <a:endParaRPr lang="zh-CN" altLang="en-US" sz="28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pic>
        <p:nvPicPr>
          <p:cNvPr id="21" name="PHẠM DUYÊN 2 - 9Slide.vn">
            <a:extLst>
              <a:ext uri="{FF2B5EF4-FFF2-40B4-BE49-F238E27FC236}">
                <a16:creationId xmlns:a16="http://schemas.microsoft.com/office/drawing/2014/main" id="{B1B7E1F9-162B-4871-A4C9-A68254274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7366" y="352966"/>
            <a:ext cx="2037268" cy="1018634"/>
          </a:xfrm>
          <a:prstGeom prst="rect">
            <a:avLst/>
          </a:prstGeom>
        </p:spPr>
      </p:pic>
    </p:spTree>
    <p:extLst>
      <p:ext uri="{BB962C8B-B14F-4D97-AF65-F5344CB8AC3E}">
        <p14:creationId xmlns:p14="http://schemas.microsoft.com/office/powerpoint/2010/main" val="17588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iterate type="wd">
                                    <p:tmPct val="10000"/>
                                  </p:iterate>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2 1 - 9Slide.vn">
            <a:extLst>
              <a:ext uri="{FF2B5EF4-FFF2-40B4-BE49-F238E27FC236}">
                <a16:creationId xmlns:a16="http://schemas.microsoft.com/office/drawing/2014/main" id="{55DD2A88-E5E8-4252-8833-D85A620AED0A}"/>
              </a:ext>
            </a:extLst>
          </p:cNvPr>
          <p:cNvSpPr txBox="1"/>
          <p:nvPr/>
        </p:nvSpPr>
        <p:spPr>
          <a:xfrm>
            <a:off x="1719039" y="1739084"/>
            <a:ext cx="2019300" cy="2745303"/>
          </a:xfrm>
          <a:prstGeom prst="rect">
            <a:avLst/>
          </a:prstGeom>
          <a:noFill/>
        </p:spPr>
        <p:txBody>
          <a:bodyPr wrap="square" rtlCol="0">
            <a:spAutoFit/>
          </a:bodyPr>
          <a:lstStyle/>
          <a:p>
            <a:pPr algn="ctr">
              <a:lnSpc>
                <a:spcPct val="110000"/>
              </a:lnSpc>
            </a:pPr>
            <a:r>
              <a:rPr lang="en-US" altLang="zh-CN"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HỘP CHỮ NHẬT</a:t>
            </a:r>
            <a:endParaRPr lang="zh-CN" altLang="en-US"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mc:AlternateContent xmlns:mc="http://schemas.openxmlformats.org/markup-compatibility/2006">
        <mc:Choice xmlns:am3d="http://schemas.microsoft.com/office/drawing/2017/model3d" Requires="am3d">
          <p:graphicFrame>
            <p:nvGraphicFramePr>
              <p:cNvPr id="2" name="PHẠM DUYÊN 2 2 - 9Slide.vn" descr="Domes And Pinacoid Blue">
                <a:extLst>
                  <a:ext uri="{FF2B5EF4-FFF2-40B4-BE49-F238E27FC236}">
                    <a16:creationId xmlns:a16="http://schemas.microsoft.com/office/drawing/2014/main" id="{FAA6C645-E136-4991-8FB7-565B0622400E}"/>
                  </a:ext>
                </a:extLst>
              </p:cNvPr>
              <p:cNvGraphicFramePr>
                <a:graphicFrameLocks noChangeAspect="1"/>
              </p:cNvGraphicFramePr>
              <p:nvPr>
                <p:extLst>
                  <p:ext uri="{D42A27DB-BD31-4B8C-83A1-F6EECF244321}">
                    <p14:modId xmlns:p14="http://schemas.microsoft.com/office/powerpoint/2010/main" val="2321738636"/>
                  </p:ext>
                </p:extLst>
              </p:nvPr>
            </p:nvGraphicFramePr>
            <p:xfrm>
              <a:off x="4538438" y="1586684"/>
              <a:ext cx="5215162" cy="3518715"/>
            </p:xfrm>
            <a:graphic>
              <a:graphicData uri="http://schemas.microsoft.com/office/drawing/2017/model3d">
                <am3d:model3d r:embed="rId2">
                  <am3d:spPr>
                    <a:xfrm>
                      <a:off x="0" y="0"/>
                      <a:ext cx="5215162" cy="3518715"/>
                    </a:xfrm>
                    <a:prstGeom prst="rect">
                      <a:avLst/>
                    </a:prstGeom>
                  </am3d:spPr>
                  <am3d:camera>
                    <am3d:pos x="0" y="0" z="61634510"/>
                    <am3d:up dx="0" dy="36000000" dz="0"/>
                    <am3d:lookAt x="0" y="0" z="0"/>
                    <am3d:perspective fov="2700000"/>
                  </am3d:camera>
                  <am3d:trans>
                    <am3d:meterPerModelUnit n="105404" d="1000000"/>
                    <am3d:preTrans dx="-38771" dy="-6202928" dz="0"/>
                    <am3d:scale>
                      <am3d:sx n="1000000" d="1000000"/>
                      <am3d:sy n="1000000" d="1000000"/>
                      <am3d:sz n="1000000" d="1000000"/>
                    </am3d:scale>
                    <am3d:rot ax="-1076521" ay="1617251" az="-500984"/>
                    <am3d:postTrans dx="0" dy="0" dz="0"/>
                  </am3d:trans>
                  <am3d:raster rName="Office3DRenderer" rVer="16.0.8326">
                    <am3d:blip r:embed="rId3"/>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PHẠM DUYÊN 2 2 - 9Slide.vn" descr="Domes And Pinacoid Blue">
                <a:extLst>
                  <a:ext uri="{FF2B5EF4-FFF2-40B4-BE49-F238E27FC236}">
                    <a16:creationId xmlns:a16="http://schemas.microsoft.com/office/drawing/2014/main" id="{FAA6C645-E136-4991-8FB7-565B0622400E}"/>
                  </a:ext>
                </a:extLst>
              </p:cNvPr>
              <p:cNvPicPr>
                <a:picLocks noGrp="1" noRot="1" noChangeAspect="1" noMove="1" noResize="1" noEditPoints="1" noAdjustHandles="1" noChangeArrowheads="1" noChangeShapeType="1" noCrop="1"/>
              </p:cNvPicPr>
              <p:nvPr/>
            </p:nvPicPr>
            <p:blipFill>
              <a:blip r:embed="rId3"/>
              <a:stretch>
                <a:fillRect/>
              </a:stretch>
            </p:blipFill>
            <p:spPr>
              <a:xfrm>
                <a:off x="4538438" y="1586684"/>
                <a:ext cx="5215162" cy="3518715"/>
              </a:xfrm>
              <a:prstGeom prst="rect">
                <a:avLst/>
              </a:prstGeom>
            </p:spPr>
          </p:pic>
        </mc:Fallback>
      </mc:AlternateContent>
    </p:spTree>
    <p:extLst>
      <p:ext uri="{BB962C8B-B14F-4D97-AF65-F5344CB8AC3E}">
        <p14:creationId xmlns:p14="http://schemas.microsoft.com/office/powerpoint/2010/main" val="14535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7000" fill="hold"/>
                                        <p:tgtEl>
                                          <p:spTgt spid="2"/>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37" presetClass="emph" presetSubtype="1024" fill="hold" nodeType="clickEffect">
                                  <p:stCondLst>
                                    <p:cond delay="0"/>
                                  </p:stCondLst>
                                  <p:childTnLst>
                                    <p:animRot by="21600000">
                                      <p:cBhvr>
                                        <p:cTn id="10" dur="7000" fill="hold"/>
                                        <p:tgtEl>
                                          <p:spTgt spid="2"/>
                                        </p:tgtEl>
                                        <p:attrNameLst>
                                          <p:attrName>3d.view.rotation.x</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55DD2A88-E5E8-4252-8833-D85A620AED0A}"/>
              </a:ext>
            </a:extLst>
          </p:cNvPr>
          <p:cNvSpPr txBox="1"/>
          <p:nvPr/>
        </p:nvSpPr>
        <p:spPr>
          <a:xfrm>
            <a:off x="3581400" y="499655"/>
            <a:ext cx="5029200" cy="713978"/>
          </a:xfrm>
          <a:prstGeom prst="rect">
            <a:avLst/>
          </a:prstGeom>
          <a:noFill/>
        </p:spPr>
        <p:txBody>
          <a:bodyPr wrap="square" rtlCol="0">
            <a:spAutoFit/>
          </a:bodyPr>
          <a:lstStyle/>
          <a:p>
            <a:pPr algn="ctr">
              <a:lnSpc>
                <a:spcPct val="110000"/>
              </a:lnSpc>
            </a:pPr>
            <a:r>
              <a:rPr lang="en-US" altLang="zh-CN"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HỘP CHỮ NHẬT</a:t>
            </a:r>
            <a:endParaRPr lang="zh-CN" altLang="en-US"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sp>
        <p:nvSpPr>
          <p:cNvPr id="30" name="PHẠM DUYÊN 2 - 9Slide.vn">
            <a:extLst>
              <a:ext uri="{FF2B5EF4-FFF2-40B4-BE49-F238E27FC236}">
                <a16:creationId xmlns:a16="http://schemas.microsoft.com/office/drawing/2014/main" id="{21996C7B-3398-4D25-A4D1-6B3CC028B101}"/>
              </a:ext>
            </a:extLst>
          </p:cNvPr>
          <p:cNvSpPr/>
          <p:nvPr/>
        </p:nvSpPr>
        <p:spPr>
          <a:xfrm>
            <a:off x="6756400" y="1713502"/>
            <a:ext cx="3378200" cy="1841500"/>
          </a:xfrm>
          <a:prstGeom prst="cube">
            <a:avLst/>
          </a:prstGeom>
          <a:solidFill>
            <a:srgbClr val="D1C5F7"/>
          </a:solidFill>
          <a:ln w="57150">
            <a:solidFill>
              <a:srgbClr val="4E0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PHẠM DUYÊN 3 - 9Slide.vn">
            <a:extLst>
              <a:ext uri="{FF2B5EF4-FFF2-40B4-BE49-F238E27FC236}">
                <a16:creationId xmlns:a16="http://schemas.microsoft.com/office/drawing/2014/main" id="{8543E667-DC9F-4685-A8B3-4FCFE178BADC}"/>
              </a:ext>
            </a:extLst>
          </p:cNvPr>
          <p:cNvCxnSpPr>
            <a:cxnSpLocks/>
          </p:cNvCxnSpPr>
          <p:nvPr/>
        </p:nvCxnSpPr>
        <p:spPr>
          <a:xfrm>
            <a:off x="7231854" y="1716420"/>
            <a:ext cx="0" cy="137160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36" name="PHẠM DUYÊN 4 - 9Slide.vn">
            <a:extLst>
              <a:ext uri="{FF2B5EF4-FFF2-40B4-BE49-F238E27FC236}">
                <a16:creationId xmlns:a16="http://schemas.microsoft.com/office/drawing/2014/main" id="{2DD3AE5F-C517-4AEB-9E0C-BC25585C954F}"/>
              </a:ext>
            </a:extLst>
          </p:cNvPr>
          <p:cNvCxnSpPr>
            <a:cxnSpLocks/>
          </p:cNvCxnSpPr>
          <p:nvPr/>
        </p:nvCxnSpPr>
        <p:spPr>
          <a:xfrm flipH="1">
            <a:off x="7191373" y="3085639"/>
            <a:ext cx="2926558" cy="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37" name="PHẠM DUYÊN 5 - 9Slide.vn">
            <a:extLst>
              <a:ext uri="{FF2B5EF4-FFF2-40B4-BE49-F238E27FC236}">
                <a16:creationId xmlns:a16="http://schemas.microsoft.com/office/drawing/2014/main" id="{CE083D6D-4289-43DC-A2FC-6244142F71A5}"/>
              </a:ext>
            </a:extLst>
          </p:cNvPr>
          <p:cNvCxnSpPr>
            <a:cxnSpLocks/>
          </p:cNvCxnSpPr>
          <p:nvPr/>
        </p:nvCxnSpPr>
        <p:spPr>
          <a:xfrm flipV="1">
            <a:off x="6756400" y="3118976"/>
            <a:ext cx="439736" cy="436026"/>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sp>
        <p:nvSpPr>
          <p:cNvPr id="38" name="PHẠM DUYÊN 6 - 9Slide.vn">
            <a:extLst>
              <a:ext uri="{FF2B5EF4-FFF2-40B4-BE49-F238E27FC236}">
                <a16:creationId xmlns:a16="http://schemas.microsoft.com/office/drawing/2014/main" id="{0D9479BA-12AE-4A14-B409-39E9B8223964}"/>
              </a:ext>
            </a:extLst>
          </p:cNvPr>
          <p:cNvSpPr/>
          <p:nvPr/>
        </p:nvSpPr>
        <p:spPr>
          <a:xfrm>
            <a:off x="7165747" y="1626593"/>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HẠM DUYÊN 7 - 9Slide.vn">
            <a:extLst>
              <a:ext uri="{FF2B5EF4-FFF2-40B4-BE49-F238E27FC236}">
                <a16:creationId xmlns:a16="http://schemas.microsoft.com/office/drawing/2014/main" id="{9528E6AD-B4A1-4B0A-AD77-96CDC9DDE9A4}"/>
              </a:ext>
            </a:extLst>
          </p:cNvPr>
          <p:cNvSpPr/>
          <p:nvPr/>
        </p:nvSpPr>
        <p:spPr>
          <a:xfrm>
            <a:off x="10073640" y="1626593"/>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HẠM DUYÊN 8 - 9Slide.vn">
            <a:extLst>
              <a:ext uri="{FF2B5EF4-FFF2-40B4-BE49-F238E27FC236}">
                <a16:creationId xmlns:a16="http://schemas.microsoft.com/office/drawing/2014/main" id="{9C3B1DFD-649D-4535-AC7C-D65C6368DBD9}"/>
              </a:ext>
            </a:extLst>
          </p:cNvPr>
          <p:cNvSpPr/>
          <p:nvPr/>
        </p:nvSpPr>
        <p:spPr>
          <a:xfrm>
            <a:off x="7165747" y="3006118"/>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HẠM DUYÊN 9 - 9Slide.vn">
            <a:extLst>
              <a:ext uri="{FF2B5EF4-FFF2-40B4-BE49-F238E27FC236}">
                <a16:creationId xmlns:a16="http://schemas.microsoft.com/office/drawing/2014/main" id="{C7C1CAFA-6307-4E64-AC7D-CCEE100B6C82}"/>
              </a:ext>
            </a:extLst>
          </p:cNvPr>
          <p:cNvSpPr/>
          <p:nvPr/>
        </p:nvSpPr>
        <p:spPr>
          <a:xfrm>
            <a:off x="10049351" y="3024447"/>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HẠM DUYÊN 10 - 9Slide.vn">
            <a:extLst>
              <a:ext uri="{FF2B5EF4-FFF2-40B4-BE49-F238E27FC236}">
                <a16:creationId xmlns:a16="http://schemas.microsoft.com/office/drawing/2014/main" id="{BFE62025-17EB-492C-A61F-1A49FEB5E30E}"/>
              </a:ext>
            </a:extLst>
          </p:cNvPr>
          <p:cNvSpPr/>
          <p:nvPr/>
        </p:nvSpPr>
        <p:spPr>
          <a:xfrm>
            <a:off x="6708547" y="2099033"/>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HẠM DUYÊN 11 - 9Slide.vn">
            <a:extLst>
              <a:ext uri="{FF2B5EF4-FFF2-40B4-BE49-F238E27FC236}">
                <a16:creationId xmlns:a16="http://schemas.microsoft.com/office/drawing/2014/main" id="{5656DFD2-2119-4796-8BB4-082A11E9E8E8}"/>
              </a:ext>
            </a:extLst>
          </p:cNvPr>
          <p:cNvSpPr/>
          <p:nvPr/>
        </p:nvSpPr>
        <p:spPr>
          <a:xfrm>
            <a:off x="9592151" y="2117362"/>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HẠM DUYÊN 12 - 9Slide.vn">
            <a:extLst>
              <a:ext uri="{FF2B5EF4-FFF2-40B4-BE49-F238E27FC236}">
                <a16:creationId xmlns:a16="http://schemas.microsoft.com/office/drawing/2014/main" id="{E6EF325A-4FF2-4E1A-8027-6E0391D45298}"/>
              </a:ext>
            </a:extLst>
          </p:cNvPr>
          <p:cNvSpPr/>
          <p:nvPr/>
        </p:nvSpPr>
        <p:spPr>
          <a:xfrm>
            <a:off x="6704489" y="3464794"/>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HẠM DUYÊN 13 - 9Slide.vn">
            <a:extLst>
              <a:ext uri="{FF2B5EF4-FFF2-40B4-BE49-F238E27FC236}">
                <a16:creationId xmlns:a16="http://schemas.microsoft.com/office/drawing/2014/main" id="{52C3BEAF-882F-41D4-9756-6021A8ABF369}"/>
              </a:ext>
            </a:extLst>
          </p:cNvPr>
          <p:cNvSpPr/>
          <p:nvPr/>
        </p:nvSpPr>
        <p:spPr>
          <a:xfrm>
            <a:off x="9588093" y="3483123"/>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HẠM DUYÊN 14 - 9Slide.vn">
            <a:extLst>
              <a:ext uri="{FF2B5EF4-FFF2-40B4-BE49-F238E27FC236}">
                <a16:creationId xmlns:a16="http://schemas.microsoft.com/office/drawing/2014/main" id="{B9AAB98C-5C40-4A2D-9D41-D5D0BB19ED13}"/>
              </a:ext>
            </a:extLst>
          </p:cNvPr>
          <p:cNvSpPr txBox="1"/>
          <p:nvPr/>
        </p:nvSpPr>
        <p:spPr>
          <a:xfrm>
            <a:off x="2286000" y="1601291"/>
            <a:ext cx="25908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Có 8 đỉnh</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55" name="PHẠM DUYÊN 15 - 9Slide.vn">
            <a:extLst>
              <a:ext uri="{FF2B5EF4-FFF2-40B4-BE49-F238E27FC236}">
                <a16:creationId xmlns:a16="http://schemas.microsoft.com/office/drawing/2014/main" id="{3307D226-9572-4A35-BDB1-152FF072A444}"/>
              </a:ext>
            </a:extLst>
          </p:cNvPr>
          <p:cNvGrpSpPr>
            <a:grpSpLocks/>
          </p:cNvGrpSpPr>
          <p:nvPr/>
        </p:nvGrpSpPr>
        <p:grpSpPr bwMode="auto">
          <a:xfrm>
            <a:off x="1509102" y="1600200"/>
            <a:ext cx="556160" cy="556160"/>
            <a:chOff x="82987" y="82987"/>
            <a:chExt cx="597814" cy="597814"/>
          </a:xfrm>
          <a:effectLst>
            <a:outerShdw blurRad="254000" dist="63500" dir="2700000" algn="tl" rotWithShape="0">
              <a:prstClr val="black">
                <a:alpha val="30000"/>
              </a:prstClr>
            </a:outerShdw>
          </a:effectLst>
        </p:grpSpPr>
        <p:sp>
          <p:nvSpPr>
            <p:cNvPr id="56" name="39">
              <a:extLst>
                <a:ext uri="{FF2B5EF4-FFF2-40B4-BE49-F238E27FC236}">
                  <a16:creationId xmlns:a16="http://schemas.microsoft.com/office/drawing/2014/main" id="{7F729E4C-7C7E-4270-81D8-3E6330C21B5F}"/>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57" name="Picture 9">
              <a:extLst>
                <a:ext uri="{FF2B5EF4-FFF2-40B4-BE49-F238E27FC236}">
                  <a16:creationId xmlns:a16="http://schemas.microsoft.com/office/drawing/2014/main" id="{51384DD2-A07F-442B-9FB5-196AE49DED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PHẠM DUYÊN 16 - 9Slide.vn">
            <a:extLst>
              <a:ext uri="{FF2B5EF4-FFF2-40B4-BE49-F238E27FC236}">
                <a16:creationId xmlns:a16="http://schemas.microsoft.com/office/drawing/2014/main" id="{921A72A5-0DF9-4AE6-BB0F-79A89A048020}"/>
              </a:ext>
            </a:extLst>
          </p:cNvPr>
          <p:cNvSpPr txBox="1"/>
          <p:nvPr/>
        </p:nvSpPr>
        <p:spPr>
          <a:xfrm>
            <a:off x="2286000" y="2434193"/>
            <a:ext cx="25908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Có 6 mặt</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59" name="PHẠM DUYÊN 17 - 9Slide.vn">
            <a:extLst>
              <a:ext uri="{FF2B5EF4-FFF2-40B4-BE49-F238E27FC236}">
                <a16:creationId xmlns:a16="http://schemas.microsoft.com/office/drawing/2014/main" id="{43C8BC7C-3C7C-4BEA-8195-C7C33F74A7B3}"/>
              </a:ext>
            </a:extLst>
          </p:cNvPr>
          <p:cNvGrpSpPr>
            <a:grpSpLocks/>
          </p:cNvGrpSpPr>
          <p:nvPr/>
        </p:nvGrpSpPr>
        <p:grpSpPr bwMode="auto">
          <a:xfrm>
            <a:off x="1509102" y="2433102"/>
            <a:ext cx="556160" cy="556160"/>
            <a:chOff x="82987" y="82987"/>
            <a:chExt cx="597814" cy="597814"/>
          </a:xfrm>
          <a:effectLst>
            <a:outerShdw blurRad="254000" dist="63500" dir="2700000" algn="tl" rotWithShape="0">
              <a:prstClr val="black">
                <a:alpha val="30000"/>
              </a:prstClr>
            </a:outerShdw>
          </a:effectLst>
        </p:grpSpPr>
        <p:sp>
          <p:nvSpPr>
            <p:cNvPr id="60" name="39">
              <a:extLst>
                <a:ext uri="{FF2B5EF4-FFF2-40B4-BE49-F238E27FC236}">
                  <a16:creationId xmlns:a16="http://schemas.microsoft.com/office/drawing/2014/main" id="{13521919-42D7-42B9-A415-DA84535B96CE}"/>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61" name="Picture 9">
              <a:extLst>
                <a:ext uri="{FF2B5EF4-FFF2-40B4-BE49-F238E27FC236}">
                  <a16:creationId xmlns:a16="http://schemas.microsoft.com/office/drawing/2014/main" id="{A53CA68A-7BEB-4649-978A-FDB02326F92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PHẠM DUYÊN 18 - 9Slide.vn">
            <a:extLst>
              <a:ext uri="{FF2B5EF4-FFF2-40B4-BE49-F238E27FC236}">
                <a16:creationId xmlns:a16="http://schemas.microsoft.com/office/drawing/2014/main" id="{61EEA507-7F32-4FE2-881C-8AC2122262CB}"/>
              </a:ext>
            </a:extLst>
          </p:cNvPr>
          <p:cNvSpPr txBox="1"/>
          <p:nvPr/>
        </p:nvSpPr>
        <p:spPr>
          <a:xfrm>
            <a:off x="2286000" y="3267095"/>
            <a:ext cx="25908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Có 12 cạnh</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63" name="PHẠM DUYÊN 19 - 9Slide.vn">
            <a:extLst>
              <a:ext uri="{FF2B5EF4-FFF2-40B4-BE49-F238E27FC236}">
                <a16:creationId xmlns:a16="http://schemas.microsoft.com/office/drawing/2014/main" id="{C99636B6-413B-471A-83DA-91F67E1F9028}"/>
              </a:ext>
            </a:extLst>
          </p:cNvPr>
          <p:cNvGrpSpPr>
            <a:grpSpLocks/>
          </p:cNvGrpSpPr>
          <p:nvPr/>
        </p:nvGrpSpPr>
        <p:grpSpPr bwMode="auto">
          <a:xfrm>
            <a:off x="1509102" y="3266004"/>
            <a:ext cx="556160" cy="556160"/>
            <a:chOff x="82987" y="82987"/>
            <a:chExt cx="597814" cy="597814"/>
          </a:xfrm>
          <a:effectLst>
            <a:outerShdw blurRad="254000" dist="63500" dir="2700000" algn="tl" rotWithShape="0">
              <a:prstClr val="black">
                <a:alpha val="30000"/>
              </a:prstClr>
            </a:outerShdw>
          </a:effectLst>
        </p:grpSpPr>
        <p:sp>
          <p:nvSpPr>
            <p:cNvPr id="64" name="39">
              <a:extLst>
                <a:ext uri="{FF2B5EF4-FFF2-40B4-BE49-F238E27FC236}">
                  <a16:creationId xmlns:a16="http://schemas.microsoft.com/office/drawing/2014/main" id="{1BCFF806-CA93-4D3B-B232-FFB384FE0CE5}"/>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65" name="Picture 9">
              <a:extLst>
                <a:ext uri="{FF2B5EF4-FFF2-40B4-BE49-F238E27FC236}">
                  <a16:creationId xmlns:a16="http://schemas.microsoft.com/office/drawing/2014/main" id="{99E18EE8-6A9D-437C-80D7-20652F9C3A4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PHẠM DUYÊN 20 - 9Slide.vn">
            <a:extLst>
              <a:ext uri="{FF2B5EF4-FFF2-40B4-BE49-F238E27FC236}">
                <a16:creationId xmlns:a16="http://schemas.microsoft.com/office/drawing/2014/main" id="{7419BFF6-0110-4740-84D9-CD928F04CE00}"/>
              </a:ext>
            </a:extLst>
          </p:cNvPr>
          <p:cNvSpPr txBox="1"/>
          <p:nvPr/>
        </p:nvSpPr>
        <p:spPr>
          <a:xfrm>
            <a:off x="2286000" y="4099997"/>
            <a:ext cx="61722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Các mặt đều là </a:t>
            </a:r>
            <a:r>
              <a:rPr lang="en-US" altLang="zh-CN" sz="3600" b="0">
                <a:solidFill>
                  <a:srgbClr val="4E05DD"/>
                </a:solidFill>
                <a:latin typeface="+mn-lt"/>
                <a:ea typeface="字魂107号-萌趣欢乐体" panose="00000500000000000000" pitchFamily="2" charset="-122"/>
                <a:sym typeface="字魂107号-萌趣欢乐体" panose="00000500000000000000" pitchFamily="2" charset="-122"/>
              </a:rPr>
              <a:t>hình chữ nhật</a:t>
            </a:r>
            <a:endParaRPr lang="zh-CN" altLang="en-US" sz="3600" b="0" dirty="0">
              <a:solidFill>
                <a:srgbClr val="4E05DD"/>
              </a:solidFill>
              <a:latin typeface="+mn-lt"/>
              <a:ea typeface="字魂107号-萌趣欢乐体" panose="00000500000000000000" pitchFamily="2" charset="-122"/>
              <a:sym typeface="字魂107号-萌趣欢乐体" panose="00000500000000000000" pitchFamily="2" charset="-122"/>
            </a:endParaRPr>
          </a:p>
        </p:txBody>
      </p:sp>
      <p:grpSp>
        <p:nvGrpSpPr>
          <p:cNvPr id="67" name="PHẠM DUYÊN 21 - 9Slide.vn">
            <a:extLst>
              <a:ext uri="{FF2B5EF4-FFF2-40B4-BE49-F238E27FC236}">
                <a16:creationId xmlns:a16="http://schemas.microsoft.com/office/drawing/2014/main" id="{157DF586-4777-4D3D-AEC2-21D65A367D05}"/>
              </a:ext>
            </a:extLst>
          </p:cNvPr>
          <p:cNvGrpSpPr>
            <a:grpSpLocks/>
          </p:cNvGrpSpPr>
          <p:nvPr/>
        </p:nvGrpSpPr>
        <p:grpSpPr bwMode="auto">
          <a:xfrm>
            <a:off x="1509102" y="4098906"/>
            <a:ext cx="556160" cy="556160"/>
            <a:chOff x="82987" y="82987"/>
            <a:chExt cx="597814" cy="597814"/>
          </a:xfrm>
          <a:effectLst>
            <a:outerShdw blurRad="254000" dist="63500" dir="2700000" algn="tl" rotWithShape="0">
              <a:prstClr val="black">
                <a:alpha val="30000"/>
              </a:prstClr>
            </a:outerShdw>
          </a:effectLst>
        </p:grpSpPr>
        <p:sp>
          <p:nvSpPr>
            <p:cNvPr id="68" name="39">
              <a:extLst>
                <a:ext uri="{FF2B5EF4-FFF2-40B4-BE49-F238E27FC236}">
                  <a16:creationId xmlns:a16="http://schemas.microsoft.com/office/drawing/2014/main" id="{6285B024-E209-400A-9973-9D64548462FB}"/>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69" name="Picture 9">
              <a:extLst>
                <a:ext uri="{FF2B5EF4-FFF2-40B4-BE49-F238E27FC236}">
                  <a16:creationId xmlns:a16="http://schemas.microsoft.com/office/drawing/2014/main" id="{6CC47C5C-B17E-43D6-8F77-537ECF499D6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5673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500"/>
                            </p:stCondLst>
                            <p:childTnLst>
                              <p:par>
                                <p:cTn id="20" presetID="26" presetClass="emph" presetSubtype="0" repeatCount="5000" fill="hold" grpId="1" nodeType="after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26" presetClass="emph" presetSubtype="0" repeatCount="5000" fill="hold" grpId="1" nodeType="withEffect">
                                  <p:stCondLst>
                                    <p:cond delay="0"/>
                                  </p:stCondLst>
                                  <p:childTnLst>
                                    <p:animEffect transition="out" filter="fade">
                                      <p:cBhvr>
                                        <p:cTn id="29" dur="500" tmFilter="0, 0; .2, .5; .8, .5; 1, 0"/>
                                        <p:tgtEl>
                                          <p:spTgt spid="39"/>
                                        </p:tgtEl>
                                      </p:cBhvr>
                                    </p:animEffect>
                                    <p:animScale>
                                      <p:cBhvr>
                                        <p:cTn id="30" dur="250" autoRev="1" fill="hold"/>
                                        <p:tgtEl>
                                          <p:spTgt spid="39"/>
                                        </p:tgtEl>
                                      </p:cBhvr>
                                      <p:by x="105000" y="105000"/>
                                    </p:animScale>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26" presetClass="emph" presetSubtype="0" repeatCount="5000" fill="hold" grpId="1" nodeType="withEffect">
                                  <p:stCondLst>
                                    <p:cond delay="0"/>
                                  </p:stCondLst>
                                  <p:childTnLst>
                                    <p:animEffect transition="out" filter="fade">
                                      <p:cBhvr>
                                        <p:cTn id="35" dur="500" tmFilter="0, 0; .2, .5; .8, .5; 1, 0"/>
                                        <p:tgtEl>
                                          <p:spTgt spid="40"/>
                                        </p:tgtEl>
                                      </p:cBhvr>
                                    </p:animEffect>
                                    <p:animScale>
                                      <p:cBhvr>
                                        <p:cTn id="36" dur="250" autoRev="1" fill="hold"/>
                                        <p:tgtEl>
                                          <p:spTgt spid="40"/>
                                        </p:tgtEl>
                                      </p:cBhvr>
                                      <p:by x="105000" y="105000"/>
                                    </p:animScale>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26" presetClass="emph" presetSubtype="0" repeatCount="5000" fill="hold" grpId="1" nodeType="withEffect">
                                  <p:stCondLst>
                                    <p:cond delay="0"/>
                                  </p:stCondLst>
                                  <p:childTnLst>
                                    <p:animEffect transition="out" filter="fade">
                                      <p:cBhvr>
                                        <p:cTn id="41" dur="500" tmFilter="0, 0; .2, .5; .8, .5; 1, 0"/>
                                        <p:tgtEl>
                                          <p:spTgt spid="41"/>
                                        </p:tgtEl>
                                      </p:cBhvr>
                                    </p:animEffect>
                                    <p:animScale>
                                      <p:cBhvr>
                                        <p:cTn id="42" dur="250" autoRev="1" fill="hold"/>
                                        <p:tgtEl>
                                          <p:spTgt spid="41"/>
                                        </p:tgtEl>
                                      </p:cBhvr>
                                      <p:by x="105000" y="105000"/>
                                    </p:animScale>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26" presetClass="emph" presetSubtype="0" repeatCount="5000" fill="hold" grpId="1" nodeType="withEffect">
                                  <p:stCondLst>
                                    <p:cond delay="0"/>
                                  </p:stCondLst>
                                  <p:childTnLst>
                                    <p:animEffect transition="out" filter="fade">
                                      <p:cBhvr>
                                        <p:cTn id="47" dur="500" tmFilter="0, 0; .2, .5; .8, .5; 1, 0"/>
                                        <p:tgtEl>
                                          <p:spTgt spid="50"/>
                                        </p:tgtEl>
                                      </p:cBhvr>
                                    </p:animEffect>
                                    <p:animScale>
                                      <p:cBhvr>
                                        <p:cTn id="48" dur="250" autoRev="1" fill="hold"/>
                                        <p:tgtEl>
                                          <p:spTgt spid="50"/>
                                        </p:tgtEl>
                                      </p:cBhvr>
                                      <p:by x="105000" y="105000"/>
                                    </p:animScale>
                                  </p:childTnLst>
                                </p:cTn>
                              </p:par>
                              <p:par>
                                <p:cTn id="49" presetID="10"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26" presetClass="emph" presetSubtype="0" repeatCount="5000" fill="hold" grpId="1" nodeType="withEffect">
                                  <p:stCondLst>
                                    <p:cond delay="0"/>
                                  </p:stCondLst>
                                  <p:childTnLst>
                                    <p:animEffect transition="out" filter="fade">
                                      <p:cBhvr>
                                        <p:cTn id="53" dur="500" tmFilter="0, 0; .2, .5; .8, .5; 1, 0"/>
                                        <p:tgtEl>
                                          <p:spTgt spid="51"/>
                                        </p:tgtEl>
                                      </p:cBhvr>
                                    </p:animEffect>
                                    <p:animScale>
                                      <p:cBhvr>
                                        <p:cTn id="54" dur="250" autoRev="1" fill="hold"/>
                                        <p:tgtEl>
                                          <p:spTgt spid="51"/>
                                        </p:tgtEl>
                                      </p:cBhvr>
                                      <p:by x="105000" y="105000"/>
                                    </p:animScale>
                                  </p:childTnLst>
                                </p:cTn>
                              </p:par>
                              <p:par>
                                <p:cTn id="55" presetID="10"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26" presetClass="emph" presetSubtype="0" repeatCount="5000" fill="hold" grpId="1" nodeType="withEffect">
                                  <p:stCondLst>
                                    <p:cond delay="0"/>
                                  </p:stCondLst>
                                  <p:childTnLst>
                                    <p:animEffect transition="out" filter="fade">
                                      <p:cBhvr>
                                        <p:cTn id="59" dur="500" tmFilter="0, 0; .2, .5; .8, .5; 1, 0"/>
                                        <p:tgtEl>
                                          <p:spTgt spid="52"/>
                                        </p:tgtEl>
                                      </p:cBhvr>
                                    </p:animEffect>
                                    <p:animScale>
                                      <p:cBhvr>
                                        <p:cTn id="60" dur="250" autoRev="1" fill="hold"/>
                                        <p:tgtEl>
                                          <p:spTgt spid="52"/>
                                        </p:tgtEl>
                                      </p:cBhvr>
                                      <p:by x="105000" y="105000"/>
                                    </p:animScale>
                                  </p:childTnLst>
                                </p:cTn>
                              </p:par>
                              <p:par>
                                <p:cTn id="61" presetID="10"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26" presetClass="emph" presetSubtype="0" repeatCount="5000" fill="hold" grpId="1" nodeType="withEffect">
                                  <p:stCondLst>
                                    <p:cond delay="0"/>
                                  </p:stCondLst>
                                  <p:childTnLst>
                                    <p:animEffect transition="out" filter="fade">
                                      <p:cBhvr>
                                        <p:cTn id="65" dur="500" tmFilter="0, 0; .2, .5; .8, .5; 1, 0"/>
                                        <p:tgtEl>
                                          <p:spTgt spid="53"/>
                                        </p:tgtEl>
                                      </p:cBhvr>
                                    </p:animEffect>
                                    <p:animScale>
                                      <p:cBhvr>
                                        <p:cTn id="66" dur="250" autoRev="1" fill="hold"/>
                                        <p:tgtEl>
                                          <p:spTgt spid="5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6" presetClass="exit" presetSubtype="21" fill="hold" grpId="2" nodeType="clickEffect">
                                  <p:stCondLst>
                                    <p:cond delay="0"/>
                                  </p:stCondLst>
                                  <p:childTnLst>
                                    <p:animEffect transition="out" filter="barn(inVertical)">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6" presetClass="exit" presetSubtype="21" fill="hold" grpId="2" nodeType="withEffect">
                                  <p:stCondLst>
                                    <p:cond delay="0"/>
                                  </p:stCondLst>
                                  <p:childTnLst>
                                    <p:animEffect transition="out" filter="barn(inVertical)">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16" presetClass="exit" presetSubtype="21" fill="hold" grpId="2" nodeType="withEffect">
                                  <p:stCondLst>
                                    <p:cond delay="0"/>
                                  </p:stCondLst>
                                  <p:childTnLst>
                                    <p:animEffect transition="out" filter="barn(inVertical)">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par>
                                <p:cTn id="78" presetID="16" presetClass="exit" presetSubtype="21" fill="hold" grpId="2" nodeType="withEffect">
                                  <p:stCondLst>
                                    <p:cond delay="0"/>
                                  </p:stCondLst>
                                  <p:childTnLst>
                                    <p:animEffect transition="out" filter="barn(inVertical)">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6" presetClass="exit" presetSubtype="21" fill="hold" grpId="2" nodeType="withEffect">
                                  <p:stCondLst>
                                    <p:cond delay="0"/>
                                  </p:stCondLst>
                                  <p:childTnLst>
                                    <p:animEffect transition="out" filter="barn(inVertical)">
                                      <p:cBhvr>
                                        <p:cTn id="82" dur="500"/>
                                        <p:tgtEl>
                                          <p:spTgt spid="50"/>
                                        </p:tgtEl>
                                      </p:cBhvr>
                                    </p:animEffect>
                                    <p:set>
                                      <p:cBhvr>
                                        <p:cTn id="83" dur="1" fill="hold">
                                          <p:stCondLst>
                                            <p:cond delay="499"/>
                                          </p:stCondLst>
                                        </p:cTn>
                                        <p:tgtEl>
                                          <p:spTgt spid="50"/>
                                        </p:tgtEl>
                                        <p:attrNameLst>
                                          <p:attrName>style.visibility</p:attrName>
                                        </p:attrNameLst>
                                      </p:cBhvr>
                                      <p:to>
                                        <p:strVal val="hidden"/>
                                      </p:to>
                                    </p:set>
                                  </p:childTnLst>
                                </p:cTn>
                              </p:par>
                              <p:par>
                                <p:cTn id="84" presetID="16" presetClass="exit" presetSubtype="21" fill="hold" grpId="2" nodeType="withEffect">
                                  <p:stCondLst>
                                    <p:cond delay="0"/>
                                  </p:stCondLst>
                                  <p:childTnLst>
                                    <p:animEffect transition="out" filter="barn(inVertical)">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6" presetClass="exit" presetSubtype="21" fill="hold" grpId="2" nodeType="withEffect">
                                  <p:stCondLst>
                                    <p:cond delay="0"/>
                                  </p:stCondLst>
                                  <p:childTnLst>
                                    <p:animEffect transition="out" filter="barn(inVertical)">
                                      <p:cBhvr>
                                        <p:cTn id="88" dur="500"/>
                                        <p:tgtEl>
                                          <p:spTgt spid="52"/>
                                        </p:tgtEl>
                                      </p:cBhvr>
                                    </p:animEffect>
                                    <p:set>
                                      <p:cBhvr>
                                        <p:cTn id="89" dur="1" fill="hold">
                                          <p:stCondLst>
                                            <p:cond delay="499"/>
                                          </p:stCondLst>
                                        </p:cTn>
                                        <p:tgtEl>
                                          <p:spTgt spid="52"/>
                                        </p:tgtEl>
                                        <p:attrNameLst>
                                          <p:attrName>style.visibility</p:attrName>
                                        </p:attrNameLst>
                                      </p:cBhvr>
                                      <p:to>
                                        <p:strVal val="hidden"/>
                                      </p:to>
                                    </p:set>
                                  </p:childTnLst>
                                </p:cTn>
                              </p:par>
                              <p:par>
                                <p:cTn id="90" presetID="16" presetClass="exit" presetSubtype="21" fill="hold" grpId="2" nodeType="withEffect">
                                  <p:stCondLst>
                                    <p:cond delay="0"/>
                                  </p:stCondLst>
                                  <p:childTnLst>
                                    <p:animEffect transition="out" filter="barn(inVertical)">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Effect transition="in" filter="fade">
                                      <p:cBhvr>
                                        <p:cTn id="99" dur="500"/>
                                        <p:tgtEl>
                                          <p:spTgt spid="55"/>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left)">
                                      <p:cBhvr>
                                        <p:cTn id="103" dur="500"/>
                                        <p:tgtEl>
                                          <p:spTgt spid="5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59"/>
                                        </p:tgtEl>
                                        <p:attrNameLst>
                                          <p:attrName>style.visibility</p:attrName>
                                        </p:attrNameLst>
                                      </p:cBhvr>
                                      <p:to>
                                        <p:strVal val="visible"/>
                                      </p:to>
                                    </p:set>
                                    <p:anim calcmode="lin" valueType="num">
                                      <p:cBhvr>
                                        <p:cTn id="108" dur="500" fill="hold"/>
                                        <p:tgtEl>
                                          <p:spTgt spid="59"/>
                                        </p:tgtEl>
                                        <p:attrNameLst>
                                          <p:attrName>ppt_w</p:attrName>
                                        </p:attrNameLst>
                                      </p:cBhvr>
                                      <p:tavLst>
                                        <p:tav tm="0">
                                          <p:val>
                                            <p:fltVal val="0"/>
                                          </p:val>
                                        </p:tav>
                                        <p:tav tm="100000">
                                          <p:val>
                                            <p:strVal val="#ppt_w"/>
                                          </p:val>
                                        </p:tav>
                                      </p:tavLst>
                                    </p:anim>
                                    <p:anim calcmode="lin" valueType="num">
                                      <p:cBhvr>
                                        <p:cTn id="109" dur="500" fill="hold"/>
                                        <p:tgtEl>
                                          <p:spTgt spid="59"/>
                                        </p:tgtEl>
                                        <p:attrNameLst>
                                          <p:attrName>ppt_h</p:attrName>
                                        </p:attrNameLst>
                                      </p:cBhvr>
                                      <p:tavLst>
                                        <p:tav tm="0">
                                          <p:val>
                                            <p:fltVal val="0"/>
                                          </p:val>
                                        </p:tav>
                                        <p:tav tm="100000">
                                          <p:val>
                                            <p:strVal val="#ppt_h"/>
                                          </p:val>
                                        </p:tav>
                                      </p:tavLst>
                                    </p:anim>
                                    <p:animEffect transition="in" filter="fade">
                                      <p:cBhvr>
                                        <p:cTn id="110" dur="500"/>
                                        <p:tgtEl>
                                          <p:spTgt spid="59"/>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wipe(left)">
                                      <p:cBhvr>
                                        <p:cTn id="114" dur="500"/>
                                        <p:tgtEl>
                                          <p:spTgt spid="58"/>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63"/>
                                        </p:tgtEl>
                                        <p:attrNameLst>
                                          <p:attrName>style.visibility</p:attrName>
                                        </p:attrNameLst>
                                      </p:cBhvr>
                                      <p:to>
                                        <p:strVal val="visible"/>
                                      </p:to>
                                    </p:set>
                                    <p:anim calcmode="lin" valueType="num">
                                      <p:cBhvr>
                                        <p:cTn id="119" dur="500" fill="hold"/>
                                        <p:tgtEl>
                                          <p:spTgt spid="63"/>
                                        </p:tgtEl>
                                        <p:attrNameLst>
                                          <p:attrName>ppt_w</p:attrName>
                                        </p:attrNameLst>
                                      </p:cBhvr>
                                      <p:tavLst>
                                        <p:tav tm="0">
                                          <p:val>
                                            <p:fltVal val="0"/>
                                          </p:val>
                                        </p:tav>
                                        <p:tav tm="100000">
                                          <p:val>
                                            <p:strVal val="#ppt_w"/>
                                          </p:val>
                                        </p:tav>
                                      </p:tavLst>
                                    </p:anim>
                                    <p:anim calcmode="lin" valueType="num">
                                      <p:cBhvr>
                                        <p:cTn id="120" dur="500" fill="hold"/>
                                        <p:tgtEl>
                                          <p:spTgt spid="63"/>
                                        </p:tgtEl>
                                        <p:attrNameLst>
                                          <p:attrName>ppt_h</p:attrName>
                                        </p:attrNameLst>
                                      </p:cBhvr>
                                      <p:tavLst>
                                        <p:tav tm="0">
                                          <p:val>
                                            <p:fltVal val="0"/>
                                          </p:val>
                                        </p:tav>
                                        <p:tav tm="100000">
                                          <p:val>
                                            <p:strVal val="#ppt_h"/>
                                          </p:val>
                                        </p:tav>
                                      </p:tavLst>
                                    </p:anim>
                                    <p:animEffect transition="in" filter="fade">
                                      <p:cBhvr>
                                        <p:cTn id="121" dur="500"/>
                                        <p:tgtEl>
                                          <p:spTgt spid="63"/>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wipe(left)">
                                      <p:cBhvr>
                                        <p:cTn id="125" dur="500"/>
                                        <p:tgtEl>
                                          <p:spTgt spid="62"/>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67"/>
                                        </p:tgtEl>
                                        <p:attrNameLst>
                                          <p:attrName>style.visibility</p:attrName>
                                        </p:attrNameLst>
                                      </p:cBhvr>
                                      <p:to>
                                        <p:strVal val="visible"/>
                                      </p:to>
                                    </p:set>
                                    <p:anim calcmode="lin" valueType="num">
                                      <p:cBhvr>
                                        <p:cTn id="130" dur="500" fill="hold"/>
                                        <p:tgtEl>
                                          <p:spTgt spid="67"/>
                                        </p:tgtEl>
                                        <p:attrNameLst>
                                          <p:attrName>ppt_w</p:attrName>
                                        </p:attrNameLst>
                                      </p:cBhvr>
                                      <p:tavLst>
                                        <p:tav tm="0">
                                          <p:val>
                                            <p:fltVal val="0"/>
                                          </p:val>
                                        </p:tav>
                                        <p:tav tm="100000">
                                          <p:val>
                                            <p:strVal val="#ppt_w"/>
                                          </p:val>
                                        </p:tav>
                                      </p:tavLst>
                                    </p:anim>
                                    <p:anim calcmode="lin" valueType="num">
                                      <p:cBhvr>
                                        <p:cTn id="131" dur="500" fill="hold"/>
                                        <p:tgtEl>
                                          <p:spTgt spid="67"/>
                                        </p:tgtEl>
                                        <p:attrNameLst>
                                          <p:attrName>ppt_h</p:attrName>
                                        </p:attrNameLst>
                                      </p:cBhvr>
                                      <p:tavLst>
                                        <p:tav tm="0">
                                          <p:val>
                                            <p:fltVal val="0"/>
                                          </p:val>
                                        </p:tav>
                                        <p:tav tm="100000">
                                          <p:val>
                                            <p:strVal val="#ppt_h"/>
                                          </p:val>
                                        </p:tav>
                                      </p:tavLst>
                                    </p:anim>
                                    <p:animEffect transition="in" filter="fade">
                                      <p:cBhvr>
                                        <p:cTn id="132" dur="500"/>
                                        <p:tgtEl>
                                          <p:spTgt spid="67"/>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wipe(left)">
                                      <p:cBhvr>
                                        <p:cTn id="13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p:bldP spid="58" grpId="0"/>
      <p:bldP spid="62"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2 - 9Slide.vn">
            <a:extLst>
              <a:ext uri="{FF2B5EF4-FFF2-40B4-BE49-F238E27FC236}">
                <a16:creationId xmlns:a16="http://schemas.microsoft.com/office/drawing/2014/main" id="{55DD2A88-E5E8-4252-8833-D85A620AED0A}"/>
              </a:ext>
            </a:extLst>
          </p:cNvPr>
          <p:cNvSpPr txBox="1"/>
          <p:nvPr/>
        </p:nvSpPr>
        <p:spPr>
          <a:xfrm>
            <a:off x="2209800" y="1752598"/>
            <a:ext cx="2209800" cy="2068195"/>
          </a:xfrm>
          <a:prstGeom prst="rect">
            <a:avLst/>
          </a:prstGeom>
          <a:noFill/>
        </p:spPr>
        <p:txBody>
          <a:bodyPr wrap="square" rtlCol="0">
            <a:spAutoFit/>
          </a:bodyPr>
          <a:lstStyle/>
          <a:p>
            <a:pPr algn="ctr">
              <a:lnSpc>
                <a:spcPct val="110000"/>
              </a:lnSpc>
            </a:pPr>
            <a:r>
              <a:rPr lang="en-US" altLang="zh-CN"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LẬP PHƯƠNG</a:t>
            </a:r>
            <a:endParaRPr lang="zh-CN" altLang="en-US"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mc:AlternateContent xmlns:mc="http://schemas.openxmlformats.org/markup-compatibility/2006">
        <mc:Choice xmlns:am3d="http://schemas.microsoft.com/office/drawing/2017/model3d" Requires="am3d">
          <p:graphicFrame>
            <p:nvGraphicFramePr>
              <p:cNvPr id="3" name="3D Model 2" descr="Rhombohedra 1 Red">
                <a:extLst>
                  <a:ext uri="{FF2B5EF4-FFF2-40B4-BE49-F238E27FC236}">
                    <a16:creationId xmlns:a16="http://schemas.microsoft.com/office/drawing/2014/main" id="{503F0A11-0091-4372-B060-387CB4863BBE}"/>
                  </a:ext>
                </a:extLst>
              </p:cNvPr>
              <p:cNvGraphicFramePr>
                <a:graphicFrameLocks noChangeAspect="1"/>
              </p:cNvGraphicFramePr>
              <p:nvPr>
                <p:extLst>
                  <p:ext uri="{D42A27DB-BD31-4B8C-83A1-F6EECF244321}">
                    <p14:modId xmlns:p14="http://schemas.microsoft.com/office/powerpoint/2010/main" val="582718566"/>
                  </p:ext>
                </p:extLst>
              </p:nvPr>
            </p:nvGraphicFramePr>
            <p:xfrm>
              <a:off x="5715000" y="1202779"/>
              <a:ext cx="2984194" cy="3167835"/>
            </p:xfrm>
            <a:graphic>
              <a:graphicData uri="http://schemas.microsoft.com/office/drawing/2017/model3d">
                <am3d:model3d r:embed="rId2">
                  <am3d:spPr>
                    <a:xfrm>
                      <a:off x="0" y="0"/>
                      <a:ext cx="2984194" cy="3167835"/>
                    </a:xfrm>
                    <a:prstGeom prst="rect">
                      <a:avLst/>
                    </a:prstGeom>
                  </am3d:spPr>
                  <am3d:camera>
                    <am3d:pos x="0" y="0" z="75275796"/>
                    <am3d:up dx="0" dy="36000000" dz="0"/>
                    <am3d:lookAt x="0" y="0" z="0"/>
                    <am3d:perspective fov="2700000"/>
                  </am3d:camera>
                  <am3d:trans>
                    <am3d:meterPerModelUnit n="119438" d="1000000"/>
                    <am3d:preTrans dx="-4521" dy="-18000000" dz="-3"/>
                    <am3d:scale>
                      <am3d:sx n="1000000" d="1000000"/>
                      <am3d:sy n="1000000" d="1000000"/>
                      <am3d:sz n="1000000" d="1000000"/>
                    </am3d:scale>
                    <am3d:rot/>
                    <am3d:postTrans dx="0" dy="0" dz="0"/>
                  </am3d:trans>
                  <am3d:raster rName="Office3DRenderer" rVer="16.0.8326">
                    <am3d:blip r:embed="rId3"/>
                  </am3d:raster>
                  <am3d:objViewport viewportSz="53256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hombohedra 1 Red">
                <a:extLst>
                  <a:ext uri="{FF2B5EF4-FFF2-40B4-BE49-F238E27FC236}">
                    <a16:creationId xmlns:a16="http://schemas.microsoft.com/office/drawing/2014/main" id="{503F0A11-0091-4372-B060-387CB4863BBE}"/>
                  </a:ext>
                </a:extLst>
              </p:cNvPr>
              <p:cNvPicPr>
                <a:picLocks noGrp="1" noRot="1" noChangeAspect="1" noMove="1" noResize="1" noEditPoints="1" noAdjustHandles="1" noChangeArrowheads="1" noChangeShapeType="1" noCrop="1"/>
              </p:cNvPicPr>
              <p:nvPr/>
            </p:nvPicPr>
            <p:blipFill>
              <a:blip r:embed="rId3"/>
              <a:stretch>
                <a:fillRect/>
              </a:stretch>
            </p:blipFill>
            <p:spPr>
              <a:xfrm>
                <a:off x="5715000" y="1202779"/>
                <a:ext cx="2984194" cy="3167835"/>
              </a:xfrm>
              <a:prstGeom prst="rect">
                <a:avLst/>
              </a:prstGeom>
            </p:spPr>
          </p:pic>
        </mc:Fallback>
      </mc:AlternateContent>
    </p:spTree>
    <p:extLst>
      <p:ext uri="{BB962C8B-B14F-4D97-AF65-F5344CB8AC3E}">
        <p14:creationId xmlns:p14="http://schemas.microsoft.com/office/powerpoint/2010/main" val="2695701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7000" fill="hold"/>
                                        <p:tgtEl>
                                          <p:spTgt spid="3"/>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37" presetClass="emph" presetSubtype="1024" fill="hold" nodeType="clickEffect">
                                  <p:stCondLst>
                                    <p:cond delay="0"/>
                                  </p:stCondLst>
                                  <p:childTnLst>
                                    <p:animRot by="21600000">
                                      <p:cBhvr>
                                        <p:cTn id="10" dur="7000" fill="hold"/>
                                        <p:tgtEl>
                                          <p:spTgt spid="3"/>
                                        </p:tgtEl>
                                        <p:attrNameLst>
                                          <p:attrName>3d.view.rotation.x</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4BDB732F-2B4D-4C03-88BA-F8965C7762B7}"/>
              </a:ext>
            </a:extLst>
          </p:cNvPr>
          <p:cNvSpPr/>
          <p:nvPr/>
        </p:nvSpPr>
        <p:spPr>
          <a:xfrm>
            <a:off x="6622246" y="1614324"/>
            <a:ext cx="2369354" cy="2369354"/>
          </a:xfrm>
          <a:prstGeom prst="cube">
            <a:avLst/>
          </a:prstGeom>
          <a:solidFill>
            <a:srgbClr val="D1C5F7"/>
          </a:solidFill>
          <a:ln w="57150">
            <a:solidFill>
              <a:srgbClr val="4E0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2 - 9Slide.vn">
            <a:extLst>
              <a:ext uri="{FF2B5EF4-FFF2-40B4-BE49-F238E27FC236}">
                <a16:creationId xmlns:a16="http://schemas.microsoft.com/office/drawing/2014/main" id="{55DD2A88-E5E8-4252-8833-D85A620AED0A}"/>
              </a:ext>
            </a:extLst>
          </p:cNvPr>
          <p:cNvSpPr txBox="1"/>
          <p:nvPr/>
        </p:nvSpPr>
        <p:spPr>
          <a:xfrm>
            <a:off x="3581400" y="499655"/>
            <a:ext cx="5029200" cy="713978"/>
          </a:xfrm>
          <a:prstGeom prst="rect">
            <a:avLst/>
          </a:prstGeom>
          <a:noFill/>
        </p:spPr>
        <p:txBody>
          <a:bodyPr wrap="square" rtlCol="0">
            <a:spAutoFit/>
          </a:bodyPr>
          <a:lstStyle/>
          <a:p>
            <a:pPr algn="ctr">
              <a:lnSpc>
                <a:spcPct val="110000"/>
              </a:lnSpc>
            </a:pPr>
            <a:r>
              <a:rPr lang="en-US" altLang="zh-CN"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LẬP PHƯƠNG</a:t>
            </a:r>
            <a:endParaRPr lang="zh-CN" altLang="en-US"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cxnSp>
        <p:nvCxnSpPr>
          <p:cNvPr id="7" name="PHẠM DUYÊN 3 - 9Slide.vn">
            <a:extLst>
              <a:ext uri="{FF2B5EF4-FFF2-40B4-BE49-F238E27FC236}">
                <a16:creationId xmlns:a16="http://schemas.microsoft.com/office/drawing/2014/main" id="{D99BFF37-1682-484A-AF33-78646B4CB4F2}"/>
              </a:ext>
            </a:extLst>
          </p:cNvPr>
          <p:cNvCxnSpPr>
            <a:cxnSpLocks/>
          </p:cNvCxnSpPr>
          <p:nvPr/>
        </p:nvCxnSpPr>
        <p:spPr>
          <a:xfrm>
            <a:off x="7203278" y="1637639"/>
            <a:ext cx="0" cy="1766472"/>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10" name="PHẠM DUYÊN 4 - 9Slide.vn">
            <a:extLst>
              <a:ext uri="{FF2B5EF4-FFF2-40B4-BE49-F238E27FC236}">
                <a16:creationId xmlns:a16="http://schemas.microsoft.com/office/drawing/2014/main" id="{F051D620-8331-4E55-856C-8DBA1F9DC9BD}"/>
              </a:ext>
            </a:extLst>
          </p:cNvPr>
          <p:cNvCxnSpPr>
            <a:cxnSpLocks/>
          </p:cNvCxnSpPr>
          <p:nvPr/>
        </p:nvCxnSpPr>
        <p:spPr>
          <a:xfrm flipH="1">
            <a:off x="7203278" y="3400426"/>
            <a:ext cx="1770458" cy="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12" name="PHẠM DUYÊN 5 - 9Slide.vn">
            <a:extLst>
              <a:ext uri="{FF2B5EF4-FFF2-40B4-BE49-F238E27FC236}">
                <a16:creationId xmlns:a16="http://schemas.microsoft.com/office/drawing/2014/main" id="{6306E1FE-99CC-49B2-8C7C-7C188490EEC2}"/>
              </a:ext>
            </a:extLst>
          </p:cNvPr>
          <p:cNvCxnSpPr>
            <a:cxnSpLocks/>
          </p:cNvCxnSpPr>
          <p:nvPr/>
        </p:nvCxnSpPr>
        <p:spPr>
          <a:xfrm flipV="1">
            <a:off x="6648037" y="3387725"/>
            <a:ext cx="578485" cy="573604"/>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sp>
        <p:nvSpPr>
          <p:cNvPr id="21" name="PHẠM DUYÊN 6 - 9Slide.vn">
            <a:extLst>
              <a:ext uri="{FF2B5EF4-FFF2-40B4-BE49-F238E27FC236}">
                <a16:creationId xmlns:a16="http://schemas.microsoft.com/office/drawing/2014/main" id="{56EA4046-DC9D-4D96-83EE-F7ABB9000457}"/>
              </a:ext>
            </a:extLst>
          </p:cNvPr>
          <p:cNvSpPr/>
          <p:nvPr/>
        </p:nvSpPr>
        <p:spPr>
          <a:xfrm>
            <a:off x="7150507" y="1536426"/>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HẠM DUYÊN 7 - 9Slide.vn">
            <a:extLst>
              <a:ext uri="{FF2B5EF4-FFF2-40B4-BE49-F238E27FC236}">
                <a16:creationId xmlns:a16="http://schemas.microsoft.com/office/drawing/2014/main" id="{3EC4AB1C-BDCE-4950-811C-FC945ADD606F}"/>
              </a:ext>
            </a:extLst>
          </p:cNvPr>
          <p:cNvSpPr/>
          <p:nvPr/>
        </p:nvSpPr>
        <p:spPr>
          <a:xfrm>
            <a:off x="8918533" y="1542391"/>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HẠM DUYÊN 8 - 9Slide.vn">
            <a:extLst>
              <a:ext uri="{FF2B5EF4-FFF2-40B4-BE49-F238E27FC236}">
                <a16:creationId xmlns:a16="http://schemas.microsoft.com/office/drawing/2014/main" id="{78DB96B8-8143-44FF-945A-DA683EDD3243}"/>
              </a:ext>
            </a:extLst>
          </p:cNvPr>
          <p:cNvSpPr/>
          <p:nvPr/>
        </p:nvSpPr>
        <p:spPr>
          <a:xfrm>
            <a:off x="7150507" y="3331770"/>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HẠM DUYÊN 9 - 9Slide.vn">
            <a:extLst>
              <a:ext uri="{FF2B5EF4-FFF2-40B4-BE49-F238E27FC236}">
                <a16:creationId xmlns:a16="http://schemas.microsoft.com/office/drawing/2014/main" id="{67CF5919-C752-4BAC-95CC-E2FFD56E2E0B}"/>
              </a:ext>
            </a:extLst>
          </p:cNvPr>
          <p:cNvSpPr/>
          <p:nvPr/>
        </p:nvSpPr>
        <p:spPr>
          <a:xfrm>
            <a:off x="8918533" y="3344849"/>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HẠM DUYÊN 10 - 9Slide.vn">
            <a:extLst>
              <a:ext uri="{FF2B5EF4-FFF2-40B4-BE49-F238E27FC236}">
                <a16:creationId xmlns:a16="http://schemas.microsoft.com/office/drawing/2014/main" id="{312CB320-D24D-40C4-9909-A39DBF2F3FA7}"/>
              </a:ext>
            </a:extLst>
          </p:cNvPr>
          <p:cNvSpPr/>
          <p:nvPr/>
        </p:nvSpPr>
        <p:spPr>
          <a:xfrm>
            <a:off x="6575197" y="2136140"/>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HẠM DUYÊN 11 - 9Slide.vn">
            <a:extLst>
              <a:ext uri="{FF2B5EF4-FFF2-40B4-BE49-F238E27FC236}">
                <a16:creationId xmlns:a16="http://schemas.microsoft.com/office/drawing/2014/main" id="{4991F712-1C6A-455F-A5EC-33A8880205E0}"/>
              </a:ext>
            </a:extLst>
          </p:cNvPr>
          <p:cNvSpPr/>
          <p:nvPr/>
        </p:nvSpPr>
        <p:spPr>
          <a:xfrm>
            <a:off x="8320643" y="2135261"/>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HẠM DUYÊN 12 - 9Slide.vn">
            <a:extLst>
              <a:ext uri="{FF2B5EF4-FFF2-40B4-BE49-F238E27FC236}">
                <a16:creationId xmlns:a16="http://schemas.microsoft.com/office/drawing/2014/main" id="{A5781E19-07C6-45BC-901F-AA9ECB973E7F}"/>
              </a:ext>
            </a:extLst>
          </p:cNvPr>
          <p:cNvSpPr/>
          <p:nvPr/>
        </p:nvSpPr>
        <p:spPr>
          <a:xfrm>
            <a:off x="6580769" y="39020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HẠM DUYÊN 13 - 9Slide.vn">
            <a:extLst>
              <a:ext uri="{FF2B5EF4-FFF2-40B4-BE49-F238E27FC236}">
                <a16:creationId xmlns:a16="http://schemas.microsoft.com/office/drawing/2014/main" id="{6D31A22E-2E31-450B-8198-4DDBBEF5CF10}"/>
              </a:ext>
            </a:extLst>
          </p:cNvPr>
          <p:cNvSpPr/>
          <p:nvPr/>
        </p:nvSpPr>
        <p:spPr>
          <a:xfrm>
            <a:off x="8338495" y="39020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HẠM DUYÊN 14 - 9Slide.vn">
            <a:extLst>
              <a:ext uri="{FF2B5EF4-FFF2-40B4-BE49-F238E27FC236}">
                <a16:creationId xmlns:a16="http://schemas.microsoft.com/office/drawing/2014/main" id="{7C986680-8BD9-48EA-8768-BDA957832BC7}"/>
              </a:ext>
            </a:extLst>
          </p:cNvPr>
          <p:cNvSpPr txBox="1"/>
          <p:nvPr/>
        </p:nvSpPr>
        <p:spPr>
          <a:xfrm>
            <a:off x="2286000" y="1727298"/>
            <a:ext cx="25908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Có 8 đỉnh</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33" name="PHẠM DUYÊN 15 - 9Slide.vn">
            <a:extLst>
              <a:ext uri="{FF2B5EF4-FFF2-40B4-BE49-F238E27FC236}">
                <a16:creationId xmlns:a16="http://schemas.microsoft.com/office/drawing/2014/main" id="{51F96375-84FB-4376-91C0-1FBA983F2A57}"/>
              </a:ext>
            </a:extLst>
          </p:cNvPr>
          <p:cNvGrpSpPr>
            <a:grpSpLocks/>
          </p:cNvGrpSpPr>
          <p:nvPr/>
        </p:nvGrpSpPr>
        <p:grpSpPr bwMode="auto">
          <a:xfrm>
            <a:off x="1509102" y="1726207"/>
            <a:ext cx="556160" cy="556160"/>
            <a:chOff x="82987" y="82987"/>
            <a:chExt cx="597814" cy="597814"/>
          </a:xfrm>
          <a:effectLst>
            <a:outerShdw blurRad="254000" dist="63500" dir="2700000" algn="tl" rotWithShape="0">
              <a:prstClr val="black">
                <a:alpha val="30000"/>
              </a:prstClr>
            </a:outerShdw>
          </a:effectLst>
        </p:grpSpPr>
        <p:sp>
          <p:nvSpPr>
            <p:cNvPr id="34" name="39">
              <a:extLst>
                <a:ext uri="{FF2B5EF4-FFF2-40B4-BE49-F238E27FC236}">
                  <a16:creationId xmlns:a16="http://schemas.microsoft.com/office/drawing/2014/main" id="{4C408892-0180-4C0A-9F94-1E76082B399D}"/>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35" name="Picture 9">
              <a:extLst>
                <a:ext uri="{FF2B5EF4-FFF2-40B4-BE49-F238E27FC236}">
                  <a16:creationId xmlns:a16="http://schemas.microsoft.com/office/drawing/2014/main" id="{3BE839CB-BFE5-4F2C-8D1F-9BF1A827D30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PHẠM DUYÊN 16 - 9Slide.vn">
            <a:extLst>
              <a:ext uri="{FF2B5EF4-FFF2-40B4-BE49-F238E27FC236}">
                <a16:creationId xmlns:a16="http://schemas.microsoft.com/office/drawing/2014/main" id="{50773EAC-43F9-4AFD-B913-06D19E39B2BF}"/>
              </a:ext>
            </a:extLst>
          </p:cNvPr>
          <p:cNvSpPr txBox="1"/>
          <p:nvPr/>
        </p:nvSpPr>
        <p:spPr>
          <a:xfrm>
            <a:off x="2286000" y="2560200"/>
            <a:ext cx="25908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Có 6 mặt</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43" name="PHẠM DUYÊN 17 - 9Slide.vn">
            <a:extLst>
              <a:ext uri="{FF2B5EF4-FFF2-40B4-BE49-F238E27FC236}">
                <a16:creationId xmlns:a16="http://schemas.microsoft.com/office/drawing/2014/main" id="{6B623466-2F41-45C9-85D6-2FD6532134DE}"/>
              </a:ext>
            </a:extLst>
          </p:cNvPr>
          <p:cNvGrpSpPr>
            <a:grpSpLocks/>
          </p:cNvGrpSpPr>
          <p:nvPr/>
        </p:nvGrpSpPr>
        <p:grpSpPr bwMode="auto">
          <a:xfrm>
            <a:off x="1509102" y="2559109"/>
            <a:ext cx="556160" cy="556160"/>
            <a:chOff x="82987" y="82987"/>
            <a:chExt cx="597814" cy="597814"/>
          </a:xfrm>
          <a:effectLst>
            <a:outerShdw blurRad="254000" dist="63500" dir="2700000" algn="tl" rotWithShape="0">
              <a:prstClr val="black">
                <a:alpha val="30000"/>
              </a:prstClr>
            </a:outerShdw>
          </a:effectLst>
        </p:grpSpPr>
        <p:sp>
          <p:nvSpPr>
            <p:cNvPr id="44" name="39">
              <a:extLst>
                <a:ext uri="{FF2B5EF4-FFF2-40B4-BE49-F238E27FC236}">
                  <a16:creationId xmlns:a16="http://schemas.microsoft.com/office/drawing/2014/main" id="{CDD01617-C8CB-43BF-97B2-A5523CA92312}"/>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45" name="Picture 9">
              <a:extLst>
                <a:ext uri="{FF2B5EF4-FFF2-40B4-BE49-F238E27FC236}">
                  <a16:creationId xmlns:a16="http://schemas.microsoft.com/office/drawing/2014/main" id="{A6AA46AB-0488-41F3-87EE-7C97A14DF99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PHẠM DUYÊN 18 - 9Slide.vn">
            <a:extLst>
              <a:ext uri="{FF2B5EF4-FFF2-40B4-BE49-F238E27FC236}">
                <a16:creationId xmlns:a16="http://schemas.microsoft.com/office/drawing/2014/main" id="{7737C8D2-CCC9-45C4-AF4D-6D4C2E6EE91B}"/>
              </a:ext>
            </a:extLst>
          </p:cNvPr>
          <p:cNvSpPr txBox="1"/>
          <p:nvPr/>
        </p:nvSpPr>
        <p:spPr>
          <a:xfrm>
            <a:off x="2286000" y="3393102"/>
            <a:ext cx="25908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Có 12 cạnh</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47" name="PHẠM DUYÊN 19 - 9Slide.vn">
            <a:extLst>
              <a:ext uri="{FF2B5EF4-FFF2-40B4-BE49-F238E27FC236}">
                <a16:creationId xmlns:a16="http://schemas.microsoft.com/office/drawing/2014/main" id="{57E5C235-AE35-486F-9D7E-02B754E9FE9B}"/>
              </a:ext>
            </a:extLst>
          </p:cNvPr>
          <p:cNvGrpSpPr>
            <a:grpSpLocks/>
          </p:cNvGrpSpPr>
          <p:nvPr/>
        </p:nvGrpSpPr>
        <p:grpSpPr bwMode="auto">
          <a:xfrm>
            <a:off x="1509102" y="3392011"/>
            <a:ext cx="556160" cy="556160"/>
            <a:chOff x="82987" y="82987"/>
            <a:chExt cx="597814" cy="597814"/>
          </a:xfrm>
          <a:effectLst>
            <a:outerShdw blurRad="254000" dist="63500" dir="2700000" algn="tl" rotWithShape="0">
              <a:prstClr val="black">
                <a:alpha val="30000"/>
              </a:prstClr>
            </a:outerShdw>
          </a:effectLst>
        </p:grpSpPr>
        <p:sp>
          <p:nvSpPr>
            <p:cNvPr id="48" name="39">
              <a:extLst>
                <a:ext uri="{FF2B5EF4-FFF2-40B4-BE49-F238E27FC236}">
                  <a16:creationId xmlns:a16="http://schemas.microsoft.com/office/drawing/2014/main" id="{A24F7EFE-8590-4348-87B3-9C1707D04163}"/>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49" name="Picture 9">
              <a:extLst>
                <a:ext uri="{FF2B5EF4-FFF2-40B4-BE49-F238E27FC236}">
                  <a16:creationId xmlns:a16="http://schemas.microsoft.com/office/drawing/2014/main" id="{0100425E-F795-4EFF-B79D-B1BC8928ABA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PHẠM DUYÊN 20 - 9Slide.vn">
            <a:extLst>
              <a:ext uri="{FF2B5EF4-FFF2-40B4-BE49-F238E27FC236}">
                <a16:creationId xmlns:a16="http://schemas.microsoft.com/office/drawing/2014/main" id="{B65877F2-A5B4-44A1-B7AF-F0B10C12B8D0}"/>
              </a:ext>
            </a:extLst>
          </p:cNvPr>
          <p:cNvSpPr txBox="1"/>
          <p:nvPr/>
        </p:nvSpPr>
        <p:spPr>
          <a:xfrm>
            <a:off x="2286000" y="4226004"/>
            <a:ext cx="6172200"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Các mặt đều là </a:t>
            </a:r>
            <a:r>
              <a:rPr lang="en-US" altLang="zh-CN" sz="3600" b="0">
                <a:solidFill>
                  <a:srgbClr val="4E05DD"/>
                </a:solidFill>
                <a:latin typeface="+mn-lt"/>
                <a:ea typeface="字魂107号-萌趣欢乐体" panose="00000500000000000000" pitchFamily="2" charset="-122"/>
                <a:sym typeface="字魂107号-萌趣欢乐体" panose="00000500000000000000" pitchFamily="2" charset="-122"/>
              </a:rPr>
              <a:t>hình vuông</a:t>
            </a:r>
            <a:endParaRPr lang="zh-CN" altLang="en-US" sz="3600" b="0" dirty="0">
              <a:solidFill>
                <a:srgbClr val="4E05DD"/>
              </a:solidFill>
              <a:latin typeface="+mn-lt"/>
              <a:ea typeface="字魂107号-萌趣欢乐体" panose="00000500000000000000" pitchFamily="2" charset="-122"/>
              <a:sym typeface="字魂107号-萌趣欢乐体" panose="00000500000000000000" pitchFamily="2" charset="-122"/>
            </a:endParaRPr>
          </a:p>
        </p:txBody>
      </p:sp>
      <p:grpSp>
        <p:nvGrpSpPr>
          <p:cNvPr id="31" name="PHẠM DUYÊN 21 - 9Slide.vn">
            <a:extLst>
              <a:ext uri="{FF2B5EF4-FFF2-40B4-BE49-F238E27FC236}">
                <a16:creationId xmlns:a16="http://schemas.microsoft.com/office/drawing/2014/main" id="{35A06BB5-7537-4480-94D9-A28610886FDA}"/>
              </a:ext>
            </a:extLst>
          </p:cNvPr>
          <p:cNvGrpSpPr>
            <a:grpSpLocks/>
          </p:cNvGrpSpPr>
          <p:nvPr/>
        </p:nvGrpSpPr>
        <p:grpSpPr bwMode="auto">
          <a:xfrm>
            <a:off x="1509102" y="4224913"/>
            <a:ext cx="556160" cy="556160"/>
            <a:chOff x="82987" y="82987"/>
            <a:chExt cx="597814" cy="597814"/>
          </a:xfrm>
          <a:effectLst>
            <a:outerShdw blurRad="254000" dist="63500" dir="2700000" algn="tl" rotWithShape="0">
              <a:prstClr val="black">
                <a:alpha val="30000"/>
              </a:prstClr>
            </a:outerShdw>
          </a:effectLst>
        </p:grpSpPr>
        <p:sp>
          <p:nvSpPr>
            <p:cNvPr id="36" name="39">
              <a:extLst>
                <a:ext uri="{FF2B5EF4-FFF2-40B4-BE49-F238E27FC236}">
                  <a16:creationId xmlns:a16="http://schemas.microsoft.com/office/drawing/2014/main" id="{F00EBAE5-F2E9-4D22-9562-7F619C6DC7DA}"/>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37" name="Picture 9">
              <a:extLst>
                <a:ext uri="{FF2B5EF4-FFF2-40B4-BE49-F238E27FC236}">
                  <a16:creationId xmlns:a16="http://schemas.microsoft.com/office/drawing/2014/main" id="{1F94B6DA-982C-4A86-BA8E-E962A3A2E6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PHẠM DUYÊN 22 - 9Slide.vn">
            <a:extLst>
              <a:ext uri="{FF2B5EF4-FFF2-40B4-BE49-F238E27FC236}">
                <a16:creationId xmlns:a16="http://schemas.microsoft.com/office/drawing/2014/main" id="{DCA8D044-1C1D-4AEE-AEAA-7BEA7264EC81}"/>
              </a:ext>
            </a:extLst>
          </p:cNvPr>
          <p:cNvSpPr/>
          <p:nvPr/>
        </p:nvSpPr>
        <p:spPr>
          <a:xfrm>
            <a:off x="-4028587" y="2383413"/>
            <a:ext cx="3378200" cy="1841500"/>
          </a:xfrm>
          <a:prstGeom prst="cube">
            <a:avLst/>
          </a:prstGeom>
          <a:solidFill>
            <a:srgbClr val="D1C5F7"/>
          </a:solidFill>
          <a:ln w="57150">
            <a:solidFill>
              <a:srgbClr val="4E0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PHẠM DUYÊN 23 - 9Slide.vn">
            <a:extLst>
              <a:ext uri="{FF2B5EF4-FFF2-40B4-BE49-F238E27FC236}">
                <a16:creationId xmlns:a16="http://schemas.microsoft.com/office/drawing/2014/main" id="{2DB0CAC7-CDA3-4B45-82D8-EA9AAB77DB1F}"/>
              </a:ext>
            </a:extLst>
          </p:cNvPr>
          <p:cNvCxnSpPr>
            <a:cxnSpLocks/>
          </p:cNvCxnSpPr>
          <p:nvPr/>
        </p:nvCxnSpPr>
        <p:spPr>
          <a:xfrm>
            <a:off x="-3553133" y="2386331"/>
            <a:ext cx="0" cy="137160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55" name="PHẠM DUYÊN 24 - 9Slide.vn">
            <a:extLst>
              <a:ext uri="{FF2B5EF4-FFF2-40B4-BE49-F238E27FC236}">
                <a16:creationId xmlns:a16="http://schemas.microsoft.com/office/drawing/2014/main" id="{0274FAA6-CB2A-46EB-9CA2-665B0504A3DC}"/>
              </a:ext>
            </a:extLst>
          </p:cNvPr>
          <p:cNvCxnSpPr>
            <a:cxnSpLocks/>
          </p:cNvCxnSpPr>
          <p:nvPr/>
        </p:nvCxnSpPr>
        <p:spPr>
          <a:xfrm flipH="1">
            <a:off x="-3593614" y="3755550"/>
            <a:ext cx="2926558" cy="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56" name="PHẠM DUYÊN 25 - 9Slide.vn">
            <a:extLst>
              <a:ext uri="{FF2B5EF4-FFF2-40B4-BE49-F238E27FC236}">
                <a16:creationId xmlns:a16="http://schemas.microsoft.com/office/drawing/2014/main" id="{B43F6B64-5C55-4CFD-A574-55A5037E0616}"/>
              </a:ext>
            </a:extLst>
          </p:cNvPr>
          <p:cNvCxnSpPr>
            <a:cxnSpLocks/>
          </p:cNvCxnSpPr>
          <p:nvPr/>
        </p:nvCxnSpPr>
        <p:spPr>
          <a:xfrm flipV="1">
            <a:off x="-4028587" y="3788887"/>
            <a:ext cx="439736" cy="436026"/>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309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500"/>
                            </p:stCondLst>
                            <p:childTnLst>
                              <p:par>
                                <p:cTn id="20" presetID="26" presetClass="emph" presetSubtype="0" repeatCount="5000" fill="hold" grpId="1" nodeType="afterEffect">
                                  <p:stCondLst>
                                    <p:cond delay="0"/>
                                  </p:stCondLst>
                                  <p:childTnLst>
                                    <p:animEffect transition="out" filter="fade">
                                      <p:cBhvr>
                                        <p:cTn id="21" dur="500" tmFilter="0, 0; .2, .5; .8, .5; 1, 0"/>
                                        <p:tgtEl>
                                          <p:spTgt spid="21"/>
                                        </p:tgtEl>
                                      </p:cBhvr>
                                    </p:animEffect>
                                    <p:animScale>
                                      <p:cBhvr>
                                        <p:cTn id="22" dur="250" autoRev="1" fill="hold"/>
                                        <p:tgtEl>
                                          <p:spTgt spid="21"/>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6" presetClass="emph" presetSubtype="0" repeatCount="5000" fill="hold" grpId="1" nodeType="withEffect">
                                  <p:stCondLst>
                                    <p:cond delay="0"/>
                                  </p:stCondLst>
                                  <p:childTnLst>
                                    <p:animEffect transition="out" filter="fade">
                                      <p:cBhvr>
                                        <p:cTn id="29" dur="500" tmFilter="0, 0; .2, .5; .8, .5; 1, 0"/>
                                        <p:tgtEl>
                                          <p:spTgt spid="22"/>
                                        </p:tgtEl>
                                      </p:cBhvr>
                                    </p:animEffect>
                                    <p:animScale>
                                      <p:cBhvr>
                                        <p:cTn id="30" dur="250" autoRev="1" fill="hold"/>
                                        <p:tgtEl>
                                          <p:spTgt spid="22"/>
                                        </p:tgtEl>
                                      </p:cBhvr>
                                      <p:by x="105000" y="105000"/>
                                    </p:animScale>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6" presetClass="emph" presetSubtype="0" repeatCount="5000" fill="hold" grpId="1" nodeType="withEffect">
                                  <p:stCondLst>
                                    <p:cond delay="0"/>
                                  </p:stCondLst>
                                  <p:childTnLst>
                                    <p:animEffect transition="out" filter="fade">
                                      <p:cBhvr>
                                        <p:cTn id="35" dur="500" tmFilter="0, 0; .2, .5; .8, .5; 1, 0"/>
                                        <p:tgtEl>
                                          <p:spTgt spid="23"/>
                                        </p:tgtEl>
                                      </p:cBhvr>
                                    </p:animEffect>
                                    <p:animScale>
                                      <p:cBhvr>
                                        <p:cTn id="36" dur="250" autoRev="1" fill="hold"/>
                                        <p:tgtEl>
                                          <p:spTgt spid="23"/>
                                        </p:tgtEl>
                                      </p:cBhvr>
                                      <p:by x="105000" y="105000"/>
                                    </p:animScale>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26" presetClass="emph" presetSubtype="0" repeatCount="5000" fill="hold" grpId="1" nodeType="withEffect">
                                  <p:stCondLst>
                                    <p:cond delay="0"/>
                                  </p:stCondLst>
                                  <p:childTnLst>
                                    <p:animEffect transition="out" filter="fade">
                                      <p:cBhvr>
                                        <p:cTn id="41" dur="500" tmFilter="0, 0; .2, .5; .8, .5; 1, 0"/>
                                        <p:tgtEl>
                                          <p:spTgt spid="24"/>
                                        </p:tgtEl>
                                      </p:cBhvr>
                                    </p:animEffect>
                                    <p:animScale>
                                      <p:cBhvr>
                                        <p:cTn id="42" dur="250" autoRev="1" fill="hold"/>
                                        <p:tgtEl>
                                          <p:spTgt spid="24"/>
                                        </p:tgtEl>
                                      </p:cBhvr>
                                      <p:by x="105000" y="105000"/>
                                    </p:animScale>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26" presetClass="emph" presetSubtype="0" repeatCount="5000" fill="hold" grpId="1" nodeType="withEffect">
                                  <p:stCondLst>
                                    <p:cond delay="0"/>
                                  </p:stCondLst>
                                  <p:childTnLst>
                                    <p:animEffect transition="out" filter="fade">
                                      <p:cBhvr>
                                        <p:cTn id="47" dur="500" tmFilter="0, 0; .2, .5; .8, .5; 1, 0"/>
                                        <p:tgtEl>
                                          <p:spTgt spid="26"/>
                                        </p:tgtEl>
                                      </p:cBhvr>
                                    </p:animEffect>
                                    <p:animScale>
                                      <p:cBhvr>
                                        <p:cTn id="48" dur="250" autoRev="1" fill="hold"/>
                                        <p:tgtEl>
                                          <p:spTgt spid="26"/>
                                        </p:tgtEl>
                                      </p:cBhvr>
                                      <p:by x="105000" y="105000"/>
                                    </p:animScale>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26" presetClass="emph" presetSubtype="0" repeatCount="5000" fill="hold" grpId="1" nodeType="withEffect">
                                  <p:stCondLst>
                                    <p:cond delay="0"/>
                                  </p:stCondLst>
                                  <p:childTnLst>
                                    <p:animEffect transition="out" filter="fade">
                                      <p:cBhvr>
                                        <p:cTn id="53" dur="500" tmFilter="0, 0; .2, .5; .8, .5; 1, 0"/>
                                        <p:tgtEl>
                                          <p:spTgt spid="27"/>
                                        </p:tgtEl>
                                      </p:cBhvr>
                                    </p:animEffect>
                                    <p:animScale>
                                      <p:cBhvr>
                                        <p:cTn id="54" dur="250" autoRev="1" fill="hold"/>
                                        <p:tgtEl>
                                          <p:spTgt spid="27"/>
                                        </p:tgtEl>
                                      </p:cBhvr>
                                      <p:by x="105000" y="105000"/>
                                    </p:animScale>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26" presetClass="emph" presetSubtype="0" repeatCount="5000" fill="hold" grpId="1" nodeType="withEffect">
                                  <p:stCondLst>
                                    <p:cond delay="0"/>
                                  </p:stCondLst>
                                  <p:childTnLst>
                                    <p:animEffect transition="out" filter="fade">
                                      <p:cBhvr>
                                        <p:cTn id="59" dur="500" tmFilter="0, 0; .2, .5; .8, .5; 1, 0"/>
                                        <p:tgtEl>
                                          <p:spTgt spid="28"/>
                                        </p:tgtEl>
                                      </p:cBhvr>
                                    </p:animEffect>
                                    <p:animScale>
                                      <p:cBhvr>
                                        <p:cTn id="60" dur="250" autoRev="1" fill="hold"/>
                                        <p:tgtEl>
                                          <p:spTgt spid="28"/>
                                        </p:tgtEl>
                                      </p:cBhvr>
                                      <p:by x="105000" y="105000"/>
                                    </p:animScale>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26" presetClass="emph" presetSubtype="0" repeatCount="5000" fill="hold" grpId="1" nodeType="withEffect">
                                  <p:stCondLst>
                                    <p:cond delay="0"/>
                                  </p:stCondLst>
                                  <p:childTnLst>
                                    <p:animEffect transition="out" filter="fade">
                                      <p:cBhvr>
                                        <p:cTn id="65" dur="500" tmFilter="0, 0; .2, .5; .8, .5; 1, 0"/>
                                        <p:tgtEl>
                                          <p:spTgt spid="29"/>
                                        </p:tgtEl>
                                      </p:cBhvr>
                                    </p:animEffect>
                                    <p:animScale>
                                      <p:cBhvr>
                                        <p:cTn id="66" dur="250" autoRev="1" fill="hold"/>
                                        <p:tgtEl>
                                          <p:spTgt spid="29"/>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6" presetClass="exit" presetSubtype="21" fill="hold" grpId="2" nodeType="clickEffect">
                                  <p:stCondLst>
                                    <p:cond delay="0"/>
                                  </p:stCondLst>
                                  <p:childTnLst>
                                    <p:animEffect transition="out" filter="barn(inVertic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6" presetClass="exit" presetSubtype="21" fill="hold" grpId="2" nodeType="withEffect">
                                  <p:stCondLst>
                                    <p:cond delay="0"/>
                                  </p:stCondLst>
                                  <p:childTnLst>
                                    <p:animEffect transition="out" filter="barn(inVertical)">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6" presetClass="exit" presetSubtype="21" fill="hold" grpId="2" nodeType="withEffect">
                                  <p:stCondLst>
                                    <p:cond delay="0"/>
                                  </p:stCondLst>
                                  <p:childTnLst>
                                    <p:animEffect transition="out" filter="barn(inVertical)">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6" presetClass="exit" presetSubtype="21" fill="hold" grpId="2" nodeType="withEffect">
                                  <p:stCondLst>
                                    <p:cond delay="0"/>
                                  </p:stCondLst>
                                  <p:childTnLst>
                                    <p:animEffect transition="out" filter="barn(inVertical)">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6" presetClass="exit" presetSubtype="21" fill="hold" grpId="2" nodeType="withEffect">
                                  <p:stCondLst>
                                    <p:cond delay="0"/>
                                  </p:stCondLst>
                                  <p:childTnLst>
                                    <p:animEffect transition="out" filter="barn(inVertical)">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par>
                                <p:cTn id="84" presetID="16" presetClass="exit" presetSubtype="21" fill="hold" grpId="2" nodeType="withEffect">
                                  <p:stCondLst>
                                    <p:cond delay="0"/>
                                  </p:stCondLst>
                                  <p:childTnLst>
                                    <p:animEffect transition="out" filter="barn(inVertical)">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6" presetClass="exit" presetSubtype="21" fill="hold" grpId="2" nodeType="withEffect">
                                  <p:stCondLst>
                                    <p:cond delay="0"/>
                                  </p:stCondLst>
                                  <p:childTnLst>
                                    <p:animEffect transition="out" filter="barn(inVertic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6" presetClass="exit" presetSubtype="21" fill="hold" grpId="2" nodeType="withEffect">
                                  <p:stCondLst>
                                    <p:cond delay="0"/>
                                  </p:stCondLst>
                                  <p:childTnLst>
                                    <p:animEffect transition="out" filter="barn(inVertical)">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Effect transition="in" filter="fade">
                                      <p:cBhvr>
                                        <p:cTn id="99" dur="500"/>
                                        <p:tgtEl>
                                          <p:spTgt spid="33"/>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wipe(left)">
                                      <p:cBhvr>
                                        <p:cTn id="103" dur="500"/>
                                        <p:tgtEl>
                                          <p:spTgt spid="32"/>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500" fill="hold"/>
                                        <p:tgtEl>
                                          <p:spTgt spid="43"/>
                                        </p:tgtEl>
                                        <p:attrNameLst>
                                          <p:attrName>ppt_w</p:attrName>
                                        </p:attrNameLst>
                                      </p:cBhvr>
                                      <p:tavLst>
                                        <p:tav tm="0">
                                          <p:val>
                                            <p:fltVal val="0"/>
                                          </p:val>
                                        </p:tav>
                                        <p:tav tm="100000">
                                          <p:val>
                                            <p:strVal val="#ppt_w"/>
                                          </p:val>
                                        </p:tav>
                                      </p:tavLst>
                                    </p:anim>
                                    <p:anim calcmode="lin" valueType="num">
                                      <p:cBhvr>
                                        <p:cTn id="109" dur="500" fill="hold"/>
                                        <p:tgtEl>
                                          <p:spTgt spid="43"/>
                                        </p:tgtEl>
                                        <p:attrNameLst>
                                          <p:attrName>ppt_h</p:attrName>
                                        </p:attrNameLst>
                                      </p:cBhvr>
                                      <p:tavLst>
                                        <p:tav tm="0">
                                          <p:val>
                                            <p:fltVal val="0"/>
                                          </p:val>
                                        </p:tav>
                                        <p:tav tm="100000">
                                          <p:val>
                                            <p:strVal val="#ppt_h"/>
                                          </p:val>
                                        </p:tav>
                                      </p:tavLst>
                                    </p:anim>
                                    <p:animEffect transition="in" filter="fade">
                                      <p:cBhvr>
                                        <p:cTn id="110" dur="500"/>
                                        <p:tgtEl>
                                          <p:spTgt spid="43"/>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wipe(left)">
                                      <p:cBhvr>
                                        <p:cTn id="114" dur="500"/>
                                        <p:tgtEl>
                                          <p:spTgt spid="42"/>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47"/>
                                        </p:tgtEl>
                                        <p:attrNameLst>
                                          <p:attrName>style.visibility</p:attrName>
                                        </p:attrNameLst>
                                      </p:cBhvr>
                                      <p:to>
                                        <p:strVal val="visible"/>
                                      </p:to>
                                    </p:set>
                                    <p:anim calcmode="lin" valueType="num">
                                      <p:cBhvr>
                                        <p:cTn id="119" dur="500" fill="hold"/>
                                        <p:tgtEl>
                                          <p:spTgt spid="47"/>
                                        </p:tgtEl>
                                        <p:attrNameLst>
                                          <p:attrName>ppt_w</p:attrName>
                                        </p:attrNameLst>
                                      </p:cBhvr>
                                      <p:tavLst>
                                        <p:tav tm="0">
                                          <p:val>
                                            <p:fltVal val="0"/>
                                          </p:val>
                                        </p:tav>
                                        <p:tav tm="100000">
                                          <p:val>
                                            <p:strVal val="#ppt_w"/>
                                          </p:val>
                                        </p:tav>
                                      </p:tavLst>
                                    </p:anim>
                                    <p:anim calcmode="lin" valueType="num">
                                      <p:cBhvr>
                                        <p:cTn id="120" dur="500" fill="hold"/>
                                        <p:tgtEl>
                                          <p:spTgt spid="47"/>
                                        </p:tgtEl>
                                        <p:attrNameLst>
                                          <p:attrName>ppt_h</p:attrName>
                                        </p:attrNameLst>
                                      </p:cBhvr>
                                      <p:tavLst>
                                        <p:tav tm="0">
                                          <p:val>
                                            <p:fltVal val="0"/>
                                          </p:val>
                                        </p:tav>
                                        <p:tav tm="100000">
                                          <p:val>
                                            <p:strVal val="#ppt_h"/>
                                          </p:val>
                                        </p:tav>
                                      </p:tavLst>
                                    </p:anim>
                                    <p:animEffect transition="in" filter="fade">
                                      <p:cBhvr>
                                        <p:cTn id="121" dur="500"/>
                                        <p:tgtEl>
                                          <p:spTgt spid="47"/>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wipe(left)">
                                      <p:cBhvr>
                                        <p:cTn id="125" dur="500"/>
                                        <p:tgtEl>
                                          <p:spTgt spid="46"/>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31"/>
                                        </p:tgtEl>
                                        <p:attrNameLst>
                                          <p:attrName>style.visibility</p:attrName>
                                        </p:attrNameLst>
                                      </p:cBhvr>
                                      <p:to>
                                        <p:strVal val="visible"/>
                                      </p:to>
                                    </p:set>
                                    <p:anim calcmode="lin" valueType="num">
                                      <p:cBhvr>
                                        <p:cTn id="130" dur="500" fill="hold"/>
                                        <p:tgtEl>
                                          <p:spTgt spid="31"/>
                                        </p:tgtEl>
                                        <p:attrNameLst>
                                          <p:attrName>ppt_w</p:attrName>
                                        </p:attrNameLst>
                                      </p:cBhvr>
                                      <p:tavLst>
                                        <p:tav tm="0">
                                          <p:val>
                                            <p:fltVal val="0"/>
                                          </p:val>
                                        </p:tav>
                                        <p:tav tm="100000">
                                          <p:val>
                                            <p:strVal val="#ppt_w"/>
                                          </p:val>
                                        </p:tav>
                                      </p:tavLst>
                                    </p:anim>
                                    <p:anim calcmode="lin" valueType="num">
                                      <p:cBhvr>
                                        <p:cTn id="131" dur="500" fill="hold"/>
                                        <p:tgtEl>
                                          <p:spTgt spid="31"/>
                                        </p:tgtEl>
                                        <p:attrNameLst>
                                          <p:attrName>ppt_h</p:attrName>
                                        </p:attrNameLst>
                                      </p:cBhvr>
                                      <p:tavLst>
                                        <p:tav tm="0">
                                          <p:val>
                                            <p:fltVal val="0"/>
                                          </p:val>
                                        </p:tav>
                                        <p:tav tm="100000">
                                          <p:val>
                                            <p:strVal val="#ppt_h"/>
                                          </p:val>
                                        </p:tav>
                                      </p:tavLst>
                                    </p:anim>
                                    <p:animEffect transition="in" filter="fade">
                                      <p:cBhvr>
                                        <p:cTn id="132" dur="500"/>
                                        <p:tgtEl>
                                          <p:spTgt spid="31"/>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wipe(left)">
                                      <p:cBhvr>
                                        <p:cTn id="1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2" grpId="0"/>
      <p:bldP spid="42" grpId="0"/>
      <p:bldP spid="46"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4BDB732F-2B4D-4C03-88BA-F8965C7762B7}"/>
              </a:ext>
            </a:extLst>
          </p:cNvPr>
          <p:cNvSpPr/>
          <p:nvPr/>
        </p:nvSpPr>
        <p:spPr>
          <a:xfrm>
            <a:off x="7460446" y="1614324"/>
            <a:ext cx="2369354" cy="2369354"/>
          </a:xfrm>
          <a:prstGeom prst="cube">
            <a:avLst/>
          </a:prstGeom>
          <a:solidFill>
            <a:srgbClr val="D1C5F7"/>
          </a:solidFill>
          <a:ln w="57150">
            <a:solidFill>
              <a:srgbClr val="4E0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2 - 9Slide.vn">
            <a:extLst>
              <a:ext uri="{FF2B5EF4-FFF2-40B4-BE49-F238E27FC236}">
                <a16:creationId xmlns:a16="http://schemas.microsoft.com/office/drawing/2014/main" id="{55DD2A88-E5E8-4252-8833-D85A620AED0A}"/>
              </a:ext>
            </a:extLst>
          </p:cNvPr>
          <p:cNvSpPr txBox="1"/>
          <p:nvPr/>
        </p:nvSpPr>
        <p:spPr>
          <a:xfrm>
            <a:off x="609600" y="471251"/>
            <a:ext cx="10972800" cy="713978"/>
          </a:xfrm>
          <a:prstGeom prst="rect">
            <a:avLst/>
          </a:prstGeom>
          <a:noFill/>
        </p:spPr>
        <p:txBody>
          <a:bodyPr wrap="square" rtlCol="0">
            <a:spAutoFit/>
          </a:bodyPr>
          <a:lstStyle/>
          <a:p>
            <a:pPr algn="ctr">
              <a:lnSpc>
                <a:spcPct val="110000"/>
              </a:lnSpc>
            </a:pPr>
            <a:r>
              <a:rPr lang="en-US" altLang="zh-CN"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KHỐI HỘP CHỮ NHẬT, KHỐI LẬP PHƯƠNG</a:t>
            </a:r>
            <a:endParaRPr lang="zh-CN" altLang="en-US" sz="4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cxnSp>
        <p:nvCxnSpPr>
          <p:cNvPr id="7" name="PHẠM DUYÊN 3 - 9Slide.vn">
            <a:extLst>
              <a:ext uri="{FF2B5EF4-FFF2-40B4-BE49-F238E27FC236}">
                <a16:creationId xmlns:a16="http://schemas.microsoft.com/office/drawing/2014/main" id="{D99BFF37-1682-484A-AF33-78646B4CB4F2}"/>
              </a:ext>
            </a:extLst>
          </p:cNvPr>
          <p:cNvCxnSpPr>
            <a:cxnSpLocks/>
          </p:cNvCxnSpPr>
          <p:nvPr/>
        </p:nvCxnSpPr>
        <p:spPr>
          <a:xfrm>
            <a:off x="8041478" y="1637639"/>
            <a:ext cx="0" cy="1766472"/>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10" name="PHẠM DUYÊN 4 - 9Slide.vn">
            <a:extLst>
              <a:ext uri="{FF2B5EF4-FFF2-40B4-BE49-F238E27FC236}">
                <a16:creationId xmlns:a16="http://schemas.microsoft.com/office/drawing/2014/main" id="{F051D620-8331-4E55-856C-8DBA1F9DC9BD}"/>
              </a:ext>
            </a:extLst>
          </p:cNvPr>
          <p:cNvCxnSpPr>
            <a:cxnSpLocks/>
          </p:cNvCxnSpPr>
          <p:nvPr/>
        </p:nvCxnSpPr>
        <p:spPr>
          <a:xfrm flipH="1">
            <a:off x="8041478" y="3400426"/>
            <a:ext cx="1770458" cy="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12" name="PHẠM DUYÊN 5 - 9Slide.vn">
            <a:extLst>
              <a:ext uri="{FF2B5EF4-FFF2-40B4-BE49-F238E27FC236}">
                <a16:creationId xmlns:a16="http://schemas.microsoft.com/office/drawing/2014/main" id="{6306E1FE-99CC-49B2-8C7C-7C188490EEC2}"/>
              </a:ext>
            </a:extLst>
          </p:cNvPr>
          <p:cNvCxnSpPr>
            <a:cxnSpLocks/>
          </p:cNvCxnSpPr>
          <p:nvPr/>
        </p:nvCxnSpPr>
        <p:spPr>
          <a:xfrm flipV="1">
            <a:off x="7486237" y="3387725"/>
            <a:ext cx="578485" cy="573604"/>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sp>
        <p:nvSpPr>
          <p:cNvPr id="53" name="PHẠM DUYÊN 6 - 9Slide.vn">
            <a:extLst>
              <a:ext uri="{FF2B5EF4-FFF2-40B4-BE49-F238E27FC236}">
                <a16:creationId xmlns:a16="http://schemas.microsoft.com/office/drawing/2014/main" id="{DCA8D044-1C1D-4AEE-AEAA-7BEA7264EC81}"/>
              </a:ext>
            </a:extLst>
          </p:cNvPr>
          <p:cNvSpPr/>
          <p:nvPr/>
        </p:nvSpPr>
        <p:spPr>
          <a:xfrm>
            <a:off x="2032000" y="2142178"/>
            <a:ext cx="3378200" cy="1841500"/>
          </a:xfrm>
          <a:prstGeom prst="cube">
            <a:avLst/>
          </a:prstGeom>
          <a:solidFill>
            <a:srgbClr val="D1C5F7"/>
          </a:solidFill>
          <a:ln w="57150">
            <a:solidFill>
              <a:srgbClr val="4E0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PHẠM DUYÊN 7 - 9Slide.vn">
            <a:extLst>
              <a:ext uri="{FF2B5EF4-FFF2-40B4-BE49-F238E27FC236}">
                <a16:creationId xmlns:a16="http://schemas.microsoft.com/office/drawing/2014/main" id="{2DB0CAC7-CDA3-4B45-82D8-EA9AAB77DB1F}"/>
              </a:ext>
            </a:extLst>
          </p:cNvPr>
          <p:cNvCxnSpPr>
            <a:cxnSpLocks/>
          </p:cNvCxnSpPr>
          <p:nvPr/>
        </p:nvCxnSpPr>
        <p:spPr>
          <a:xfrm>
            <a:off x="2507454" y="2145096"/>
            <a:ext cx="0" cy="137160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55" name="PHẠM DUYÊN 8 - 9Slide.vn">
            <a:extLst>
              <a:ext uri="{FF2B5EF4-FFF2-40B4-BE49-F238E27FC236}">
                <a16:creationId xmlns:a16="http://schemas.microsoft.com/office/drawing/2014/main" id="{0274FAA6-CB2A-46EB-9CA2-665B0504A3DC}"/>
              </a:ext>
            </a:extLst>
          </p:cNvPr>
          <p:cNvCxnSpPr>
            <a:cxnSpLocks/>
          </p:cNvCxnSpPr>
          <p:nvPr/>
        </p:nvCxnSpPr>
        <p:spPr>
          <a:xfrm flipH="1">
            <a:off x="2466973" y="3514315"/>
            <a:ext cx="2926558" cy="0"/>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cxnSp>
        <p:nvCxnSpPr>
          <p:cNvPr id="56" name="PHẠM DUYÊN 9 - 9Slide.vn">
            <a:extLst>
              <a:ext uri="{FF2B5EF4-FFF2-40B4-BE49-F238E27FC236}">
                <a16:creationId xmlns:a16="http://schemas.microsoft.com/office/drawing/2014/main" id="{B43F6B64-5C55-4CFD-A574-55A5037E0616}"/>
              </a:ext>
            </a:extLst>
          </p:cNvPr>
          <p:cNvCxnSpPr>
            <a:cxnSpLocks/>
          </p:cNvCxnSpPr>
          <p:nvPr/>
        </p:nvCxnSpPr>
        <p:spPr>
          <a:xfrm flipV="1">
            <a:off x="2032000" y="3547652"/>
            <a:ext cx="439736" cy="436026"/>
          </a:xfrm>
          <a:prstGeom prst="line">
            <a:avLst/>
          </a:prstGeom>
          <a:ln w="57150">
            <a:solidFill>
              <a:srgbClr val="4E05DD"/>
            </a:solidFill>
            <a:prstDash val="sysDot"/>
          </a:ln>
        </p:spPr>
        <p:style>
          <a:lnRef idx="1">
            <a:schemeClr val="accent1"/>
          </a:lnRef>
          <a:fillRef idx="0">
            <a:schemeClr val="accent1"/>
          </a:fillRef>
          <a:effectRef idx="0">
            <a:schemeClr val="accent1"/>
          </a:effectRef>
          <a:fontRef idx="minor">
            <a:schemeClr val="tx1"/>
          </a:fontRef>
        </p:style>
      </p:cxnSp>
      <p:sp>
        <p:nvSpPr>
          <p:cNvPr id="38" name="PHẠM DUYÊN 10 - 9Slide.vn">
            <a:extLst>
              <a:ext uri="{FF2B5EF4-FFF2-40B4-BE49-F238E27FC236}">
                <a16:creationId xmlns:a16="http://schemas.microsoft.com/office/drawing/2014/main" id="{9E69456E-7219-427D-A763-62B500922553}"/>
              </a:ext>
            </a:extLst>
          </p:cNvPr>
          <p:cNvSpPr/>
          <p:nvPr/>
        </p:nvSpPr>
        <p:spPr>
          <a:xfrm>
            <a:off x="761999" y="4287516"/>
            <a:ext cx="10551555" cy="1960884"/>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39" name="PHẠM DUYÊN 11 - 9Slide.vn">
            <a:extLst>
              <a:ext uri="{FF2B5EF4-FFF2-40B4-BE49-F238E27FC236}">
                <a16:creationId xmlns:a16="http://schemas.microsoft.com/office/drawing/2014/main" id="{D0659D11-8D8A-45C7-BB8E-44196D68424C}"/>
              </a:ext>
            </a:extLst>
          </p:cNvPr>
          <p:cNvSpPr/>
          <p:nvPr/>
        </p:nvSpPr>
        <p:spPr>
          <a:xfrm>
            <a:off x="10411460" y="4287516"/>
            <a:ext cx="1094740" cy="1960884"/>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24" h="1438">
                <a:moveTo>
                  <a:pt x="0" y="0"/>
                </a:moveTo>
                <a:lnTo>
                  <a:pt x="1005" y="0"/>
                </a:lnTo>
                <a:cubicBezTo>
                  <a:pt x="1402" y="0"/>
                  <a:pt x="1724" y="322"/>
                  <a:pt x="1724" y="719"/>
                </a:cubicBezTo>
                <a:cubicBezTo>
                  <a:pt x="1724" y="1116"/>
                  <a:pt x="1402" y="1438"/>
                  <a:pt x="1005" y="1438"/>
                </a:cubicBezTo>
                <a:lnTo>
                  <a:pt x="0" y="1438"/>
                </a:lnTo>
                <a:cubicBezTo>
                  <a:pt x="397" y="1438"/>
                  <a:pt x="719" y="1116"/>
                  <a:pt x="719" y="719"/>
                </a:cubicBezTo>
                <a:cubicBezTo>
                  <a:pt x="719" y="322"/>
                  <a:pt x="397" y="0"/>
                  <a:pt x="0" y="0"/>
                </a:cubicBezTo>
                <a:close/>
              </a:path>
            </a:pathLst>
          </a:custGeom>
          <a:solidFill>
            <a:srgbClr val="BF6F7A"/>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pic>
        <p:nvPicPr>
          <p:cNvPr id="40" name="PHẠM DUYÊN 12 - 9Slide.vn" descr="Classroom with solid fill">
            <a:extLst>
              <a:ext uri="{FF2B5EF4-FFF2-40B4-BE49-F238E27FC236}">
                <a16:creationId xmlns:a16="http://schemas.microsoft.com/office/drawing/2014/main" id="{8BADB4C4-96D2-408E-852B-D72162D645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906198" y="4907885"/>
            <a:ext cx="568252" cy="568252"/>
          </a:xfrm>
          <a:prstGeom prst="rect">
            <a:avLst/>
          </a:prstGeom>
        </p:spPr>
      </p:pic>
      <p:sp>
        <p:nvSpPr>
          <p:cNvPr id="41" name="PHẠM DUYÊN 13 - 9Slide.vn">
            <a:extLst>
              <a:ext uri="{FF2B5EF4-FFF2-40B4-BE49-F238E27FC236}">
                <a16:creationId xmlns:a16="http://schemas.microsoft.com/office/drawing/2014/main" id="{839A1F99-583C-4E84-AFDD-65D71548F702}"/>
              </a:ext>
            </a:extLst>
          </p:cNvPr>
          <p:cNvSpPr txBox="1"/>
          <p:nvPr/>
        </p:nvSpPr>
        <p:spPr>
          <a:xfrm>
            <a:off x="1371600" y="4336392"/>
            <a:ext cx="9067800" cy="954107"/>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Khối hộp chữ nhật và khối lập phương đều có 8 đỉnh, 6 mặt và 12 cạnh.</a:t>
            </a:r>
            <a:endParaRPr lang="en-US" sz="2800" dirty="0">
              <a:solidFill>
                <a:srgbClr val="292F8A"/>
              </a:solidFill>
              <a:latin typeface="UTM Avo" panose="02040603050506020204" pitchFamily="18" charset="0"/>
              <a:cs typeface="Arial" panose="020B0604020202020204" pitchFamily="34" charset="0"/>
            </a:endParaRPr>
          </a:p>
        </p:txBody>
      </p:sp>
      <p:sp>
        <p:nvSpPr>
          <p:cNvPr id="50" name="PHẠM DUYÊN 14 - 9Slide.vn">
            <a:extLst>
              <a:ext uri="{FF2B5EF4-FFF2-40B4-BE49-F238E27FC236}">
                <a16:creationId xmlns:a16="http://schemas.microsoft.com/office/drawing/2014/main" id="{5663A15E-C676-41A2-B2AC-0CF11EA449B4}"/>
              </a:ext>
            </a:extLst>
          </p:cNvPr>
          <p:cNvSpPr txBox="1"/>
          <p:nvPr/>
        </p:nvSpPr>
        <p:spPr>
          <a:xfrm>
            <a:off x="1371600" y="5212104"/>
            <a:ext cx="9332343" cy="547971"/>
          </a:xfrm>
          <a:prstGeom prst="rect">
            <a:avLst/>
          </a:prstGeom>
          <a:noFill/>
        </p:spPr>
        <p:txBody>
          <a:bodyPr wrap="square" rtlCol="0">
            <a:spAutoFit/>
          </a:bodyPr>
          <a:lstStyle/>
          <a:p>
            <a:pPr algn="just">
              <a:lnSpc>
                <a:spcPct val="114000"/>
              </a:lnSpc>
            </a:pPr>
            <a:r>
              <a:rPr lang="en-US" sz="2800">
                <a:solidFill>
                  <a:srgbClr val="292F8A"/>
                </a:solidFill>
                <a:latin typeface="#9Slide03 Sofia Pro Soft" panose="020B0000000000000000" pitchFamily="34" charset="0"/>
                <a:cs typeface="Arial" panose="020B0604020202020204" pitchFamily="34" charset="0"/>
              </a:rPr>
              <a:t>• Các mặt của khối hộp chữ nhật đều là hình chữ nhật.</a:t>
            </a:r>
            <a:endParaRPr lang="en-US" sz="2800" dirty="0">
              <a:solidFill>
                <a:schemeClr val="accent6"/>
              </a:solidFill>
              <a:latin typeface="+mj-lt"/>
              <a:cs typeface="Arial" panose="020B0604020202020204" pitchFamily="34" charset="0"/>
            </a:endParaRPr>
          </a:p>
        </p:txBody>
      </p:sp>
      <p:sp>
        <p:nvSpPr>
          <p:cNvPr id="51" name="PHẠM DUYÊN 15 - 9Slide.vn">
            <a:extLst>
              <a:ext uri="{FF2B5EF4-FFF2-40B4-BE49-F238E27FC236}">
                <a16:creationId xmlns:a16="http://schemas.microsoft.com/office/drawing/2014/main" id="{5F61007E-A2A3-4AD8-9FBE-4E5340D20789}"/>
              </a:ext>
            </a:extLst>
          </p:cNvPr>
          <p:cNvSpPr txBox="1"/>
          <p:nvPr/>
        </p:nvSpPr>
        <p:spPr>
          <a:xfrm>
            <a:off x="1371600" y="5681679"/>
            <a:ext cx="8935720"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Các mặt của khối lập phương đều là hình vuông.</a:t>
            </a:r>
            <a:endParaRPr lang="en-US" sz="2800" dirty="0">
              <a:solidFill>
                <a:srgbClr val="292F8A"/>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88429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1"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500"/>
                                        <p:tgtEl>
                                          <p:spTgt spid="41"/>
                                        </p:tgtEl>
                                        <p:attrNameLst>
                                          <p:attrName>ppt_y</p:attrName>
                                        </p:attrNameLst>
                                      </p:cBhvr>
                                      <p:tavLst>
                                        <p:tav tm="0">
                                          <p:val>
                                            <p:strVal val="#ppt_y+#ppt_h*1.125000"/>
                                          </p:val>
                                        </p:tav>
                                        <p:tav tm="100000">
                                          <p:val>
                                            <p:strVal val="#ppt_y"/>
                                          </p:val>
                                        </p:tav>
                                      </p:tavLst>
                                    </p:anim>
                                    <p:animEffect transition="in" filter="wipe(up)">
                                      <p:cBhvr>
                                        <p:cTn id="25" dur="1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1"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1500"/>
                                        <p:tgtEl>
                                          <p:spTgt spid="50"/>
                                        </p:tgtEl>
                                        <p:attrNameLst>
                                          <p:attrName>ppt_y</p:attrName>
                                        </p:attrNameLst>
                                      </p:cBhvr>
                                      <p:tavLst>
                                        <p:tav tm="0">
                                          <p:val>
                                            <p:strVal val="#ppt_y+#ppt_h*1.125000"/>
                                          </p:val>
                                        </p:tav>
                                        <p:tav tm="100000">
                                          <p:val>
                                            <p:strVal val="#ppt_y"/>
                                          </p:val>
                                        </p:tav>
                                      </p:tavLst>
                                    </p:anim>
                                    <p:animEffect transition="in" filter="wipe(up)">
                                      <p:cBhvr>
                                        <p:cTn id="31" dur="1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1" nodeType="click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additive="base">
                                        <p:cTn id="36" dur="1500"/>
                                        <p:tgtEl>
                                          <p:spTgt spid="51"/>
                                        </p:tgtEl>
                                        <p:attrNameLst>
                                          <p:attrName>ppt_y</p:attrName>
                                        </p:attrNameLst>
                                      </p:cBhvr>
                                      <p:tavLst>
                                        <p:tav tm="0">
                                          <p:val>
                                            <p:strVal val="#ppt_y+#ppt_h*1.125000"/>
                                          </p:val>
                                        </p:tav>
                                        <p:tav tm="100000">
                                          <p:val>
                                            <p:strVal val="#ppt_y"/>
                                          </p:val>
                                        </p:tav>
                                      </p:tavLst>
                                    </p:anim>
                                    <p:animEffect transition="in" filter="wipe(up)">
                                      <p:cBhvr>
                                        <p:cTn id="37"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1" grpId="0" animBg="1"/>
      <p:bldP spid="41" grpId="1"/>
      <p:bldP spid="50" grpId="0"/>
      <p:bldP spid="50" grpId="1"/>
      <p:bldP spid="51" grpId="0" animBg="1"/>
      <p:bldP spid="51" grpId="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3169</TotalTime>
  <Words>704</Words>
  <Application>Microsoft Office PowerPoint</Application>
  <PresentationFormat>Widescreen</PresentationFormat>
  <Paragraphs>97</Paragraphs>
  <Slides>19</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#9Slide03 Sofia Pro Soft Bold</vt:lpstr>
      <vt:lpstr>#9Slide03 Sofia Pro Soft</vt:lpstr>
      <vt:lpstr>Cambria Math</vt:lpstr>
      <vt:lpstr>#9Slide03 Open Sans Bold</vt:lpstr>
      <vt:lpstr>#9Slide07 Crocante</vt:lpstr>
      <vt:lpstr>Calibri</vt:lpstr>
      <vt:lpstr>微软雅黑</vt:lpstr>
      <vt:lpstr>#9Slide03 HelveBold</vt:lpstr>
      <vt:lpstr>Arial</vt:lpstr>
      <vt:lpstr>SVN-Dumpling</vt:lpstr>
      <vt:lpstr>UTM Avo</vt:lpstr>
      <vt:lpstr>宋体</vt:lpstr>
      <vt:lpstr>#9Slide01 Noi dung ngan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duyen pham</cp:lastModifiedBy>
  <cp:revision>2058</cp:revision>
  <cp:lastPrinted>2022-03-04T09:29:53Z</cp:lastPrinted>
  <dcterms:created xsi:type="dcterms:W3CDTF">2022-02-22T13:22:10Z</dcterms:created>
  <dcterms:modified xsi:type="dcterms:W3CDTF">2022-07-17T14:01:15Z</dcterms:modified>
  <cp:category>9Slide.vn</cp:category>
</cp:coreProperties>
</file>