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2"/>
  </p:notesMasterIdLst>
  <p:sldIdLst>
    <p:sldId id="342" r:id="rId2"/>
    <p:sldId id="343" r:id="rId3"/>
    <p:sldId id="344" r:id="rId4"/>
    <p:sldId id="308" r:id="rId5"/>
    <p:sldId id="371" r:id="rId6"/>
    <p:sldId id="285" r:id="rId7"/>
    <p:sldId id="393" r:id="rId8"/>
    <p:sldId id="347" r:id="rId9"/>
    <p:sldId id="312" r:id="rId10"/>
    <p:sldId id="394" r:id="rId11"/>
    <p:sldId id="373" r:id="rId12"/>
    <p:sldId id="395" r:id="rId13"/>
    <p:sldId id="361" r:id="rId14"/>
    <p:sldId id="369" r:id="rId15"/>
    <p:sldId id="355" r:id="rId16"/>
    <p:sldId id="345" r:id="rId17"/>
    <p:sldId id="359" r:id="rId18"/>
    <p:sldId id="328" r:id="rId19"/>
    <p:sldId id="372" r:id="rId20"/>
    <p:sldId id="346" r:id="rId21"/>
  </p:sldIdLst>
  <p:sldSz cx="12161838" cy="6858000"/>
  <p:notesSz cx="6858000" cy="9144000"/>
  <p:embeddedFontLst>
    <p:embeddedFont>
      <p:font typeface="Chewy" panose="02000000000000000000" pitchFamily="2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Manrope" panose="020B0604020202020204" charset="0"/>
      <p:regular r:id="rId26"/>
      <p:bold r:id="rId27"/>
    </p:embeddedFont>
    <p:embeddedFont>
      <p:font typeface="Maven Pro" panose="020B0604020202020204" charset="0"/>
      <p:regular r:id="rId28"/>
      <p:bold r:id="rId29"/>
    </p:embeddedFont>
    <p:embeddedFont>
      <p:font typeface="Montserrat" panose="02000505000000020004" pitchFamily="2" charset="0"/>
      <p:regular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Passion One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419"/>
    <a:srgbClr val="A1DC1B"/>
    <a:srgbClr val="D9D9D9"/>
    <a:srgbClr val="FCE7AF"/>
    <a:srgbClr val="E2F4B7"/>
    <a:srgbClr val="FAECD4"/>
    <a:srgbClr val="578DFF"/>
    <a:srgbClr val="EED4F8"/>
    <a:srgbClr val="F4D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7477" autoAdjust="0"/>
  </p:normalViewPr>
  <p:slideViewPr>
    <p:cSldViewPr snapToGrid="0">
      <p:cViewPr>
        <p:scale>
          <a:sx n="60" d="100"/>
          <a:sy n="60" d="100"/>
        </p:scale>
        <p:origin x="846" y="14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lưu ý với HS là từ “báo” vẫn có thể xếp vào nhóm hoạt động nhé</a:t>
            </a:r>
          </a:p>
        </p:txBody>
      </p:sp>
    </p:spTree>
    <p:extLst>
      <p:ext uri="{BB962C8B-B14F-4D97-AF65-F5344CB8AC3E}">
        <p14:creationId xmlns:p14="http://schemas.microsoft.com/office/powerpoint/2010/main" val="3351971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Chú ý ở từ cuối câu, dấu câu</a:t>
            </a:r>
          </a:p>
        </p:txBody>
      </p:sp>
    </p:spTree>
    <p:extLst>
      <p:ext uri="{BB962C8B-B14F-4D97-AF65-F5344CB8AC3E}">
        <p14:creationId xmlns:p14="http://schemas.microsoft.com/office/powerpoint/2010/main" val="3648027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13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01901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2460456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HDHS chia cột hoặc trình bày vào vở bằng sơ đô tư duy.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Lấy thêm VD.</a:t>
            </a:r>
          </a:p>
        </p:txBody>
      </p:sp>
    </p:spTree>
    <p:extLst>
      <p:ext uri="{BB962C8B-B14F-4D97-AF65-F5344CB8AC3E}">
        <p14:creationId xmlns:p14="http://schemas.microsoft.com/office/powerpoint/2010/main" val="2336450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8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75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9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1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7" r:id="rId4"/>
    <p:sldLayoutId id="2147483679" r:id="rId5"/>
    <p:sldLayoutId id="2147483680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1932"/>
              </p:ext>
            </p:extLst>
          </p:nvPr>
        </p:nvGraphicFramePr>
        <p:xfrm>
          <a:off x="-36576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590675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754739" y="3445307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Mở ǟųg vū Ǉừ ωϙ κư νμİn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; Câu cảm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3672422" y="241283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10" y="4482125"/>
            <a:ext cx="1459489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8451896" y="4466107"/>
            <a:ext cx="1441832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45136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2053798" y="4216548"/>
            <a:ext cx="3764763" cy="2523623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50917" y="0"/>
            <a:ext cx="1026000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2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ngữ dưới đây vào nhóm thích hợp.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571939D-8FBB-B231-AB2F-BED712238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67760"/>
              </p:ext>
            </p:extLst>
          </p:nvPr>
        </p:nvGraphicFramePr>
        <p:xfrm>
          <a:off x="950917" y="931318"/>
          <a:ext cx="10605207" cy="3183481"/>
        </p:xfrm>
        <a:graphic>
          <a:graphicData uri="http://schemas.openxmlformats.org/drawingml/2006/table">
            <a:tbl>
              <a:tblPr firstRow="1" bandRow="1">
                <a:tableStyleId>{B865F25C-D769-4132-A043-6204777D41D9}</a:tableStyleId>
              </a:tblPr>
              <a:tblGrid>
                <a:gridCol w="2832807">
                  <a:extLst>
                    <a:ext uri="{9D8B030D-6E8A-4147-A177-3AD203B41FA5}">
                      <a16:colId xmlns:a16="http://schemas.microsoft.com/office/drawing/2014/main" val="1054132293"/>
                    </a:ext>
                  </a:extLst>
                </a:gridCol>
                <a:gridCol w="4524704">
                  <a:extLst>
                    <a:ext uri="{9D8B030D-6E8A-4147-A177-3AD203B41FA5}">
                      <a16:colId xmlns:a16="http://schemas.microsoft.com/office/drawing/2014/main" val="2411808005"/>
                    </a:ext>
                  </a:extLst>
                </a:gridCol>
                <a:gridCol w="3247696">
                  <a:extLst>
                    <a:ext uri="{9D8B030D-6E8A-4147-A177-3AD203B41FA5}">
                      <a16:colId xmlns:a16="http://schemas.microsoft.com/office/drawing/2014/main" val="2643877941"/>
                    </a:ext>
                  </a:extLst>
                </a:gridCol>
              </a:tblGrid>
              <a:tr h="932339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Người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Đồ vật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Hoạt động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441279"/>
                  </a:ext>
                </a:extLst>
              </a:tr>
              <a:tr h="2251142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741321"/>
                  </a:ext>
                </a:extLst>
              </a:tr>
            </a:tbl>
          </a:graphicData>
        </a:graphic>
      </p:graphicFrame>
      <p:sp>
        <p:nvSpPr>
          <p:cNvPr id="4" name="1">
            <a:extLst>
              <a:ext uri="{FF2B5EF4-FFF2-40B4-BE49-F238E27FC236}">
                <a16:creationId xmlns:a16="http://schemas.microsoft.com/office/drawing/2014/main" id="{12176AC6-D33E-8F15-B6ED-8A2CAF99A707}"/>
              </a:ext>
            </a:extLst>
          </p:cNvPr>
          <p:cNvSpPr txBox="1"/>
          <p:nvPr/>
        </p:nvSpPr>
        <p:spPr>
          <a:xfrm>
            <a:off x="1423883" y="4477407"/>
            <a:ext cx="2044531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tìm sách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48960-C776-F00D-A1D1-65D218F7CB76}"/>
              </a:ext>
            </a:extLst>
          </p:cNvPr>
          <p:cNvSpPr txBox="1"/>
          <p:nvPr/>
        </p:nvSpPr>
        <p:spPr>
          <a:xfrm>
            <a:off x="4036431" y="4477407"/>
            <a:ext cx="2852370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thẻ thư viện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7CEA6-2AB7-E741-59E5-AEE4A66A2A6E}"/>
              </a:ext>
            </a:extLst>
          </p:cNvPr>
          <p:cNvSpPr txBox="1"/>
          <p:nvPr/>
        </p:nvSpPr>
        <p:spPr>
          <a:xfrm>
            <a:off x="7456819" y="4477407"/>
            <a:ext cx="4099305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phiếu mượn sách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B2BC9-5CA4-C048-BB5F-2BE75BE3E9EF}"/>
              </a:ext>
            </a:extLst>
          </p:cNvPr>
          <p:cNvSpPr txBox="1"/>
          <p:nvPr/>
        </p:nvSpPr>
        <p:spPr>
          <a:xfrm>
            <a:off x="1105878" y="5292396"/>
            <a:ext cx="2044531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sách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759D3-74D8-F04B-9220-573BDA63E8EF}"/>
              </a:ext>
            </a:extLst>
          </p:cNvPr>
          <p:cNvSpPr txBox="1"/>
          <p:nvPr/>
        </p:nvSpPr>
        <p:spPr>
          <a:xfrm>
            <a:off x="3468414" y="5277580"/>
            <a:ext cx="2044531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mượn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EBF9A-1367-D84C-187A-6808EA9144B0}"/>
              </a:ext>
            </a:extLst>
          </p:cNvPr>
          <p:cNvSpPr txBox="1"/>
          <p:nvPr/>
        </p:nvSpPr>
        <p:spPr>
          <a:xfrm>
            <a:off x="6148955" y="5277580"/>
            <a:ext cx="2044531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giá sách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868453-2055-8467-ABFB-DAC0C15557A4}"/>
              </a:ext>
            </a:extLst>
          </p:cNvPr>
          <p:cNvSpPr txBox="1"/>
          <p:nvPr/>
        </p:nvSpPr>
        <p:spPr>
          <a:xfrm>
            <a:off x="8829496" y="5277580"/>
            <a:ext cx="2785107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người mượn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D6DFEA-410A-754A-632F-E1B034861736}"/>
              </a:ext>
            </a:extLst>
          </p:cNvPr>
          <p:cNvSpPr txBox="1"/>
          <p:nvPr/>
        </p:nvSpPr>
        <p:spPr>
          <a:xfrm>
            <a:off x="950917" y="6077753"/>
            <a:ext cx="2785511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người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169C7B-EF5D-B78E-91B4-7B14C5E8D4F2}"/>
              </a:ext>
            </a:extLst>
          </p:cNvPr>
          <p:cNvSpPr txBox="1"/>
          <p:nvPr/>
        </p:nvSpPr>
        <p:spPr>
          <a:xfrm>
            <a:off x="4451113" y="6092569"/>
            <a:ext cx="1154085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báo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C825B4-70CB-3D98-E1DC-6486A203B2A3}"/>
              </a:ext>
            </a:extLst>
          </p:cNvPr>
          <p:cNvSpPr txBox="1"/>
          <p:nvPr/>
        </p:nvSpPr>
        <p:spPr>
          <a:xfrm>
            <a:off x="5907403" y="6092569"/>
            <a:ext cx="2044531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thủ thư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DA2D70-7DDC-8A92-FCC0-DA863EFD0499}"/>
              </a:ext>
            </a:extLst>
          </p:cNvPr>
          <p:cNvSpPr txBox="1"/>
          <p:nvPr/>
        </p:nvSpPr>
        <p:spPr>
          <a:xfrm>
            <a:off x="8164889" y="6092569"/>
            <a:ext cx="1536086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đọc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4BEDB-64F1-265A-68A6-BFBB12BE146C}"/>
              </a:ext>
            </a:extLst>
          </p:cNvPr>
          <p:cNvSpPr txBox="1"/>
          <p:nvPr/>
        </p:nvSpPr>
        <p:spPr>
          <a:xfrm>
            <a:off x="9932720" y="6092569"/>
            <a:ext cx="1396442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trả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94138B-AD5E-9935-942C-674F3755FFAC}"/>
              </a:ext>
            </a:extLst>
          </p:cNvPr>
          <p:cNvSpPr txBox="1"/>
          <p:nvPr/>
        </p:nvSpPr>
        <p:spPr>
          <a:xfrm>
            <a:off x="3736428" y="6724084"/>
            <a:ext cx="732322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Từ “báo” vẫn có thể xếp vào nhóm hoạt động nhé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45FA7-F5C9-D2C5-845E-A545DF67AAFC}"/>
              </a:ext>
            </a:extLst>
          </p:cNvPr>
          <p:cNvSpPr txBox="1"/>
          <p:nvPr/>
        </p:nvSpPr>
        <p:spPr>
          <a:xfrm>
            <a:off x="10310675" y="1924853"/>
            <a:ext cx="1154085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báo</a:t>
            </a:r>
          </a:p>
        </p:txBody>
      </p:sp>
    </p:spTree>
    <p:extLst>
      <p:ext uri="{BB962C8B-B14F-4D97-AF65-F5344CB8AC3E}">
        <p14:creationId xmlns:p14="http://schemas.microsoft.com/office/powerpoint/2010/main" val="40706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489E-6 0 L 0.56533 -0.37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0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2664E-6 0 L -0.00992 -0.37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828E-6 0 L -0.28169 -0.2673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4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266E-6 1.11022E-16 L 0.22895 -0.278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8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087E-6 3.33333E-6 L 0.44746 -0.386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3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97546E-7 3.33333E-6 L -0.64522 -0.491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67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4306E-6 -3.33333E-6 L -0.00013 -0.50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033E-6 3.33333E-6 L -0.37854 -0.4162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7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391E-7 3.33333E-6 L 0.02258 -0.4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" y="-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6806E-6 3.33333E-6 L 0.00887 -0.3974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751E-6 3.33333E-6 L 0.19998 -0.610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99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474E-7 3.33333E-6 L -0.01149 -0.2763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50917" y="244241"/>
            <a:ext cx="1026000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28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28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. Câu nói của mỗi bạn ở tranh A và tranh B có gì khác nhau?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933AB-CB51-B5B2-82E0-ED641E752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324" y="1209875"/>
            <a:ext cx="11731190" cy="515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A4BD8C0-C73E-B4D9-4231-5080EC178DBD}"/>
              </a:ext>
            </a:extLst>
          </p:cNvPr>
          <p:cNvSpPr/>
          <p:nvPr/>
        </p:nvSpPr>
        <p:spPr>
          <a:xfrm rot="1182479">
            <a:off x="7217274" y="2853579"/>
            <a:ext cx="881653" cy="554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1CC4E8-F75E-3355-AE7A-018C2EAA9DDF}"/>
              </a:ext>
            </a:extLst>
          </p:cNvPr>
          <p:cNvSpPr/>
          <p:nvPr/>
        </p:nvSpPr>
        <p:spPr>
          <a:xfrm rot="1182479">
            <a:off x="8486486" y="2361420"/>
            <a:ext cx="801503" cy="503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425CF2-21EF-A2B9-6BBC-A415A0D6B5D4}"/>
              </a:ext>
            </a:extLst>
          </p:cNvPr>
          <p:cNvSpPr/>
          <p:nvPr/>
        </p:nvSpPr>
        <p:spPr>
          <a:xfrm rot="1182479">
            <a:off x="10021078" y="1993921"/>
            <a:ext cx="791922" cy="503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50917" y="244241"/>
            <a:ext cx="1026000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28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28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. Câu nói của mỗi bạn ở tranh A và tranh B có gì khác nhau?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35E43A-005A-DFCA-8832-634461B65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460353"/>
              </p:ext>
            </p:extLst>
          </p:nvPr>
        </p:nvGraphicFramePr>
        <p:xfrm>
          <a:off x="788723" y="1469318"/>
          <a:ext cx="11083237" cy="4486717"/>
        </p:xfrm>
        <a:graphic>
          <a:graphicData uri="http://schemas.openxmlformats.org/drawingml/2006/table">
            <a:tbl>
              <a:tblPr firstRow="1" bandRow="1">
                <a:tableStyleId>{B865F25C-D769-4132-A043-6204777D41D9}</a:tableStyleId>
              </a:tblPr>
              <a:tblGrid>
                <a:gridCol w="2487877">
                  <a:extLst>
                    <a:ext uri="{9D8B030D-6E8A-4147-A177-3AD203B41FA5}">
                      <a16:colId xmlns:a16="http://schemas.microsoft.com/office/drawing/2014/main" val="3102231520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2035231609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3718912852"/>
                    </a:ext>
                  </a:extLst>
                </a:gridCol>
              </a:tblGrid>
              <a:tr h="873832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Câu ở tranh A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Câu ở tranh B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161138"/>
                  </a:ext>
                </a:extLst>
              </a:tr>
              <a:tr h="1204295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Từ ngữ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528163"/>
                  </a:ext>
                </a:extLst>
              </a:tr>
              <a:tr h="1204295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Dấu câu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085572"/>
                  </a:ext>
                </a:extLst>
              </a:tr>
              <a:tr h="1204295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Mục đích nói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432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5BDAE0B-1EA9-EE12-D4AD-16515725F1C9}"/>
              </a:ext>
            </a:extLst>
          </p:cNvPr>
          <p:cNvSpPr txBox="1"/>
          <p:nvPr/>
        </p:nvSpPr>
        <p:spPr>
          <a:xfrm>
            <a:off x="3352800" y="2457450"/>
            <a:ext cx="415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Không có “quá”, “lắm”, “thế” ở cuối câu.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3F75B-B882-6EE5-D3CB-54EA871DEA02}"/>
              </a:ext>
            </a:extLst>
          </p:cNvPr>
          <p:cNvSpPr txBox="1"/>
          <p:nvPr/>
        </p:nvSpPr>
        <p:spPr>
          <a:xfrm>
            <a:off x="7639810" y="2457449"/>
            <a:ext cx="415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Có “quá”, “lắm”, “thế” ở cuối câu.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61551-3170-7485-4370-4CB78755C67F}"/>
              </a:ext>
            </a:extLst>
          </p:cNvPr>
          <p:cNvSpPr txBox="1"/>
          <p:nvPr/>
        </p:nvSpPr>
        <p:spPr>
          <a:xfrm>
            <a:off x="3352800" y="3825939"/>
            <a:ext cx="415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Dấu chấm cuối câu.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806A74-BCD6-7B61-2A8E-51E06AECE17F}"/>
              </a:ext>
            </a:extLst>
          </p:cNvPr>
          <p:cNvSpPr txBox="1"/>
          <p:nvPr/>
        </p:nvSpPr>
        <p:spPr>
          <a:xfrm>
            <a:off x="7639810" y="3825938"/>
            <a:ext cx="415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Dấu chấm than cuối câu.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5FCE-FE31-F82F-EDAB-A53AF6E06AB2}"/>
              </a:ext>
            </a:extLst>
          </p:cNvPr>
          <p:cNvSpPr txBox="1"/>
          <p:nvPr/>
        </p:nvSpPr>
        <p:spPr>
          <a:xfrm>
            <a:off x="3352800" y="5127072"/>
            <a:ext cx="415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Kể.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6FBB9-9D2B-11A7-87F2-414BE743ECB5}"/>
              </a:ext>
            </a:extLst>
          </p:cNvPr>
          <p:cNvSpPr txBox="1"/>
          <p:nvPr/>
        </p:nvSpPr>
        <p:spPr>
          <a:xfrm>
            <a:off x="7719060" y="5127072"/>
            <a:ext cx="415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Nêu cảm xúc.</a:t>
            </a:r>
          </a:p>
        </p:txBody>
      </p:sp>
    </p:spTree>
    <p:extLst>
      <p:ext uri="{BB962C8B-B14F-4D97-AF65-F5344CB8AC3E}">
        <p14:creationId xmlns:p14="http://schemas.microsoft.com/office/powerpoint/2010/main" val="1899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38293-90BD-F942-0359-D2A2626DD7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75" t="6297" r="33394"/>
          <a:stretch/>
        </p:blipFill>
        <p:spPr>
          <a:xfrm>
            <a:off x="6915303" y="2135311"/>
            <a:ext cx="3753853" cy="151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815F5-6F5D-CCA1-3C7F-26441E3243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297" r="65144"/>
          <a:stretch/>
        </p:blipFill>
        <p:spPr>
          <a:xfrm>
            <a:off x="1252244" y="2191933"/>
            <a:ext cx="4059507" cy="151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1078996" y="862775"/>
            <a:ext cx="10104102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Những từ in đậm ở bài tập 2 bổ sung điều gì cho câu?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D1F1A9-A75E-AF46-61E0-D4516E154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27" y="1900051"/>
            <a:ext cx="605667" cy="58376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0148C-BCB6-B868-15A3-1C9868421E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917" t="3504" r="1852" b="2793"/>
          <a:stretch/>
        </p:blipFill>
        <p:spPr>
          <a:xfrm>
            <a:off x="4383060" y="4415714"/>
            <a:ext cx="3753853" cy="151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A16F59-3151-0B21-4D70-3CA78E6E80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79" y="4123832"/>
            <a:ext cx="605667" cy="58376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B188A9-DB2C-A1AC-43DE-DE3AD20450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7" y="1956764"/>
            <a:ext cx="598573" cy="587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39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468230" y="134803"/>
            <a:ext cx="10266152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2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4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Chuyển các câu dưới đây thành câu cảm (theo mẫu)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69C86-CB14-0BEB-2D88-08415175707C}"/>
              </a:ext>
            </a:extLst>
          </p:cNvPr>
          <p:cNvSpPr txBox="1"/>
          <p:nvPr/>
        </p:nvSpPr>
        <p:spPr>
          <a:xfrm>
            <a:off x="941672" y="779728"/>
            <a:ext cx="7818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M</a:t>
            </a:r>
            <a:r>
              <a:rPr lang="en-US" sz="3200"/>
              <a:t>: Quyển từ điển này hữu ích.</a:t>
            </a:r>
          </a:p>
          <a:p>
            <a:r>
              <a:rPr lang="en-US" sz="3200"/>
              <a:t>→Quyển từ điển này hữu ích quá!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D0274-BDF1-A000-6168-1A7DAF0441E0}"/>
              </a:ext>
            </a:extLst>
          </p:cNvPr>
          <p:cNvSpPr txBox="1"/>
          <p:nvPr/>
        </p:nvSpPr>
        <p:spPr>
          <a:xfrm>
            <a:off x="1294598" y="1691300"/>
            <a:ext cx="7818120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3600"/>
              <a:t>Bạn ấy đọc nhiều sách.</a:t>
            </a:r>
          </a:p>
          <a:p>
            <a:pPr marL="742950" indent="-742950">
              <a:lnSpc>
                <a:spcPct val="150000"/>
              </a:lnSpc>
              <a:buAutoNum type="alphaLcPeriod"/>
            </a:pPr>
            <a:endParaRPr lang="en-US" sz="3600"/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3600"/>
              <a:t>Thư viện trường mình rộng.</a:t>
            </a:r>
          </a:p>
          <a:p>
            <a:pPr marL="742950" indent="-742950">
              <a:lnSpc>
                <a:spcPct val="150000"/>
              </a:lnSpc>
              <a:buAutoNum type="alphaLcPeriod"/>
            </a:pPr>
            <a:endParaRPr lang="en-US" sz="3600"/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3600"/>
              <a:t>Thư viện đóng cửa muộn.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83018-54D6-8F59-0E46-1E0095720D6E}"/>
              </a:ext>
            </a:extLst>
          </p:cNvPr>
          <p:cNvSpPr txBox="1"/>
          <p:nvPr/>
        </p:nvSpPr>
        <p:spPr>
          <a:xfrm>
            <a:off x="1294598" y="2659464"/>
            <a:ext cx="781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→ Bạn ấy đọc nhiều sách thế!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FC97A-9CD0-E384-5685-B2EE39C15810}"/>
              </a:ext>
            </a:extLst>
          </p:cNvPr>
          <p:cNvSpPr txBox="1"/>
          <p:nvPr/>
        </p:nvSpPr>
        <p:spPr>
          <a:xfrm>
            <a:off x="1294598" y="4108313"/>
            <a:ext cx="781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→ Thư viện trường mình rộng quá!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AFD02B-A427-CB19-E77C-9BAC25696AB6}"/>
              </a:ext>
            </a:extLst>
          </p:cNvPr>
          <p:cNvSpPr txBox="1"/>
          <p:nvPr/>
        </p:nvSpPr>
        <p:spPr>
          <a:xfrm>
            <a:off x="1294598" y="5755106"/>
            <a:ext cx="781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→ Thư viện đóng cửa muộn lắm!</a:t>
            </a:r>
          </a:p>
        </p:txBody>
      </p:sp>
    </p:spTree>
    <p:extLst>
      <p:ext uri="{BB962C8B-B14F-4D97-AF65-F5344CB8AC3E}">
        <p14:creationId xmlns:p14="http://schemas.microsoft.com/office/powerpoint/2010/main" val="185693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35" y="475817"/>
            <a:ext cx="10246588" cy="10056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434288"/>
              </p:ext>
            </p:extLst>
          </p:nvPr>
        </p:nvGraphicFramePr>
        <p:xfrm>
          <a:off x="-23649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F4CCA-1C95-6959-3EAE-1459DBA349A3}"/>
              </a:ext>
            </a:extLst>
          </p:cNvPr>
          <p:cNvSpPr txBox="1"/>
          <p:nvPr/>
        </p:nvSpPr>
        <p:spPr>
          <a:xfrm>
            <a:off x="171994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547D-0035-66A2-832D-C4EDBBE0457C}"/>
              </a:ext>
            </a:extLst>
          </p:cNvPr>
          <p:cNvSpPr txBox="1"/>
          <p:nvPr/>
        </p:nvSpPr>
        <p:spPr>
          <a:xfrm>
            <a:off x="3801692" y="212327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5EC8B-C2CD-5385-0773-B311DFC93EB2}"/>
              </a:ext>
            </a:extLst>
          </p:cNvPr>
          <p:cNvSpPr txBox="1"/>
          <p:nvPr/>
        </p:nvSpPr>
        <p:spPr>
          <a:xfrm>
            <a:off x="821830" y="4188027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4.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6AF41-A0A7-1FDF-5F22-1865C1A60777}"/>
              </a:ext>
            </a:extLst>
          </p:cNvPr>
          <p:cNvSpPr txBox="1"/>
          <p:nvPr/>
        </p:nvSpPr>
        <p:spPr>
          <a:xfrm>
            <a:off x="1735711" y="3155650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Mở ǟųg vū Ǉừ ωϙ κư νμİn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; Câu cảm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0904C-047B-A7DD-CAB1-5C301B8622C1}"/>
              </a:ext>
            </a:extLst>
          </p:cNvPr>
          <p:cNvSpPr txBox="1"/>
          <p:nvPr/>
        </p:nvSpPr>
        <p:spPr>
          <a:xfrm>
            <a:off x="821830" y="5199820"/>
            <a:ext cx="113400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a) Bạn ấy đǌ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ηΗϛ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 sá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 Ό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ı!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9E6B7-F959-BE51-B083-F75140F0B68B}"/>
              </a:ext>
            </a:extLst>
          </p:cNvPr>
          <p:cNvSpPr txBox="1"/>
          <p:nvPr/>
        </p:nvSpPr>
        <p:spPr>
          <a:xfrm>
            <a:off x="821830" y="6205863"/>
            <a:ext cx="113400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b) 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Thư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νμ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ǇrưŊg jì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ǟųg Ǖ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!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762310" y="2341212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3948EC-4687-1797-E391-1F22B7FC9DF8}"/>
              </a:ext>
            </a:extLst>
          </p:cNvPr>
          <p:cNvSpPr txBox="1"/>
          <p:nvPr/>
        </p:nvSpPr>
        <p:spPr>
          <a:xfrm>
            <a:off x="4233585" y="253156"/>
            <a:ext cx="3632497" cy="769441"/>
          </a:xfrm>
          <a:prstGeom prst="rect">
            <a:avLst/>
          </a:prstGeom>
          <a:solidFill>
            <a:srgbClr val="FFE4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Câu cảm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5A88A1-DD7C-1574-BEA7-396224954AE3}"/>
              </a:ext>
            </a:extLst>
          </p:cNvPr>
          <p:cNvSpPr txBox="1"/>
          <p:nvPr/>
        </p:nvSpPr>
        <p:spPr>
          <a:xfrm>
            <a:off x="1440597" y="1678274"/>
            <a:ext cx="309330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Tác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BF409-ECE8-1C42-4040-BFFCCBA6C4A8}"/>
              </a:ext>
            </a:extLst>
          </p:cNvPr>
          <p:cNvSpPr txBox="1"/>
          <p:nvPr/>
        </p:nvSpPr>
        <p:spPr>
          <a:xfrm>
            <a:off x="8130958" y="1678274"/>
            <a:ext cx="242264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Dấu câu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934AE0-1325-4491-7EE8-ABB835B3C637}"/>
              </a:ext>
            </a:extLst>
          </p:cNvPr>
          <p:cNvSpPr/>
          <p:nvPr/>
        </p:nvSpPr>
        <p:spPr>
          <a:xfrm>
            <a:off x="1634121" y="3181665"/>
            <a:ext cx="2706252" cy="23615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Thể hiện cảm xúc của người nói.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790E69-9D44-94F3-D0F2-98517412710A}"/>
              </a:ext>
            </a:extLst>
          </p:cNvPr>
          <p:cNvCxnSpPr>
            <a:cxnSpLocks/>
            <a:stCxn id="5" idx="2"/>
            <a:endCxn id="2" idx="0"/>
          </p:cNvCxnSpPr>
          <p:nvPr/>
        </p:nvCxnSpPr>
        <p:spPr>
          <a:xfrm flipH="1">
            <a:off x="2987249" y="1022597"/>
            <a:ext cx="3062585" cy="65567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B27D75-5978-84D1-7788-DDB752A8D70B}"/>
              </a:ext>
            </a:extLst>
          </p:cNvPr>
          <p:cNvCxnSpPr>
            <a:cxnSpLocks/>
          </p:cNvCxnSpPr>
          <p:nvPr/>
        </p:nvCxnSpPr>
        <p:spPr>
          <a:xfrm>
            <a:off x="3002063" y="2294943"/>
            <a:ext cx="0" cy="85482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DFB253E-6B27-C8CB-41B1-AD17F62C3391}"/>
              </a:ext>
            </a:extLst>
          </p:cNvPr>
          <p:cNvSpPr/>
          <p:nvPr/>
        </p:nvSpPr>
        <p:spPr>
          <a:xfrm>
            <a:off x="7989152" y="3149770"/>
            <a:ext cx="2706252" cy="23615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Dấu chấm than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AD9F5B-D63A-6B4E-150C-CD89A45E7154}"/>
              </a:ext>
            </a:extLst>
          </p:cNvPr>
          <p:cNvCxnSpPr>
            <a:cxnSpLocks/>
          </p:cNvCxnSpPr>
          <p:nvPr/>
        </p:nvCxnSpPr>
        <p:spPr>
          <a:xfrm>
            <a:off x="9342278" y="2243619"/>
            <a:ext cx="0" cy="85482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33D5F8-1AFA-75E6-71F2-DAB0E484101F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6049834" y="1022597"/>
            <a:ext cx="3292446" cy="65567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A73087-11C5-5C0F-FB57-0F10AE51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55" y="2189020"/>
            <a:ext cx="11175126" cy="747200"/>
          </a:xfrm>
        </p:spPr>
        <p:txBody>
          <a:bodyPr/>
          <a:lstStyle/>
          <a:p>
            <a:pPr algn="ctr"/>
            <a:r>
              <a:rPr lang="en-US" sz="6000">
                <a:latin typeface="+mj-lt"/>
              </a:rPr>
              <a:t>Thực hành nói một vài câu cảm với bạn bên cạnh.</a:t>
            </a:r>
          </a:p>
        </p:txBody>
      </p:sp>
    </p:spTree>
    <p:extLst>
      <p:ext uri="{BB962C8B-B14F-4D97-AF65-F5344CB8AC3E}">
        <p14:creationId xmlns:p14="http://schemas.microsoft.com/office/powerpoint/2010/main" val="57420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532486" y="1715125"/>
            <a:ext cx="11096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6000" b="1">
                <a:solidFill>
                  <a:srgbClr val="FF0000"/>
                </a:solidFill>
              </a:rPr>
              <a:t>Thử tài: </a:t>
            </a:r>
          </a:p>
          <a:p>
            <a:pPr algn="ctr"/>
            <a:r>
              <a:rPr lang="en-US" sz="6000" b="1" i="1">
                <a:solidFill>
                  <a:srgbClr val="FF0000"/>
                </a:solidFill>
              </a:rPr>
              <a:t>Nhanh tay, nhanh trí?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3691" y="5311179"/>
            <a:ext cx="9614456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C. Sách Tiếng Việt có bìa màu xanh.</a:t>
            </a:r>
            <a:endParaRPr lang="vi-VN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3691" y="3796525"/>
            <a:ext cx="9614456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B. Sách Tiếng Việt có bìa màu gì?</a:t>
            </a:r>
            <a:endParaRPr lang="en-US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625" y="5504605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746" y="4024727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73691" y="2302781"/>
            <a:ext cx="9614456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A. Ôi, bìa sách Tiếng Việt màu xanh đẹp quá!</a:t>
            </a:r>
            <a:endParaRPr lang="en-US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256" y="2503273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29674" y="562359"/>
            <a:ext cx="10953598" cy="9539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 b="1">
                <a:latin typeface="+mn-lt"/>
                <a:ea typeface="Arial-Rounded" pitchFamily="34" charset="0"/>
                <a:cs typeface="Arial-Rounded" pitchFamily="34" charset="0"/>
              </a:rPr>
              <a:t>Câu nào dưới đây là câu kể?</a:t>
            </a:r>
            <a:endParaRPr lang="en-US" sz="6600" b="1" i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0BE0-96E8-A8F2-7A1A-C722A1101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0969" y="5011604"/>
            <a:ext cx="648462" cy="17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96" y="3734074"/>
            <a:ext cx="8229600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dấu chấm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9696" y="2260772"/>
            <a:ext cx="8229600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dấu hỏi chấm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050" y="3955995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171" y="2517469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09696" y="5176004"/>
            <a:ext cx="8229600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dấu chấm than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81" y="540499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4120" y="386835"/>
            <a:ext cx="10953598" cy="1415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i="1">
                <a:latin typeface="+mn-lt"/>
                <a:ea typeface="Arial-Rounded" pitchFamily="34" charset="0"/>
                <a:cs typeface="Arial-Rounded" pitchFamily="34" charset="0"/>
              </a:rPr>
              <a:t>Minh là học sinh lớp 3</a:t>
            </a:r>
          </a:p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Câu trên cần bổ sung dấu gì ở cuối câu?</a:t>
            </a:r>
            <a:endParaRPr lang="en-US" sz="48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2011F-B368-5A1E-B70E-752B0ADAF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9256" y="3636250"/>
            <a:ext cx="648462" cy="17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96" y="3734074"/>
            <a:ext cx="8229600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thủ thư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9696" y="2260772"/>
            <a:ext cx="8229600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thủ quỹ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050" y="3955995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171" y="2517469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09696" y="5176004"/>
            <a:ext cx="8229600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bác sĩ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81" y="540499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4120" y="386835"/>
            <a:ext cx="10953598" cy="8000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i="1">
                <a:latin typeface="+mn-lt"/>
                <a:ea typeface="Arial-Rounded" pitchFamily="34" charset="0"/>
                <a:cs typeface="Arial-Rounded" pitchFamily="34" charset="0"/>
              </a:rPr>
              <a:t>Người trông coi thư viện được gọi là:</a:t>
            </a:r>
            <a:endParaRPr lang="en-US" sz="48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2011F-B368-5A1E-B70E-752B0ADAF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9256" y="3636250"/>
            <a:ext cx="648462" cy="17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3" y="11859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3" y="3337929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Mở rộng vốn từ về thư viện; </a:t>
            </a:r>
          </a:p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cảm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49893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72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682317" y="648101"/>
            <a:ext cx="1026000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2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ngữ dưới đây vào nhóm thích hợp.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33BE6-6189-6BB3-DE4C-C57BF295B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477" y="1693741"/>
            <a:ext cx="10432884" cy="413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1202</Words>
  <Application>Microsoft Office PowerPoint</Application>
  <PresentationFormat>Custom</PresentationFormat>
  <Paragraphs>154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Manrope</vt:lpstr>
      <vt:lpstr>Chewy</vt:lpstr>
      <vt:lpstr>Darker Grotesque SemiBold</vt:lpstr>
      <vt:lpstr>Passion One</vt:lpstr>
      <vt:lpstr>HP001 4 hàng</vt:lpstr>
      <vt:lpstr>Arial</vt:lpstr>
      <vt:lpstr>Maven Pro</vt:lpstr>
      <vt:lpstr>Nunito</vt:lpstr>
      <vt:lpstr>Montserrat</vt:lpstr>
      <vt:lpstr>Times New Roman</vt:lpstr>
      <vt:lpstr>Europe Brothers and Sisters Day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nói một vài câu cảm với bạn bên cạnh.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Linh Phan Thi  (FE FSC DN)</cp:lastModifiedBy>
  <cp:revision>175</cp:revision>
  <dcterms:modified xsi:type="dcterms:W3CDTF">2022-09-01T17:03:18Z</dcterms:modified>
</cp:coreProperties>
</file>