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384" r:id="rId2"/>
    <p:sldId id="343" r:id="rId3"/>
    <p:sldId id="344" r:id="rId4"/>
    <p:sldId id="345" r:id="rId5"/>
    <p:sldId id="397" r:id="rId6"/>
    <p:sldId id="256" r:id="rId7"/>
    <p:sldId id="349" r:id="rId8"/>
    <p:sldId id="392" r:id="rId9"/>
    <p:sldId id="393" r:id="rId10"/>
    <p:sldId id="395" r:id="rId11"/>
    <p:sldId id="394" r:id="rId12"/>
    <p:sldId id="386" r:id="rId13"/>
    <p:sldId id="328" r:id="rId14"/>
    <p:sldId id="371" r:id="rId15"/>
    <p:sldId id="347" r:id="rId16"/>
    <p:sldId id="396" r:id="rId17"/>
  </p:sldIdLst>
  <p:sldSz cx="12161838" cy="6858000"/>
  <p:notesSz cx="6858000" cy="9144000"/>
  <p:embeddedFontLst>
    <p:embeddedFont>
      <p:font typeface="Fira Sans Extra Condensed" panose="020B0503050000020004" pitchFamily="34" charset="0"/>
      <p:regular r:id="rId19"/>
      <p:bold r:id="rId20"/>
      <p:italic r:id="rId21"/>
      <p:boldItalic r:id="rId22"/>
    </p:embeddedFont>
    <p:embeddedFont>
      <p:font typeface="Gloria Hallelujah" panose="020B0604020202020204" charset="0"/>
      <p:regular r:id="rId23"/>
    </p:embeddedFont>
    <p:embeddedFont>
      <p:font typeface="HP001 4 hàng" panose="020B0603050302020204" pitchFamily="34" charset="0"/>
      <p:regular r:id="rId24"/>
      <p:bold r:id="rId25"/>
    </p:embeddedFont>
    <p:embeddedFont>
      <p:font typeface="Maven Pro" panose="020B0604020202020204" charset="0"/>
      <p:regular r:id="rId26"/>
      <p:bold r:id="rId27"/>
    </p:embeddedFont>
    <p:embeddedFont>
      <p:font typeface="Nunito" pitchFamily="2" charset="0"/>
      <p:regular r:id="rId28"/>
      <p:bold r:id="rId29"/>
      <p:italic r:id="rId30"/>
      <p:boldItalic r:id="rId31"/>
    </p:embeddedFont>
    <p:embeddedFont>
      <p:font typeface="Raleway" pitchFamily="2" charset="0"/>
      <p:regular r:id="rId32"/>
      <p:bold r:id="rId33"/>
      <p:italic r:id="rId34"/>
      <p:boldItalic r:id="rId35"/>
    </p:embeddedFont>
    <p:embeddedFont>
      <p:font typeface="Raleway SemiBold"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7EBD7"/>
    <a:srgbClr val="D2FAF5"/>
    <a:srgbClr val="FFFF66"/>
    <a:srgbClr val="E6E11F"/>
    <a:srgbClr val="FF9999"/>
    <a:srgbClr val="CCFF99"/>
    <a:srgbClr val="33CCFF"/>
    <a:srgbClr val="EA8516"/>
    <a:srgbClr val="FFF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autoAdjust="0"/>
    <p:restoredTop sz="89981" autoAdjust="0"/>
  </p:normalViewPr>
  <p:slideViewPr>
    <p:cSldViewPr snapToGrid="0">
      <p:cViewPr varScale="1">
        <p:scale>
          <a:sx n="65" d="100"/>
          <a:sy n="65" d="100"/>
        </p:scale>
        <p:origin x="876" y="1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chuẩn bị thêm giấy vẽ A4, bút màu</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này giống quảng cáo chổi lau nhà quá ạ</a:t>
            </a:r>
          </a:p>
          <a:p>
            <a:pPr marL="158750" indent="0">
              <a:buNone/>
            </a:pPr>
            <a:endParaRPr lang="en-US"/>
          </a:p>
        </p:txBody>
      </p:sp>
    </p:spTree>
    <p:extLst>
      <p:ext uri="{BB962C8B-B14F-4D97-AF65-F5344CB8AC3E}">
        <p14:creationId xmlns:p14="http://schemas.microsoft.com/office/powerpoint/2010/main" val="129354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hướng dẫn HS làm poster giới thiệu về bản thân.</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067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70367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5749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lấy luôn ví dụ về cây đèn ở bt1</a:t>
            </a:r>
            <a:endParaRPr lang="en-US"/>
          </a:p>
        </p:txBody>
      </p:sp>
    </p:spTree>
    <p:extLst>
      <p:ext uri="{BB962C8B-B14F-4D97-AF65-F5344CB8AC3E}">
        <p14:creationId xmlns:p14="http://schemas.microsoft.com/office/powerpoint/2010/main" val="57563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67" r:id="rId5"/>
    <p:sldLayoutId id="2147483675" r:id="rId6"/>
    <p:sldLayoutId id="2147483676" r:id="rId7"/>
    <p:sldLayoutId id="2147483677"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85" y="2029690"/>
            <a:ext cx="2628163" cy="3574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816240" y="2029691"/>
            <a:ext cx="2596365" cy="357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898944" y="243283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570912" y="3019368"/>
            <a:ext cx="2497567" cy="190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9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2800" kern="1200">
                <a:solidFill>
                  <a:srgbClr val="000000"/>
                </a:solidFill>
              </a:rPr>
              <a:t>Màu sắc chủ đạo hoặc cách phối màu có gì đặc biệt.</a:t>
            </a:r>
          </a:p>
        </p:txBody>
      </p:sp>
      <p:sp>
        <p:nvSpPr>
          <p:cNvPr id="10" name="Freeform: Shape 9">
            <a:extLst>
              <a:ext uri="{FF2B5EF4-FFF2-40B4-BE49-F238E27FC236}">
                <a16:creationId xmlns:a16="http://schemas.microsoft.com/office/drawing/2014/main" id="{5490DB69-E8BD-6D34-D92B-0169ED903ED9}"/>
              </a:ext>
            </a:extLst>
          </p:cNvPr>
          <p:cNvSpPr/>
          <p:nvPr/>
        </p:nvSpPr>
        <p:spPr>
          <a:xfrm>
            <a:off x="3452265" y="1238903"/>
            <a:ext cx="5257306"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 Điểm nổi bật về ngoại hình</a:t>
            </a:r>
          </a:p>
          <a:p>
            <a:pPr marL="0" lvl="0" indent="0" algn="just" defTabSz="2755900">
              <a:lnSpc>
                <a:spcPct val="90000"/>
              </a:lnSpc>
              <a:spcBef>
                <a:spcPct val="0"/>
              </a:spcBef>
              <a:spcAft>
                <a:spcPct val="35000"/>
              </a:spcAft>
              <a:buNone/>
            </a:pPr>
            <a:r>
              <a:rPr lang="en-US" sz="2800" kern="1200">
                <a:solidFill>
                  <a:schemeClr val="tx1"/>
                </a:solidFill>
              </a:rPr>
              <a:t>+ Điểm thú vị, ý nghĩa trong quá trình sử dụng</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Cảm nhận của bản thân em về bộ lau nhà.</a:t>
            </a:r>
          </a:p>
        </p:txBody>
      </p:sp>
      <p:sp>
        <p:nvSpPr>
          <p:cNvPr id="3" name="TextBox 2">
            <a:extLst>
              <a:ext uri="{FF2B5EF4-FFF2-40B4-BE49-F238E27FC236}">
                <a16:creationId xmlns:a16="http://schemas.microsoft.com/office/drawing/2014/main" id="{09FF606A-87EB-0A06-9B54-4FB0F8722F61}"/>
              </a:ext>
            </a:extLst>
          </p:cNvPr>
          <p:cNvSpPr txBox="1"/>
          <p:nvPr/>
        </p:nvSpPr>
        <p:spPr>
          <a:xfrm>
            <a:off x="800100" y="141825"/>
            <a:ext cx="8402894" cy="1077218"/>
          </a:xfrm>
          <a:prstGeom prst="rect">
            <a:avLst/>
          </a:prstGeom>
          <a:noFill/>
        </p:spPr>
        <p:txBody>
          <a:bodyPr wrap="square" rtlCol="0">
            <a:spAutoFit/>
          </a:bodyPr>
          <a:lstStyle/>
          <a:p>
            <a:pPr algn="just"/>
            <a:r>
              <a:rPr lang="en-US" sz="3200">
                <a:solidFill>
                  <a:srgbClr val="FF0000"/>
                </a:solidFill>
              </a:rPr>
              <a:t>2</a:t>
            </a:r>
            <a:r>
              <a:rPr lang="en-US" sz="3200"/>
              <a:t>. Quan sát một đồ vật trong nhà hoặc ở lớp. Viết 3 – 4 câu tả đồ vật đó.</a:t>
            </a:r>
          </a:p>
        </p:txBody>
      </p:sp>
      <p:grpSp>
        <p:nvGrpSpPr>
          <p:cNvPr id="4" name="Group 3">
            <a:extLst>
              <a:ext uri="{FF2B5EF4-FFF2-40B4-BE49-F238E27FC236}">
                <a16:creationId xmlns:a16="http://schemas.microsoft.com/office/drawing/2014/main" id="{1C242DC5-3A6E-F6EC-7B2B-B74AE5B02F3B}"/>
              </a:ext>
            </a:extLst>
          </p:cNvPr>
          <p:cNvGrpSpPr/>
          <p:nvPr/>
        </p:nvGrpSpPr>
        <p:grpSpPr>
          <a:xfrm>
            <a:off x="4893873" y="4388928"/>
            <a:ext cx="2374092" cy="2374092"/>
            <a:chOff x="4893873" y="4388928"/>
            <a:chExt cx="2374092" cy="2374092"/>
          </a:xfrm>
        </p:grpSpPr>
        <p:sp>
          <p:nvSpPr>
            <p:cNvPr id="6" name="Freeform: Shape 5">
              <a:extLst>
                <a:ext uri="{FF2B5EF4-FFF2-40B4-BE49-F238E27FC236}">
                  <a16:creationId xmlns:a16="http://schemas.microsoft.com/office/drawing/2014/main" id="{B00C6E5B-5638-1F70-236C-A1DF56860E36}"/>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Bộ lau nhà</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026" name="Picture 2" descr="Cây lau nhà Robot Thái Lan - Chổi lau nhà 360 độ (Màu Ngẫu Nhiên)">
              <a:extLst>
                <a:ext uri="{FF2B5EF4-FFF2-40B4-BE49-F238E27FC236}">
                  <a16:creationId xmlns:a16="http://schemas.microsoft.com/office/drawing/2014/main" id="{D576FE4A-0A4D-9BCC-87BB-FF6C21A91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500" y="5358564"/>
              <a:ext cx="1238903" cy="123890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5" name="Title 4">
            <a:extLst>
              <a:ext uri="{FF2B5EF4-FFF2-40B4-BE49-F238E27FC236}">
                <a16:creationId xmlns:a16="http://schemas.microsoft.com/office/drawing/2014/main" id="{954F46C5-D75A-F702-F03B-78CADF6A4623}"/>
              </a:ext>
            </a:extLst>
          </p:cNvPr>
          <p:cNvSpPr>
            <a:spLocks noGrp="1"/>
          </p:cNvSpPr>
          <p:nvPr>
            <p:ph type="title"/>
          </p:nvPr>
        </p:nvSpPr>
        <p:spPr/>
        <p:txBody>
          <a:bodyPr/>
          <a:lstStyle/>
          <a:p>
            <a:endParaRPr lang="en-US"/>
          </a:p>
        </p:txBody>
      </p:sp>
      <p:sp>
        <p:nvSpPr>
          <p:cNvPr id="11" name="Subtitle 10">
            <a:extLst>
              <a:ext uri="{FF2B5EF4-FFF2-40B4-BE49-F238E27FC236}">
                <a16:creationId xmlns:a16="http://schemas.microsoft.com/office/drawing/2014/main" id="{8D62CCE5-C16D-0177-6058-639004402B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268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2400" kern="1200">
                <a:solidFill>
                  <a:srgbClr val="000000"/>
                </a:solidFill>
              </a:rPr>
              <a:t>Được sơn màu chủ đạo là màu tím.</a:t>
            </a:r>
          </a:p>
        </p:txBody>
      </p:sp>
      <p:sp>
        <p:nvSpPr>
          <p:cNvPr id="10" name="Freeform: Shape 9">
            <a:extLst>
              <a:ext uri="{FF2B5EF4-FFF2-40B4-BE49-F238E27FC236}">
                <a16:creationId xmlns:a16="http://schemas.microsoft.com/office/drawing/2014/main" id="{5490DB69-E8BD-6D34-D92B-0169ED903ED9}"/>
              </a:ext>
            </a:extLst>
          </p:cNvPr>
          <p:cNvSpPr/>
          <p:nvPr/>
        </p:nvSpPr>
        <p:spPr>
          <a:xfrm>
            <a:off x="1424098" y="1238903"/>
            <a:ext cx="9313640"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000" kern="1200">
                <a:solidFill>
                  <a:schemeClr val="tx1"/>
                </a:solidFill>
              </a:rPr>
              <a:t>+ Điểm nổi bật nhất đó là cây chổi kèm theo một chiếc xô, chiếc xô có thể làm chiếc chổi xoay cực mạnh để vắt khô nó mỗi khi lau nhà.</a:t>
            </a:r>
          </a:p>
          <a:p>
            <a:pPr marL="0" lvl="0" indent="0" algn="just" defTabSz="2755900">
              <a:lnSpc>
                <a:spcPct val="90000"/>
              </a:lnSpc>
              <a:spcBef>
                <a:spcPct val="0"/>
              </a:spcBef>
              <a:spcAft>
                <a:spcPct val="35000"/>
              </a:spcAft>
              <a:buNone/>
            </a:pPr>
            <a:r>
              <a:rPr lang="en-US" sz="2000" kern="1200">
                <a:solidFill>
                  <a:schemeClr val="tx1"/>
                </a:solidFill>
              </a:rPr>
              <a:t>+ Cán chổi dài, có thể gập, xoay linh động nhiều hướng.</a:t>
            </a:r>
          </a:p>
          <a:p>
            <a:pPr marL="0" lvl="0" indent="0" algn="just" defTabSz="2755900">
              <a:lnSpc>
                <a:spcPct val="90000"/>
              </a:lnSpc>
              <a:spcBef>
                <a:spcPct val="0"/>
              </a:spcBef>
              <a:spcAft>
                <a:spcPct val="35000"/>
              </a:spcAft>
              <a:buNone/>
            </a:pPr>
            <a:r>
              <a:rPr lang="en-US" sz="2000" kern="1200">
                <a:solidFill>
                  <a:schemeClr val="tx1"/>
                </a:solidFill>
              </a:rPr>
              <a:t>+ Chiếc xô lại có bánh lăn nên mọi người trong nhà di chuyển nó thật tiện lợi.</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400" kern="1200">
                <a:solidFill>
                  <a:schemeClr val="tx1"/>
                </a:solidFill>
              </a:rPr>
              <a:t>Với bộ lau nhà này, mọi người trong nhà ai cũng thấy việc lau dọn trở nên nhẹ nhàng hơn. Thật tuyệt!</a:t>
            </a:r>
          </a:p>
        </p:txBody>
      </p:sp>
      <p:sp>
        <p:nvSpPr>
          <p:cNvPr id="3" name="TextBox 2">
            <a:extLst>
              <a:ext uri="{FF2B5EF4-FFF2-40B4-BE49-F238E27FC236}">
                <a16:creationId xmlns:a16="http://schemas.microsoft.com/office/drawing/2014/main" id="{74865EAC-723F-7855-30EB-CD811E83CD72}"/>
              </a:ext>
            </a:extLst>
          </p:cNvPr>
          <p:cNvSpPr txBox="1"/>
          <p:nvPr/>
        </p:nvSpPr>
        <p:spPr>
          <a:xfrm>
            <a:off x="800100" y="141825"/>
            <a:ext cx="8402894" cy="1077218"/>
          </a:xfrm>
          <a:prstGeom prst="rect">
            <a:avLst/>
          </a:prstGeom>
          <a:noFill/>
        </p:spPr>
        <p:txBody>
          <a:bodyPr wrap="square" rtlCol="0">
            <a:spAutoFit/>
          </a:bodyPr>
          <a:lstStyle/>
          <a:p>
            <a:pPr algn="just"/>
            <a:r>
              <a:rPr lang="en-US" sz="3200">
                <a:solidFill>
                  <a:srgbClr val="FF0000"/>
                </a:solidFill>
              </a:rPr>
              <a:t>2</a:t>
            </a:r>
            <a:r>
              <a:rPr lang="en-US" sz="3200"/>
              <a:t>. Quan sát một đồ vật trong nhà hoặc ở lớp. Viết 3 – 4 câu tả đồ vật đó.</a:t>
            </a:r>
          </a:p>
        </p:txBody>
      </p:sp>
      <p:grpSp>
        <p:nvGrpSpPr>
          <p:cNvPr id="4" name="Group 3">
            <a:extLst>
              <a:ext uri="{FF2B5EF4-FFF2-40B4-BE49-F238E27FC236}">
                <a16:creationId xmlns:a16="http://schemas.microsoft.com/office/drawing/2014/main" id="{3581D421-3ABD-5205-C721-30A42CD56521}"/>
              </a:ext>
            </a:extLst>
          </p:cNvPr>
          <p:cNvGrpSpPr/>
          <p:nvPr/>
        </p:nvGrpSpPr>
        <p:grpSpPr>
          <a:xfrm>
            <a:off x="4893873" y="4388928"/>
            <a:ext cx="2374092" cy="2374092"/>
            <a:chOff x="4893873" y="4388928"/>
            <a:chExt cx="2374092" cy="2374092"/>
          </a:xfrm>
        </p:grpSpPr>
        <p:sp>
          <p:nvSpPr>
            <p:cNvPr id="5" name="Freeform: Shape 4">
              <a:extLst>
                <a:ext uri="{FF2B5EF4-FFF2-40B4-BE49-F238E27FC236}">
                  <a16:creationId xmlns:a16="http://schemas.microsoft.com/office/drawing/2014/main" id="{B332C3F3-2D84-AE8E-4068-BA1A01CE525A}"/>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Bộ lau nhà</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1" name="Picture 2" descr="Cây lau nhà Robot Thái Lan - Chổi lau nhà 360 độ (Màu Ngẫu Nhiên)">
              <a:extLst>
                <a:ext uri="{FF2B5EF4-FFF2-40B4-BE49-F238E27FC236}">
                  <a16:creationId xmlns:a16="http://schemas.microsoft.com/office/drawing/2014/main" id="{226F91C5-A331-172D-4C03-EC1D0B427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500" y="5358564"/>
              <a:ext cx="1238903" cy="123890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14" name="Title 13">
            <a:extLst>
              <a:ext uri="{FF2B5EF4-FFF2-40B4-BE49-F238E27FC236}">
                <a16:creationId xmlns:a16="http://schemas.microsoft.com/office/drawing/2014/main" id="{1FE3251B-77FC-98ED-9C3C-A0CAD555017B}"/>
              </a:ext>
            </a:extLst>
          </p:cNvPr>
          <p:cNvSpPr>
            <a:spLocks noGrp="1"/>
          </p:cNvSpPr>
          <p:nvPr>
            <p:ph type="title"/>
          </p:nvPr>
        </p:nvSpPr>
        <p:spPr/>
        <p:txBody>
          <a:bodyPr/>
          <a:lstStyle/>
          <a:p>
            <a:endParaRPr lang="en-US"/>
          </a:p>
        </p:txBody>
      </p:sp>
      <p:sp>
        <p:nvSpPr>
          <p:cNvPr id="17" name="Subtitle 16">
            <a:extLst>
              <a:ext uri="{FF2B5EF4-FFF2-40B4-BE49-F238E27FC236}">
                <a16:creationId xmlns:a16="http://schemas.microsoft.com/office/drawing/2014/main" id="{A0F77336-6CAD-E5FE-FCAA-DBD4CF7D231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9275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216649" y="189054"/>
            <a:ext cx="10711906" cy="1077218"/>
          </a:xfrm>
          <a:prstGeom prst="rect">
            <a:avLst/>
          </a:prstGeom>
          <a:noFill/>
        </p:spPr>
        <p:txBody>
          <a:bodyPr wrap="square" rtlCol="0">
            <a:spAutoFit/>
          </a:bodyPr>
          <a:lstStyle/>
          <a:p>
            <a:pPr algn="just"/>
            <a:r>
              <a:rPr lang="en-US" sz="3200">
                <a:solidFill>
                  <a:srgbClr val="FF0000"/>
                </a:solidFill>
              </a:rPr>
              <a:t>3</a:t>
            </a:r>
            <a:r>
              <a:rPr lang="en-US" sz="3200"/>
              <a:t>. Chia sẻ đoạn văn của em với bạn, chỉnh sửa và bổ sung ý hay.</a:t>
            </a:r>
          </a:p>
        </p:txBody>
      </p:sp>
      <p:sp>
        <p:nvSpPr>
          <p:cNvPr id="3" name="Freeform: Shape 2">
            <a:extLst>
              <a:ext uri="{FF2B5EF4-FFF2-40B4-BE49-F238E27FC236}">
                <a16:creationId xmlns:a16="http://schemas.microsoft.com/office/drawing/2014/main" id="{7FEE299A-404E-8C6D-28F6-DD6AD8BD1C45}"/>
              </a:ext>
            </a:extLst>
          </p:cNvPr>
          <p:cNvSpPr/>
          <p:nvPr/>
        </p:nvSpPr>
        <p:spPr>
          <a:xfrm>
            <a:off x="1424098" y="1238903"/>
            <a:ext cx="9313640" cy="5430043"/>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algn="just" defTabSz="2755900">
              <a:lnSpc>
                <a:spcPct val="90000"/>
              </a:lnSpc>
              <a:spcBef>
                <a:spcPct val="0"/>
              </a:spcBef>
              <a:spcAft>
                <a:spcPct val="35000"/>
              </a:spcAft>
            </a:pPr>
            <a:r>
              <a:rPr lang="en-US" sz="3200" kern="1200">
                <a:solidFill>
                  <a:srgbClr val="000000"/>
                </a:solidFill>
              </a:rPr>
              <a:t>         Trong nhà em có nhiều đồ dùng nhưng em thấy ấn tượng với bộ lau nhà mẹ mới mua tuần trước. Nó được sơn màu chủ đạo là màu tím. </a:t>
            </a:r>
            <a:r>
              <a:rPr lang="en-US" sz="3200" kern="1200">
                <a:solidFill>
                  <a:schemeClr val="tx1"/>
                </a:solidFill>
              </a:rPr>
              <a:t>Điểm nổi bật nhất của nó đó là cây chổi kèm theo một chiếc xô, chiếc xô có thể làm chiếc chổi xoay cực mạnh để vắt khô nó mỗi khi lau nhà. Cán chổi dài, có thể gập, xoay linh động nhiều hướng. Chiếc xô lại có bánh lăn nên mọi người trong nhà di chuyển nó thật tiện lợi. Với bộ lau nhà này, mọi người trong nhà ai cũng thấy việc lau dọn trở nên nhẹ nhàng hơn. Thật tuyệt!</a:t>
            </a:r>
          </a:p>
        </p:txBody>
      </p:sp>
      <p:sp>
        <p:nvSpPr>
          <p:cNvPr id="4" name="Title 3">
            <a:extLst>
              <a:ext uri="{FF2B5EF4-FFF2-40B4-BE49-F238E27FC236}">
                <a16:creationId xmlns:a16="http://schemas.microsoft.com/office/drawing/2014/main" id="{B61F3389-AEC2-580F-F512-BAF957E852E5}"/>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7E606FBB-321E-DBF1-947A-E6FC2ABF25F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51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
        <p:nvSpPr>
          <p:cNvPr id="2" name="Title 1">
            <a:extLst>
              <a:ext uri="{FF2B5EF4-FFF2-40B4-BE49-F238E27FC236}">
                <a16:creationId xmlns:a16="http://schemas.microsoft.com/office/drawing/2014/main" id="{FFF5F68F-DB3D-644C-BC2A-EA65A1C3BB0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AA4BA68-3F93-FBCA-0242-B6547E4382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0677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223" t="18506" r="68388" b="72942"/>
          <a:stretch/>
        </p:blipFill>
        <p:spPr>
          <a:xfrm>
            <a:off x="211458" y="0"/>
            <a:ext cx="970513" cy="106314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181971" y="248312"/>
            <a:ext cx="9628596" cy="954107"/>
          </a:xfrm>
          <a:prstGeom prst="rect">
            <a:avLst/>
          </a:prstGeom>
          <a:noFill/>
        </p:spPr>
        <p:txBody>
          <a:bodyPr wrap="square" rtlCol="0">
            <a:spAutoFit/>
          </a:bodyPr>
          <a:lstStyle/>
          <a:p>
            <a:pPr algn="just"/>
            <a:r>
              <a:rPr lang="en-US" sz="2800">
                <a:solidFill>
                  <a:schemeClr val="tx1"/>
                </a:solidFill>
              </a:rPr>
              <a:t>Tìm đọc câu chuyện, bài văn, bài thơ,… về hoạt động của người thân trong gia đình. </a:t>
            </a:r>
          </a:p>
        </p:txBody>
      </p:sp>
      <p:grpSp>
        <p:nvGrpSpPr>
          <p:cNvPr id="7" name="Group 6">
            <a:extLst>
              <a:ext uri="{FF2B5EF4-FFF2-40B4-BE49-F238E27FC236}">
                <a16:creationId xmlns:a16="http://schemas.microsoft.com/office/drawing/2014/main" id="{DA395C74-13BC-65E2-CA35-E2A2437932B0}"/>
              </a:ext>
            </a:extLst>
          </p:cNvPr>
          <p:cNvGrpSpPr/>
          <p:nvPr/>
        </p:nvGrpSpPr>
        <p:grpSpPr>
          <a:xfrm>
            <a:off x="1181971" y="1311455"/>
            <a:ext cx="10164215" cy="5546545"/>
            <a:chOff x="1181971" y="1311455"/>
            <a:chExt cx="10164215" cy="5546545"/>
          </a:xfrm>
        </p:grpSpPr>
        <p:pic>
          <p:nvPicPr>
            <p:cNvPr id="5" name="Picture 4">
              <a:extLst>
                <a:ext uri="{FF2B5EF4-FFF2-40B4-BE49-F238E27FC236}">
                  <a16:creationId xmlns:a16="http://schemas.microsoft.com/office/drawing/2014/main" id="{4AAA9972-A4EB-38B4-84ED-84D0A57B303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181971" y="1311455"/>
              <a:ext cx="10164215" cy="5475710"/>
            </a:xfrm>
            <a:prstGeom prst="rect">
              <a:avLst/>
            </a:prstGeom>
          </p:spPr>
        </p:pic>
        <p:sp>
          <p:nvSpPr>
            <p:cNvPr id="6" name="Rectangle 5">
              <a:extLst>
                <a:ext uri="{FF2B5EF4-FFF2-40B4-BE49-F238E27FC236}">
                  <a16:creationId xmlns:a16="http://schemas.microsoft.com/office/drawing/2014/main" id="{CD9B4B19-4E94-DBC2-F413-E6C8F033BBB8}"/>
                </a:ext>
              </a:extLst>
            </p:cNvPr>
            <p:cNvSpPr/>
            <p:nvPr/>
          </p:nvSpPr>
          <p:spPr>
            <a:xfrm>
              <a:off x="9335729" y="6179574"/>
              <a:ext cx="1873045" cy="6784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485E5FB4-D849-2964-F8E1-FF2615AECF4F}"/>
              </a:ext>
            </a:extLst>
          </p:cNvPr>
          <p:cNvSpPr>
            <a:spLocks noGrp="1"/>
          </p:cNvSpPr>
          <p:nvPr>
            <p:ph type="title"/>
          </p:nvPr>
        </p:nvSpPr>
        <p:spPr/>
        <p:txBody>
          <a:bodyPr/>
          <a:lstStyle/>
          <a:p>
            <a:endParaRPr lang="en-US"/>
          </a:p>
        </p:txBody>
      </p:sp>
      <p:sp>
        <p:nvSpPr>
          <p:cNvPr id="11" name="Subtitle 10">
            <a:extLst>
              <a:ext uri="{FF2B5EF4-FFF2-40B4-BE49-F238E27FC236}">
                <a16:creationId xmlns:a16="http://schemas.microsoft.com/office/drawing/2014/main" id="{059E1BB8-C4FC-2F4C-3E3E-741C2A3ADC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907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44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3BF6-4484-9C0B-31A3-C212AF78A26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A40D780-5004-FE5B-51D0-036D793AE558}"/>
              </a:ext>
            </a:extLst>
          </p:cNvPr>
          <p:cNvSpPr>
            <a:spLocks noGrp="1"/>
          </p:cNvSpPr>
          <p:nvPr>
            <p:ph type="subTitle" idx="1"/>
          </p:nvPr>
        </p:nvSpPr>
        <p:spPr/>
        <p:txBody>
          <a:bodyPr/>
          <a:lstStyle/>
          <a:p>
            <a:endParaRPr lang="en-US"/>
          </a:p>
        </p:txBody>
      </p:sp>
      <p:pic>
        <p:nvPicPr>
          <p:cNvPr id="4" name="Ngoại Ơi Con Nhớ - MV Gây Xúc động Khiến Nước mắt tuôn rơi của bé Bé Mai Vy">
            <a:hlinkClick r:id="" action="ppaction://media"/>
            <a:extLst>
              <a:ext uri="{FF2B5EF4-FFF2-40B4-BE49-F238E27FC236}">
                <a16:creationId xmlns:a16="http://schemas.microsoft.com/office/drawing/2014/main" id="{E22F822E-E918-F45D-AF66-A09D4D49CD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02" y="56997"/>
            <a:ext cx="12100233" cy="6806381"/>
          </a:xfrm>
          <a:prstGeom prst="rect">
            <a:avLst/>
          </a:prstGeom>
        </p:spPr>
      </p:pic>
    </p:spTree>
    <p:extLst>
      <p:ext uri="{BB962C8B-B14F-4D97-AF65-F5344CB8AC3E}">
        <p14:creationId xmlns:p14="http://schemas.microsoft.com/office/powerpoint/2010/main" val="17752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909" name="Google Shape;909;p35"/>
          <p:cNvSpPr txBox="1">
            <a:spLocks noGrp="1"/>
          </p:cNvSpPr>
          <p:nvPr>
            <p:ph type="ctrTitle"/>
          </p:nvPr>
        </p:nvSpPr>
        <p:spPr>
          <a:xfrm>
            <a:off x="956847" y="1325312"/>
            <a:ext cx="10248143" cy="2510973"/>
          </a:xfrm>
          <a:prstGeom prst="rect">
            <a:avLst/>
          </a:prstGeom>
        </p:spPr>
        <p:txBody>
          <a:bodyPr spcFirstLastPara="1" wrap="square" lIns="121598" tIns="121598" rIns="121598" bIns="121598" anchor="b" anchorCtr="0">
            <a:noAutofit/>
          </a:bodyPr>
          <a:lstStyle/>
          <a:p>
            <a:pPr algn="ctr"/>
            <a:r>
              <a:rPr lang="en-US" sz="5400" b="1">
                <a:solidFill>
                  <a:schemeClr val="tx1"/>
                </a:solidFill>
                <a:latin typeface="+mn-lt"/>
              </a:rPr>
              <a:t>Luyện tập</a:t>
            </a:r>
            <a:br>
              <a:rPr lang="en-US" sz="5400" b="1">
                <a:solidFill>
                  <a:srgbClr val="FF0000"/>
                </a:solidFill>
                <a:latin typeface="+mn-lt"/>
              </a:rPr>
            </a:br>
            <a:r>
              <a:rPr lang="en-US" sz="7200" b="1">
                <a:solidFill>
                  <a:srgbClr val="FF0000"/>
                </a:solidFill>
                <a:latin typeface="+mn-lt"/>
              </a:rPr>
              <a:t>Viết đoạn văn tả đồ vật</a:t>
            </a:r>
            <a:endParaRPr lang="en-US" sz="6600" b="1">
              <a:solidFill>
                <a:srgbClr val="FF0000"/>
              </a:solidFill>
              <a:latin typeface="+mn-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89</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74AE8E-6287-CDBF-702F-2D556A2A7F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42074" y="958104"/>
            <a:ext cx="9897136" cy="2293915"/>
          </a:xfrm>
          <a:prstGeom prst="rect">
            <a:avLst/>
          </a:prstGeom>
          <a:ln>
            <a:noFill/>
          </a:ln>
          <a:effectLst>
            <a:softEdge rad="112500"/>
          </a:effectLst>
        </p:spPr>
      </p:pic>
      <p:sp>
        <p:nvSpPr>
          <p:cNvPr id="2" name="TextBox 1">
            <a:extLst>
              <a:ext uri="{FF2B5EF4-FFF2-40B4-BE49-F238E27FC236}">
                <a16:creationId xmlns:a16="http://schemas.microsoft.com/office/drawing/2014/main" id="{17848584-8435-B088-CABB-7D7444956D5E}"/>
              </a:ext>
            </a:extLst>
          </p:cNvPr>
          <p:cNvSpPr txBox="1"/>
          <p:nvPr/>
        </p:nvSpPr>
        <p:spPr>
          <a:xfrm>
            <a:off x="433297" y="114084"/>
            <a:ext cx="11114690" cy="1077218"/>
          </a:xfrm>
          <a:prstGeom prst="rect">
            <a:avLst/>
          </a:prstGeom>
          <a:noFill/>
        </p:spPr>
        <p:txBody>
          <a:bodyPr wrap="square" rtlCol="0">
            <a:spAutoFit/>
          </a:bodyPr>
          <a:lstStyle/>
          <a:p>
            <a:pPr algn="just"/>
            <a:r>
              <a:rPr lang="en-US" sz="3200">
                <a:solidFill>
                  <a:srgbClr val="FF0000"/>
                </a:solidFill>
              </a:rPr>
              <a:t>1</a:t>
            </a:r>
            <a:r>
              <a:rPr lang="en-US" sz="3200"/>
              <a:t>. Quan sát một đồ vật trong tranh, ghi lại những điều quan sát được về đặc điểm của đồ vật.</a:t>
            </a:r>
          </a:p>
        </p:txBody>
      </p:sp>
      <p:pic>
        <p:nvPicPr>
          <p:cNvPr id="11" name="Picture 10">
            <a:extLst>
              <a:ext uri="{FF2B5EF4-FFF2-40B4-BE49-F238E27FC236}">
                <a16:creationId xmlns:a16="http://schemas.microsoft.com/office/drawing/2014/main" id="{5FA72EE5-AB74-A475-CF7A-20B574439E1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94107" y="3768214"/>
            <a:ext cx="11573624" cy="2574721"/>
          </a:xfrm>
          <a:prstGeom prst="rect">
            <a:avLst/>
          </a:prstGeom>
          <a:ln>
            <a:noFill/>
          </a:ln>
          <a:effectLst>
            <a:softEdge rad="112500"/>
          </a:effectLst>
        </p:spPr>
      </p:pic>
      <p:sp>
        <p:nvSpPr>
          <p:cNvPr id="12" name="Title 11">
            <a:extLst>
              <a:ext uri="{FF2B5EF4-FFF2-40B4-BE49-F238E27FC236}">
                <a16:creationId xmlns:a16="http://schemas.microsoft.com/office/drawing/2014/main" id="{E14984E7-4CF0-3F58-EB73-28C2878F1A44}"/>
              </a:ext>
            </a:extLst>
          </p:cNvPr>
          <p:cNvSpPr>
            <a:spLocks noGrp="1"/>
          </p:cNvSpPr>
          <p:nvPr>
            <p:ph type="title"/>
          </p:nvPr>
        </p:nvSpPr>
        <p:spPr/>
        <p:txBody>
          <a:bodyPr/>
          <a:lstStyle/>
          <a:p>
            <a:endParaRPr lang="en-US"/>
          </a:p>
        </p:txBody>
      </p:sp>
      <p:sp>
        <p:nvSpPr>
          <p:cNvPr id="13" name="Subtitle 12">
            <a:extLst>
              <a:ext uri="{FF2B5EF4-FFF2-40B4-BE49-F238E27FC236}">
                <a16:creationId xmlns:a16="http://schemas.microsoft.com/office/drawing/2014/main" id="{98170B07-B442-15A7-A913-C14856670B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633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17848584-8435-B088-CABB-7D7444956D5E}"/>
              </a:ext>
            </a:extLst>
          </p:cNvPr>
          <p:cNvSpPr txBox="1"/>
          <p:nvPr/>
        </p:nvSpPr>
        <p:spPr>
          <a:xfrm>
            <a:off x="433297" y="114084"/>
            <a:ext cx="11114690" cy="1077218"/>
          </a:xfrm>
          <a:prstGeom prst="rect">
            <a:avLst/>
          </a:prstGeom>
          <a:noFill/>
        </p:spPr>
        <p:txBody>
          <a:bodyPr wrap="square" rtlCol="0">
            <a:spAutoFit/>
          </a:bodyPr>
          <a:lstStyle/>
          <a:p>
            <a:pPr algn="just"/>
            <a:r>
              <a:rPr lang="en-US" sz="3200">
                <a:solidFill>
                  <a:srgbClr val="FF0000"/>
                </a:solidFill>
              </a:rPr>
              <a:t>1</a:t>
            </a:r>
            <a:r>
              <a:rPr lang="en-US" sz="3200"/>
              <a:t>. Quan sát một đồ vật trong tranh, ghi lại những điều quan sát được về đặc điểm của đồ vật.</a:t>
            </a:r>
          </a:p>
        </p:txBody>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2800" kern="1200">
                <a:solidFill>
                  <a:srgbClr val="000000"/>
                </a:solidFill>
              </a:rPr>
              <a:t>Màu sắc chủ đạo hoặc cách phối màu có gì đặc biệt.</a:t>
            </a:r>
          </a:p>
        </p:txBody>
      </p:sp>
      <p:sp>
        <p:nvSpPr>
          <p:cNvPr id="10" name="Freeform: Shape 9">
            <a:extLst>
              <a:ext uri="{FF2B5EF4-FFF2-40B4-BE49-F238E27FC236}">
                <a16:creationId xmlns:a16="http://schemas.microsoft.com/office/drawing/2014/main" id="{5490DB69-E8BD-6D34-D92B-0169ED903ED9}"/>
              </a:ext>
            </a:extLst>
          </p:cNvPr>
          <p:cNvSpPr/>
          <p:nvPr/>
        </p:nvSpPr>
        <p:spPr>
          <a:xfrm>
            <a:off x="3452265" y="1238903"/>
            <a:ext cx="5257306"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 Điểm nổi bật về ngoại hình</a:t>
            </a:r>
          </a:p>
          <a:p>
            <a:pPr marL="0" lvl="0" indent="0" algn="just" defTabSz="2755900">
              <a:lnSpc>
                <a:spcPct val="90000"/>
              </a:lnSpc>
              <a:spcBef>
                <a:spcPct val="0"/>
              </a:spcBef>
              <a:spcAft>
                <a:spcPct val="35000"/>
              </a:spcAft>
              <a:buNone/>
            </a:pPr>
            <a:r>
              <a:rPr lang="en-US" sz="2800" kern="1200">
                <a:solidFill>
                  <a:schemeClr val="tx1"/>
                </a:solidFill>
              </a:rPr>
              <a:t>+ Điểm thú vị, ý nghĩa của cây đèn trong quá trình sử dụng</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Cảm nhận của bản thân em về cây đèn.</a:t>
            </a:r>
          </a:p>
        </p:txBody>
      </p:sp>
      <p:grpSp>
        <p:nvGrpSpPr>
          <p:cNvPr id="16" name="Group 15">
            <a:extLst>
              <a:ext uri="{FF2B5EF4-FFF2-40B4-BE49-F238E27FC236}">
                <a16:creationId xmlns:a16="http://schemas.microsoft.com/office/drawing/2014/main" id="{32450A7A-9052-22A9-2C99-AF7DEDAB3C30}"/>
              </a:ext>
            </a:extLst>
          </p:cNvPr>
          <p:cNvGrpSpPr/>
          <p:nvPr/>
        </p:nvGrpSpPr>
        <p:grpSpPr>
          <a:xfrm>
            <a:off x="4893873" y="4388928"/>
            <a:ext cx="2374092" cy="2374092"/>
            <a:chOff x="4893873" y="4388928"/>
            <a:chExt cx="2374092" cy="2374092"/>
          </a:xfrm>
        </p:grpSpPr>
        <p:sp>
          <p:nvSpPr>
            <p:cNvPr id="6" name="Freeform: Shape 5">
              <a:extLst>
                <a:ext uri="{FF2B5EF4-FFF2-40B4-BE49-F238E27FC236}">
                  <a16:creationId xmlns:a16="http://schemas.microsoft.com/office/drawing/2014/main" id="{B00C6E5B-5638-1F70-236C-A1DF56860E36}"/>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Chiếc đèn học</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5" name="Picture 14">
              <a:extLst>
                <a:ext uri="{FF2B5EF4-FFF2-40B4-BE49-F238E27FC236}">
                  <a16:creationId xmlns:a16="http://schemas.microsoft.com/office/drawing/2014/main" id="{1D48F26A-1447-B2B6-41E0-953D9D1F8C2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86438" t="10165" b="10609"/>
            <a:stretch/>
          </p:blipFill>
          <p:spPr>
            <a:xfrm>
              <a:off x="5556777" y="5286005"/>
              <a:ext cx="1083300" cy="1466783"/>
            </a:xfrm>
            <a:prstGeom prst="rect">
              <a:avLst/>
            </a:prstGeom>
            <a:ln>
              <a:noFill/>
            </a:ln>
            <a:effectLst>
              <a:softEdge rad="112500"/>
            </a:effectLst>
          </p:spPr>
        </p:pic>
      </p:grpSp>
      <p:sp>
        <p:nvSpPr>
          <p:cNvPr id="17" name="Title 16">
            <a:extLst>
              <a:ext uri="{FF2B5EF4-FFF2-40B4-BE49-F238E27FC236}">
                <a16:creationId xmlns:a16="http://schemas.microsoft.com/office/drawing/2014/main" id="{DCA5C171-E64A-3F64-521D-192F60C033CF}"/>
              </a:ext>
            </a:extLst>
          </p:cNvPr>
          <p:cNvSpPr>
            <a:spLocks noGrp="1"/>
          </p:cNvSpPr>
          <p:nvPr>
            <p:ph type="title"/>
          </p:nvPr>
        </p:nvSpPr>
        <p:spPr/>
        <p:txBody>
          <a:bodyPr/>
          <a:lstStyle/>
          <a:p>
            <a:endParaRPr lang="en-US"/>
          </a:p>
        </p:txBody>
      </p:sp>
      <p:sp>
        <p:nvSpPr>
          <p:cNvPr id="18" name="Subtitle 17">
            <a:extLst>
              <a:ext uri="{FF2B5EF4-FFF2-40B4-BE49-F238E27FC236}">
                <a16:creationId xmlns:a16="http://schemas.microsoft.com/office/drawing/2014/main" id="{E517B3FA-0E5B-2AC8-A2FC-6E8620AC81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507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17848584-8435-B088-CABB-7D7444956D5E}"/>
              </a:ext>
            </a:extLst>
          </p:cNvPr>
          <p:cNvSpPr txBox="1"/>
          <p:nvPr/>
        </p:nvSpPr>
        <p:spPr>
          <a:xfrm>
            <a:off x="433297" y="114084"/>
            <a:ext cx="11114690" cy="1077218"/>
          </a:xfrm>
          <a:prstGeom prst="rect">
            <a:avLst/>
          </a:prstGeom>
          <a:noFill/>
        </p:spPr>
        <p:txBody>
          <a:bodyPr wrap="square" rtlCol="0">
            <a:spAutoFit/>
          </a:bodyPr>
          <a:lstStyle/>
          <a:p>
            <a:pPr algn="just"/>
            <a:r>
              <a:rPr lang="en-US" sz="3200">
                <a:solidFill>
                  <a:srgbClr val="FF0000"/>
                </a:solidFill>
              </a:rPr>
              <a:t>1</a:t>
            </a:r>
            <a:r>
              <a:rPr lang="en-US" sz="3200"/>
              <a:t>. Quan sát một đồ vật trong tranh, ghi lại những điều quan sát được về đặc điểm của đồ vật.</a:t>
            </a:r>
          </a:p>
        </p:txBody>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3200" kern="1200">
                <a:solidFill>
                  <a:srgbClr val="000000"/>
                </a:solidFill>
              </a:rPr>
              <a:t>Được sơn màu chủ đạo là màu đỏ.</a:t>
            </a:r>
          </a:p>
        </p:txBody>
      </p:sp>
      <p:sp>
        <p:nvSpPr>
          <p:cNvPr id="10" name="Freeform: Shape 9">
            <a:extLst>
              <a:ext uri="{FF2B5EF4-FFF2-40B4-BE49-F238E27FC236}">
                <a16:creationId xmlns:a16="http://schemas.microsoft.com/office/drawing/2014/main" id="{5490DB69-E8BD-6D34-D92B-0169ED903ED9}"/>
              </a:ext>
            </a:extLst>
          </p:cNvPr>
          <p:cNvSpPr/>
          <p:nvPr/>
        </p:nvSpPr>
        <p:spPr>
          <a:xfrm>
            <a:off x="1424098" y="1238903"/>
            <a:ext cx="9313640"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000" kern="1200">
                <a:solidFill>
                  <a:schemeClr val="tx1"/>
                </a:solidFill>
              </a:rPr>
              <a:t>+ Điểm nổi bật nhất đó là đế đèn, nó là hình một chú mèo màu đỏ rất dễ thương.</a:t>
            </a:r>
          </a:p>
          <a:p>
            <a:pPr marL="0" lvl="0" indent="0" algn="just" defTabSz="2755900">
              <a:lnSpc>
                <a:spcPct val="90000"/>
              </a:lnSpc>
              <a:spcBef>
                <a:spcPct val="0"/>
              </a:spcBef>
              <a:spcAft>
                <a:spcPct val="35000"/>
              </a:spcAft>
              <a:buNone/>
            </a:pPr>
            <a:r>
              <a:rPr lang="en-US" sz="2000" kern="1200">
                <a:solidFill>
                  <a:schemeClr val="tx1"/>
                </a:solidFill>
              </a:rPr>
              <a:t>+ Cây đèn dài, màu trắng và có thể xoay về các hướng, điều chỉnh cao thấp tuỳ ý.</a:t>
            </a:r>
          </a:p>
          <a:p>
            <a:pPr marL="0" lvl="0" indent="0" algn="just" defTabSz="2755900">
              <a:lnSpc>
                <a:spcPct val="90000"/>
              </a:lnSpc>
              <a:spcBef>
                <a:spcPct val="0"/>
              </a:spcBef>
              <a:spcAft>
                <a:spcPct val="35000"/>
              </a:spcAft>
              <a:buNone/>
            </a:pPr>
            <a:r>
              <a:rPr lang="en-US" sz="2000" kern="1200">
                <a:solidFill>
                  <a:schemeClr val="tx1"/>
                </a:solidFill>
              </a:rPr>
              <a:t>+ Chụp đèn hình tròn, nhóm ánh sáng lại làm sáng cả một góc học tập của em. </a:t>
            </a:r>
          </a:p>
          <a:p>
            <a:pPr marL="0" lvl="0" indent="0" algn="just" defTabSz="2755900">
              <a:lnSpc>
                <a:spcPct val="90000"/>
              </a:lnSpc>
              <a:spcBef>
                <a:spcPct val="0"/>
              </a:spcBef>
              <a:spcAft>
                <a:spcPct val="35000"/>
              </a:spcAft>
              <a:buNone/>
            </a:pPr>
            <a:r>
              <a:rPr lang="en-US" sz="2000" kern="1200">
                <a:solidFill>
                  <a:schemeClr val="tx1"/>
                </a:solidFill>
              </a:rPr>
              <a:t>+ Thú vị hơn, chiếc mũi chú mèo chính là công tắc để bật, tắt khi sử dụng.</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400" kern="1200">
                <a:solidFill>
                  <a:schemeClr val="tx1"/>
                </a:solidFill>
              </a:rPr>
              <a:t>Đó là cây đèn em thích nhất từ trước tới nay và mong nó sẽ đồng hành bên em thật lâu.</a:t>
            </a:r>
          </a:p>
        </p:txBody>
      </p:sp>
      <p:grpSp>
        <p:nvGrpSpPr>
          <p:cNvPr id="16" name="Group 15">
            <a:extLst>
              <a:ext uri="{FF2B5EF4-FFF2-40B4-BE49-F238E27FC236}">
                <a16:creationId xmlns:a16="http://schemas.microsoft.com/office/drawing/2014/main" id="{32450A7A-9052-22A9-2C99-AF7DEDAB3C30}"/>
              </a:ext>
            </a:extLst>
          </p:cNvPr>
          <p:cNvGrpSpPr/>
          <p:nvPr/>
        </p:nvGrpSpPr>
        <p:grpSpPr>
          <a:xfrm>
            <a:off x="4893873" y="4388928"/>
            <a:ext cx="2374092" cy="2374092"/>
            <a:chOff x="4893873" y="4388928"/>
            <a:chExt cx="2374092" cy="2374092"/>
          </a:xfrm>
        </p:grpSpPr>
        <p:sp>
          <p:nvSpPr>
            <p:cNvPr id="6" name="Freeform: Shape 5">
              <a:extLst>
                <a:ext uri="{FF2B5EF4-FFF2-40B4-BE49-F238E27FC236}">
                  <a16:creationId xmlns:a16="http://schemas.microsoft.com/office/drawing/2014/main" id="{B00C6E5B-5638-1F70-236C-A1DF56860E36}"/>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Chiếc đèn học</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5" name="Picture 14">
              <a:extLst>
                <a:ext uri="{FF2B5EF4-FFF2-40B4-BE49-F238E27FC236}">
                  <a16:creationId xmlns:a16="http://schemas.microsoft.com/office/drawing/2014/main" id="{1D48F26A-1447-B2B6-41E0-953D9D1F8C2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86438" t="10165" b="10609"/>
            <a:stretch/>
          </p:blipFill>
          <p:spPr>
            <a:xfrm>
              <a:off x="5556777" y="5286005"/>
              <a:ext cx="1083300" cy="1466783"/>
            </a:xfrm>
            <a:prstGeom prst="rect">
              <a:avLst/>
            </a:prstGeom>
            <a:ln>
              <a:noFill/>
            </a:ln>
            <a:effectLst>
              <a:softEdge rad="112500"/>
            </a:effectLst>
          </p:spPr>
        </p:pic>
      </p:grpSp>
      <p:sp>
        <p:nvSpPr>
          <p:cNvPr id="3" name="Title 2">
            <a:extLst>
              <a:ext uri="{FF2B5EF4-FFF2-40B4-BE49-F238E27FC236}">
                <a16:creationId xmlns:a16="http://schemas.microsoft.com/office/drawing/2014/main" id="{C53596F7-7A97-DDBA-FFC9-3ED71397C339}"/>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E5918333-FDA5-614F-D60C-0FAD8B4A4B8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714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1523</Words>
  <Application>Microsoft Office PowerPoint</Application>
  <PresentationFormat>Custom</PresentationFormat>
  <Paragraphs>109</Paragraphs>
  <Slides>16</Slides>
  <Notes>14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Fira Sans Extra Condensed</vt:lpstr>
      <vt:lpstr>Arial</vt:lpstr>
      <vt:lpstr>Nunito</vt:lpstr>
      <vt:lpstr>HP001 4 hàng</vt:lpstr>
      <vt:lpstr>Maven Pro</vt:lpstr>
      <vt:lpstr>Raleway</vt:lpstr>
      <vt:lpstr>Gloria Hallelujah</vt:lpstr>
      <vt:lpstr>Raleway SemiBold</vt:lpstr>
      <vt:lpstr>Team Building Class for Elementary by Slidesgo</vt:lpstr>
      <vt:lpstr>PowerPoint Presentation</vt:lpstr>
      <vt:lpstr>PowerPoint Presentation</vt:lpstr>
      <vt:lpstr>TIẾNG VIỆT 3</vt:lpstr>
      <vt:lpstr>PowerPoint Presentation</vt:lpstr>
      <vt:lpstr>PowerPoint Presentation</vt:lpstr>
      <vt:lpstr>Luyện tập Viết đoạn văn tả đồ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Linh Phan Thi  (FE FSC DN)</cp:lastModifiedBy>
  <cp:revision>96</cp:revision>
  <dcterms:modified xsi:type="dcterms:W3CDTF">2022-09-22T21:18:43Z</dcterms:modified>
</cp:coreProperties>
</file>