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72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-12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4.sv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10" Type="http://schemas.openxmlformats.org/officeDocument/2006/relationships/image" Target="../media/image35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9" Type="http://schemas.openxmlformats.org/officeDocument/2006/relationships/image" Target="../media/image92.svg"/><Relationship Id="rId21" Type="http://schemas.openxmlformats.org/officeDocument/2006/relationships/image" Target="../media/image74.svg"/><Relationship Id="rId34" Type="http://schemas.openxmlformats.org/officeDocument/2006/relationships/image" Target="../media/image53.png"/><Relationship Id="rId42" Type="http://schemas.openxmlformats.org/officeDocument/2006/relationships/image" Target="../media/image57.png"/><Relationship Id="rId47" Type="http://schemas.openxmlformats.org/officeDocument/2006/relationships/image" Target="../media/image100.svg"/><Relationship Id="rId50" Type="http://schemas.openxmlformats.org/officeDocument/2006/relationships/image" Target="../media/image61.png"/><Relationship Id="rId55" Type="http://schemas.openxmlformats.org/officeDocument/2006/relationships/image" Target="../media/image108.svg"/><Relationship Id="rId63" Type="http://schemas.openxmlformats.org/officeDocument/2006/relationships/image" Target="../media/image28.svg"/><Relationship Id="rId7" Type="http://schemas.openxmlformats.org/officeDocument/2006/relationships/image" Target="../media/image60.sv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image" Target="../media/image82.svg"/><Relationship Id="rId41" Type="http://schemas.openxmlformats.org/officeDocument/2006/relationships/image" Target="../media/image94.svg"/><Relationship Id="rId54" Type="http://schemas.openxmlformats.org/officeDocument/2006/relationships/image" Target="../media/image63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4.svg"/><Relationship Id="rId24" Type="http://schemas.openxmlformats.org/officeDocument/2006/relationships/image" Target="../media/image48.png"/><Relationship Id="rId32" Type="http://schemas.openxmlformats.org/officeDocument/2006/relationships/image" Target="../media/image52.png"/><Relationship Id="rId37" Type="http://schemas.openxmlformats.org/officeDocument/2006/relationships/image" Target="../media/image90.svg"/><Relationship Id="rId40" Type="http://schemas.openxmlformats.org/officeDocument/2006/relationships/image" Target="../media/image56.png"/><Relationship Id="rId45" Type="http://schemas.openxmlformats.org/officeDocument/2006/relationships/image" Target="../media/image98.svg"/><Relationship Id="rId53" Type="http://schemas.openxmlformats.org/officeDocument/2006/relationships/image" Target="../media/image106.svg"/><Relationship Id="rId58" Type="http://schemas.openxmlformats.org/officeDocument/2006/relationships/image" Target="../media/image65.pn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23" Type="http://schemas.openxmlformats.org/officeDocument/2006/relationships/image" Target="../media/image76.svg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49" Type="http://schemas.openxmlformats.org/officeDocument/2006/relationships/image" Target="../media/image102.svg"/><Relationship Id="rId57" Type="http://schemas.openxmlformats.org/officeDocument/2006/relationships/image" Target="../media/image110.svg"/><Relationship Id="rId61" Type="http://schemas.openxmlformats.org/officeDocument/2006/relationships/image" Target="../media/image114.svg"/><Relationship Id="rId10" Type="http://schemas.openxmlformats.org/officeDocument/2006/relationships/image" Target="../media/image41.png"/><Relationship Id="rId19" Type="http://schemas.openxmlformats.org/officeDocument/2006/relationships/image" Target="../media/image72.svg"/><Relationship Id="rId31" Type="http://schemas.openxmlformats.org/officeDocument/2006/relationships/image" Target="../media/image84.svg"/><Relationship Id="rId44" Type="http://schemas.openxmlformats.org/officeDocument/2006/relationships/image" Target="../media/image58.png"/><Relationship Id="rId52" Type="http://schemas.openxmlformats.org/officeDocument/2006/relationships/image" Target="../media/image62.png"/><Relationship Id="rId60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62.svg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80.svg"/><Relationship Id="rId30" Type="http://schemas.openxmlformats.org/officeDocument/2006/relationships/image" Target="../media/image51.png"/><Relationship Id="rId35" Type="http://schemas.openxmlformats.org/officeDocument/2006/relationships/image" Target="../media/image88.svg"/><Relationship Id="rId43" Type="http://schemas.openxmlformats.org/officeDocument/2006/relationships/image" Target="../media/image96.svg"/><Relationship Id="rId48" Type="http://schemas.openxmlformats.org/officeDocument/2006/relationships/image" Target="../media/image60.png"/><Relationship Id="rId56" Type="http://schemas.openxmlformats.org/officeDocument/2006/relationships/image" Target="../media/image64.png"/><Relationship Id="rId8" Type="http://schemas.openxmlformats.org/officeDocument/2006/relationships/image" Target="../media/image40.png"/><Relationship Id="rId51" Type="http://schemas.openxmlformats.org/officeDocument/2006/relationships/image" Target="../media/image104.svg"/><Relationship Id="rId3" Type="http://schemas.openxmlformats.org/officeDocument/2006/relationships/image" Target="../media/image56.svg"/><Relationship Id="rId12" Type="http://schemas.openxmlformats.org/officeDocument/2006/relationships/image" Target="../media/image42.png"/><Relationship Id="rId17" Type="http://schemas.openxmlformats.org/officeDocument/2006/relationships/image" Target="../media/image70.svg"/><Relationship Id="rId25" Type="http://schemas.openxmlformats.org/officeDocument/2006/relationships/image" Target="../media/image78.svg"/><Relationship Id="rId33" Type="http://schemas.openxmlformats.org/officeDocument/2006/relationships/image" Target="../media/image86.svg"/><Relationship Id="rId38" Type="http://schemas.openxmlformats.org/officeDocument/2006/relationships/image" Target="../media/image55.png"/><Relationship Id="rId46" Type="http://schemas.openxmlformats.org/officeDocument/2006/relationships/image" Target="../media/image59.png"/><Relationship Id="rId59" Type="http://schemas.openxmlformats.org/officeDocument/2006/relationships/image" Target="../media/image1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.sv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17" Type="http://schemas.openxmlformats.org/officeDocument/2006/relationships/image" Target="../media/image8.svg"/><Relationship Id="rId2" Type="http://schemas.openxmlformats.org/officeDocument/2006/relationships/image" Target="../media/image4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4.svg"/><Relationship Id="rId31" Type="http://schemas.openxmlformats.org/officeDocument/2006/relationships/image" Target="../media/image13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30.sv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0.svg"/><Relationship Id="rId24" Type="http://schemas.openxmlformats.org/officeDocument/2006/relationships/image" Target="../media/image18.pn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1.png"/><Relationship Id="rId19" Type="http://schemas.openxmlformats.org/officeDocument/2006/relationships/image" Target="../media/image28.sv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.svg"/><Relationship Id="rId18" Type="http://schemas.openxmlformats.org/officeDocument/2006/relationships/image" Target="../media/image28.pn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12" Type="http://schemas.openxmlformats.org/officeDocument/2006/relationships/image" Target="../media/image2.png"/><Relationship Id="rId17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8.svg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45.sv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7.svg"/><Relationship Id="rId7" Type="http://schemas.openxmlformats.org/officeDocument/2006/relationships/image" Target="../media/image1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9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7.svg"/><Relationship Id="rId7" Type="http://schemas.openxmlformats.org/officeDocument/2006/relationships/image" Target="../media/image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1.svg"/><Relationship Id="rId4" Type="http://schemas.openxmlformats.org/officeDocument/2006/relationships/image" Target="../media/image33.png"/><Relationship Id="rId35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731804">
            <a:off x="-5285818" y="7795052"/>
            <a:ext cx="25254850" cy="15290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07599" y="8155283"/>
            <a:ext cx="5723201" cy="22060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963" y="7280694"/>
            <a:ext cx="1263304" cy="11254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63800" y="535834"/>
            <a:ext cx="2812990" cy="721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256982"/>
            <a:ext cx="165903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algn="ctr">
              <a:defRPr/>
            </a:pPr>
            <a:r>
              <a:rPr lang="en-US" sz="9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</a:t>
            </a:r>
            <a:r>
              <a:rPr lang="vi-VN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THẦY GIÁO, CÔ GIÁO</a:t>
            </a:r>
            <a:endParaRPr 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07862" y="6513307"/>
            <a:ext cx="2280138" cy="44948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10880" y="9117537"/>
            <a:ext cx="2183861" cy="5598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349883" y="1390338"/>
            <a:ext cx="816468" cy="7273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2" t="29063" r="5842" b="25000"/>
          <a:stretch/>
        </p:blipFill>
        <p:spPr bwMode="auto">
          <a:xfrm>
            <a:off x="4495800" y="190500"/>
            <a:ext cx="11201400" cy="984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" y="2095055"/>
            <a:ext cx="4500281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1.Nhận xét về lời nói, việc làm của các bạn trong tranh?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657654" cy="10287000"/>
          </a:xfrm>
          <a:prstGeom prst="rect">
            <a:avLst/>
          </a:prstGeom>
          <a:solidFill>
            <a:srgbClr val="FFF9DE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15591" y="8544812"/>
            <a:ext cx="749668" cy="4375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55059" y="8418561"/>
            <a:ext cx="653652" cy="6900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963780" y="8418561"/>
            <a:ext cx="565829" cy="6900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029808" y="8418561"/>
            <a:ext cx="797310" cy="6900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77234" y="8468324"/>
            <a:ext cx="536827" cy="5905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75222" y="8418561"/>
            <a:ext cx="474243" cy="6900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810647" y="6642740"/>
            <a:ext cx="559556" cy="6179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387052" y="6659579"/>
            <a:ext cx="589667" cy="5843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007928" y="6642740"/>
            <a:ext cx="477533" cy="6179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102532" y="6659579"/>
            <a:ext cx="651863" cy="5843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721072" y="6606714"/>
            <a:ext cx="449150" cy="6900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490975" y="6659579"/>
            <a:ext cx="642737" cy="58430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8781163" y="4868860"/>
            <a:ext cx="618523" cy="5420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0270135" y="4854655"/>
            <a:ext cx="823499" cy="5704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2007928" y="4852529"/>
            <a:ext cx="477533" cy="57471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15083446" y="4794867"/>
            <a:ext cx="690035" cy="6900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16759965" y="4652394"/>
            <a:ext cx="454096" cy="8325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3474226" y="4794867"/>
            <a:ext cx="676235" cy="6900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8810647" y="2840547"/>
            <a:ext cx="559556" cy="6900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10387052" y="2840547"/>
            <a:ext cx="589667" cy="69003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>
            <a:off x="11898512" y="2840547"/>
            <a:ext cx="696366" cy="6900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>
            <a:off x="15153704" y="2840547"/>
            <a:ext cx="549519" cy="6900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rcRect/>
          <a:stretch>
            <a:fillRect/>
          </a:stretch>
        </p:blipFill>
        <p:spPr>
          <a:xfrm>
            <a:off x="16631995" y="2926088"/>
            <a:ext cx="627305" cy="5189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rcRect/>
          <a:stretch>
            <a:fillRect/>
          </a:stretch>
        </p:blipFill>
        <p:spPr>
          <a:xfrm>
            <a:off x="13531310" y="2840547"/>
            <a:ext cx="562065" cy="69003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8810647" y="1061592"/>
            <a:ext cx="559556" cy="62425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>
            <a:off x="10387052" y="1145356"/>
            <a:ext cx="589667" cy="45672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>
            <a:off x="12148835" y="1028700"/>
            <a:ext cx="195719" cy="690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>
            <a:off x="15269755" y="1028700"/>
            <a:ext cx="317416" cy="69003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9"/>
              </a:ext>
            </a:extLst>
          </a:blip>
          <a:srcRect/>
          <a:stretch>
            <a:fillRect/>
          </a:stretch>
        </p:blipFill>
        <p:spPr>
          <a:xfrm>
            <a:off x="16777667" y="1061592"/>
            <a:ext cx="335961" cy="62425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1"/>
              </a:ext>
            </a:extLst>
          </a:blip>
          <a:srcRect/>
          <a:stretch>
            <a:fillRect/>
          </a:stretch>
        </p:blipFill>
        <p:spPr>
          <a:xfrm>
            <a:off x="13399755" y="1244690"/>
            <a:ext cx="825177" cy="25805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447800" y="3115736"/>
            <a:ext cx="565892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5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3"/>
              </a:ext>
            </a:extLst>
          </a:blip>
          <a:srcRect/>
          <a:stretch>
            <a:fillRect/>
          </a:stretch>
        </p:blipFill>
        <p:spPr>
          <a:xfrm>
            <a:off x="3505200" y="5331757"/>
            <a:ext cx="1945910" cy="176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25600" y="8084687"/>
            <a:ext cx="4130849" cy="25686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53329" y="0"/>
            <a:ext cx="985429" cy="87792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1250" r="55156" b="23750"/>
          <a:stretch/>
        </p:blipFill>
        <p:spPr bwMode="auto">
          <a:xfrm>
            <a:off x="4343400" y="342900"/>
            <a:ext cx="9959340" cy="975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943100"/>
            <a:ext cx="354393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Thực hiện việc làm thể hiện sự kính trọng thầy giáo, cô giáo.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23183" y="539498"/>
            <a:ext cx="347211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Chia sẻ những việc em đã làm thể hiện sự kính trọng thầy giáo, cô giáo.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6850">
            <a:off x="4035404" y="7172001"/>
            <a:ext cx="7521988" cy="19283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04800" y="6531624"/>
            <a:ext cx="1905000" cy="37553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2049501" y="1028700"/>
            <a:ext cx="2836977" cy="628692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81400" y="723900"/>
            <a:ext cx="8429998" cy="5623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thầy cô dạy dỗ</a:t>
            </a:r>
          </a:p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mới có hôm nay</a:t>
            </a:r>
          </a:p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thầy cô vòng tay</a:t>
            </a:r>
          </a:p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 đầu chào lễ phép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85900"/>
            <a:ext cx="11418608" cy="79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371600" y="-6986023"/>
            <a:ext cx="25254850" cy="15290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628900"/>
            <a:ext cx="5486400" cy="68473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733088" y="6435597"/>
            <a:ext cx="1953712" cy="3851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-571500"/>
            <a:ext cx="11874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7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8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8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Thầy cô cho em mùa xuân.</a:t>
            </a:r>
          </a:p>
          <a:p>
            <a:pPr algn="r"/>
            <a:r>
              <a:rPr lang="vi-VN" sz="8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Vũ Hoàng 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691479"/>
            <a:ext cx="6629400" cy="30088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3049552" y="8013768"/>
            <a:ext cx="25254850" cy="15290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1010900" y="1346623"/>
            <a:ext cx="1769878" cy="18122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3126336" y="1346623"/>
            <a:ext cx="1769878" cy="18122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5241772" y="1346623"/>
            <a:ext cx="1769878" cy="18122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1010900" y="3631477"/>
            <a:ext cx="1769878" cy="18122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3126336" y="3631477"/>
            <a:ext cx="1769878" cy="18122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5241772" y="3631477"/>
            <a:ext cx="1769878" cy="18122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1010900" y="5916331"/>
            <a:ext cx="1769878" cy="18122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3126336" y="5916331"/>
            <a:ext cx="1769878" cy="18122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722" t="7870" r="95" b="12962"/>
          <a:stretch>
            <a:fillRect/>
          </a:stretch>
        </p:blipFill>
        <p:spPr>
          <a:xfrm>
            <a:off x="15241772" y="5916331"/>
            <a:ext cx="1769878" cy="18122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2799" y="8576597"/>
            <a:ext cx="5074969" cy="19561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1193">
            <a:off x="10975221" y="3549859"/>
            <a:ext cx="1650737" cy="16781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010900" y="1292285"/>
            <a:ext cx="1812307" cy="18666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126336" y="1455193"/>
            <a:ext cx="1629358" cy="170370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41841" y="3578862"/>
            <a:ext cx="969740" cy="186488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373823" y="3605170"/>
            <a:ext cx="1274903" cy="186488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029950" y="5974690"/>
            <a:ext cx="1872598" cy="16955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440550" y="1364538"/>
            <a:ext cx="1171031" cy="17221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3434105" y="5863716"/>
            <a:ext cx="1013819" cy="186488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374840" y="5916331"/>
            <a:ext cx="1684435" cy="19180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974" y="3705455"/>
            <a:ext cx="10045585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25664" y="-3671"/>
            <a:ext cx="11313936" cy="90143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047581" y="2409711"/>
            <a:ext cx="5289002" cy="6600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1313" y="9010650"/>
            <a:ext cx="3708287" cy="1429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2081" y="419100"/>
            <a:ext cx="94821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Mục tiêu: </a:t>
            </a:r>
          </a:p>
          <a:p>
            <a:pPr marL="285750" indent="-285750">
              <a:buFontTx/>
              <a:buChar char="-"/>
            </a:pPr>
            <a:r>
              <a:rPr lang="vi-VN" sz="5400" dirty="0" smtClean="0">
                <a:latin typeface="+mj-lt"/>
              </a:rPr>
              <a:t>Nêu được  một số biểu hiện của sự kính trọng thầy giáo, cô giáo.</a:t>
            </a:r>
          </a:p>
          <a:p>
            <a:pPr marL="285750" indent="-285750">
              <a:buFontTx/>
              <a:buChar char="-"/>
            </a:pPr>
            <a:endParaRPr lang="vi-VN" sz="54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5400" dirty="0" smtClean="0">
                <a:latin typeface="+mj-lt"/>
              </a:rPr>
              <a:t>Thực  hiện được những việc làm cụ thể thể hiện sự kính trọng thầy giáo, cô giáo.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731804">
            <a:off x="-4575230" y="7683029"/>
            <a:ext cx="25254850" cy="15290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28600" y="8039467"/>
            <a:ext cx="1263304" cy="1125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75010" y="3551916"/>
            <a:ext cx="2812990" cy="7211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2649184" y="8067859"/>
            <a:ext cx="5638816" cy="29424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2" r="51641" b="17157"/>
          <a:stretch/>
        </p:blipFill>
        <p:spPr bwMode="auto">
          <a:xfrm>
            <a:off x="1011844" y="-30480"/>
            <a:ext cx="10678724" cy="1002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795744" y="788290"/>
            <a:ext cx="40386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95744" y="4309854"/>
            <a:ext cx="40386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3844" y="1244382"/>
            <a:ext cx="3619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cảm nhận của em về bài hát.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20648" y="4810125"/>
            <a:ext cx="4005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hát khuyên chúng ta điều gì?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7306469" y="7849879"/>
            <a:ext cx="4779963" cy="24942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91830" y="8817083"/>
            <a:ext cx="2183861" cy="559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2297" y="2400300"/>
            <a:ext cx="1066830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tri thức mới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4879" y="2341959"/>
            <a:ext cx="7414362" cy="71128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69839">
            <a:off x="15041266" y="7291135"/>
            <a:ext cx="3262748" cy="33170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74129" y="2616555"/>
            <a:ext cx="6596972" cy="63330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16383" y="4422820"/>
            <a:ext cx="6505494" cy="60019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72640" y="2349579"/>
            <a:ext cx="1173320" cy="104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67125" y="8949648"/>
            <a:ext cx="3866547" cy="14903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952360" y="9459111"/>
            <a:ext cx="2183861" cy="559863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49630" y="41255"/>
            <a:ext cx="7239000" cy="56820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" y="41255"/>
            <a:ext cx="614934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giáo, cô giáo trong tranh đang làm việc gì?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21877" y="18395"/>
            <a:ext cx="5866123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2.Việc làm đó thể hiện điều gì?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5" t="35938" r="5574" b="28125"/>
          <a:stretch/>
        </p:blipFill>
        <p:spPr bwMode="auto">
          <a:xfrm>
            <a:off x="1250786" y="3086100"/>
            <a:ext cx="4643032" cy="492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8" t="35938" r="4555" b="29687"/>
          <a:stretch/>
        </p:blipFill>
        <p:spPr bwMode="auto">
          <a:xfrm>
            <a:off x="6044291" y="41255"/>
            <a:ext cx="6249677" cy="52911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4" t="56302" r="28239" b="15625"/>
          <a:stretch/>
        </p:blipFill>
        <p:spPr bwMode="auto">
          <a:xfrm>
            <a:off x="6051911" y="5301916"/>
            <a:ext cx="5835289" cy="490569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8671560" y="5357974"/>
            <a:ext cx="2209800" cy="1080787"/>
          </a:xfrm>
          <a:prstGeom prst="wedgeEllipseCallout">
            <a:avLst>
              <a:gd name="adj1" fmla="val 30055"/>
              <a:gd name="adj2" fmla="val 7830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Các em chú ý cách tưới  nhé 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57710" r="10677" b="14544"/>
          <a:stretch/>
        </p:blipFill>
        <p:spPr bwMode="auto">
          <a:xfrm>
            <a:off x="11887200" y="2872240"/>
            <a:ext cx="6245801" cy="5925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14713313" y="4100208"/>
            <a:ext cx="2112365" cy="1072816"/>
          </a:xfrm>
          <a:prstGeom prst="wedgeEllipseCallout">
            <a:avLst>
              <a:gd name="adj1" fmla="val -38541"/>
              <a:gd name="adj2" fmla="val 641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Cảm ơn thầy đến thăm.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550121" y="-4768452"/>
            <a:ext cx="25254850" cy="15290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57200" y="7436698"/>
            <a:ext cx="2057400" cy="28503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69839">
            <a:off x="15182872" y="7587014"/>
            <a:ext cx="2811805" cy="2858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6875" r="52612" b="22905"/>
          <a:stretch/>
        </p:blipFill>
        <p:spPr bwMode="auto">
          <a:xfrm>
            <a:off x="2868609" y="30480"/>
            <a:ext cx="12110115" cy="1028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6812280" y="1097280"/>
            <a:ext cx="1828800" cy="1066800"/>
          </a:xfrm>
          <a:prstGeom prst="wedgeEllipseCallout">
            <a:avLst>
              <a:gd name="adj1" fmla="val -30833"/>
              <a:gd name="adj2" fmla="val 839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Em chào thầy cô ạ!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867400" y="7436698"/>
            <a:ext cx="2514600" cy="1066800"/>
          </a:xfrm>
          <a:prstGeom prst="wedgeEllipseCallout">
            <a:avLst>
              <a:gd name="adj1" fmla="val -35349"/>
              <a:gd name="adj2" fmla="val 73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Không biết cô ốm thế nào nhỉ?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4876800" y="5593080"/>
            <a:ext cx="2971800" cy="1371600"/>
          </a:xfrm>
          <a:prstGeom prst="wedgeEllipseCallout">
            <a:avLst>
              <a:gd name="adj1" fmla="val -62371"/>
              <a:gd name="adj2" fmla="val 10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nay, cô giáo của các em bị ốm nên thầy sẽ dạy thay.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2192000" y="6369898"/>
            <a:ext cx="2786724" cy="1066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Em tặng cô bức tranh em vẽ.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2725400" y="1943100"/>
            <a:ext cx="2100924" cy="1524000"/>
          </a:xfrm>
          <a:prstGeom prst="wedgeEllipseCallout">
            <a:avLst>
              <a:gd name="adj1" fmla="val -33890"/>
              <a:gd name="adj2" fmla="val 67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Tớ có truyện này hay lắm. Cậu đọc không?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93" y="266700"/>
            <a:ext cx="2703013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Bạn nào trong tranh đã thể hiện sự kính trọng thầy giáo, cô giáo?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828368" y="-5822947"/>
            <a:ext cx="25254850" cy="1529066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763625" y="8077067"/>
            <a:ext cx="4130849" cy="256863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99240" y="8838725"/>
            <a:ext cx="1173320" cy="10453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24600" y="1099109"/>
            <a:ext cx="592662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8570326" y="3314700"/>
            <a:ext cx="1900652" cy="195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284</Words>
  <Application>Microsoft Office PowerPoint</Application>
  <PresentationFormat>Custom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và Trắng Vui Lớp Khoa học Giáo dục Bài thuyết trình</dc:title>
  <cp:lastModifiedBy>tran dung</cp:lastModifiedBy>
  <cp:revision>21</cp:revision>
  <dcterms:created xsi:type="dcterms:W3CDTF">2006-08-16T00:00:00Z</dcterms:created>
  <dcterms:modified xsi:type="dcterms:W3CDTF">2021-10-30T08:50:36Z</dcterms:modified>
  <dc:identifier>DAEuR331Xcs</dc:identifier>
</cp:coreProperties>
</file>