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3" ContentType="audio/mpe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89" r:id="rId2"/>
    <p:sldId id="290" r:id="rId3"/>
    <p:sldId id="291" r:id="rId4"/>
    <p:sldId id="258" r:id="rId5"/>
    <p:sldId id="259" r:id="rId6"/>
    <p:sldId id="260" r:id="rId7"/>
    <p:sldId id="261" r:id="rId8"/>
    <p:sldId id="262" r:id="rId9"/>
    <p:sldId id="266" r:id="rId10"/>
    <p:sldId id="267" r:id="rId11"/>
    <p:sldId id="264" r:id="rId12"/>
    <p:sldId id="300" r:id="rId13"/>
    <p:sldId id="296" r:id="rId14"/>
    <p:sldId id="297" r:id="rId15"/>
    <p:sldId id="292" r:id="rId16"/>
    <p:sldId id="295" r:id="rId17"/>
    <p:sldId id="271" r:id="rId18"/>
    <p:sldId id="272" r:id="rId19"/>
    <p:sldId id="273" r:id="rId20"/>
    <p:sldId id="274" r:id="rId21"/>
    <p:sldId id="275" r:id="rId22"/>
    <p:sldId id="276" r:id="rId23"/>
    <p:sldId id="282" r:id="rId24"/>
    <p:sldId id="283" r:id="rId25"/>
    <p:sldId id="284" r:id="rId26"/>
    <p:sldId id="285" r:id="rId27"/>
    <p:sldId id="286" r:id="rId28"/>
    <p:sldId id="293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image" Target="../media/image11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image" Target="../media/image11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image" Target="../media/image1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230D59-6E76-4630-B284-578AB2ECE03B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7BCECE-E9FB-4CBB-83FF-D0E5EB6283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9076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9pPr>
          </a:lstStyle>
          <a:p>
            <a:pPr eaLnBrk="1" hangingPunct="1"/>
            <a:fld id="{19920255-46F5-44A4-8EDB-25258DEE7815}" type="slidenum">
              <a:rPr lang="en-US" altLang="vi-VN" smtClean="0">
                <a:latin typeface="Arial" pitchFamily="34" charset="0"/>
              </a:rPr>
              <a:pPr eaLnBrk="1" hangingPunct="1"/>
              <a:t>4</a:t>
            </a:fld>
            <a:endParaRPr lang="en-US" altLang="vi-VN" smtClean="0">
              <a:latin typeface="Arial" pitchFamily="34" charset="0"/>
            </a:endParaRPr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vi-VN" smtClean="0"/>
          </a:p>
        </p:txBody>
      </p:sp>
    </p:spTree>
    <p:extLst>
      <p:ext uri="{BB962C8B-B14F-4D97-AF65-F5344CB8AC3E}">
        <p14:creationId xmlns:p14="http://schemas.microsoft.com/office/powerpoint/2010/main" val="32437387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9pPr>
          </a:lstStyle>
          <a:p>
            <a:pPr eaLnBrk="1" hangingPunct="1"/>
            <a:fld id="{19920255-46F5-44A4-8EDB-25258DEE7815}" type="slidenum">
              <a:rPr lang="en-US" altLang="vi-VN" smtClean="0">
                <a:latin typeface="Arial" pitchFamily="34" charset="0"/>
              </a:rPr>
              <a:pPr eaLnBrk="1" hangingPunct="1"/>
              <a:t>22</a:t>
            </a:fld>
            <a:endParaRPr lang="en-US" altLang="vi-VN" smtClean="0">
              <a:latin typeface="Arial" pitchFamily="34" charset="0"/>
            </a:endParaRPr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vi-VN" smtClean="0"/>
          </a:p>
        </p:txBody>
      </p:sp>
    </p:spTree>
    <p:extLst>
      <p:ext uri="{BB962C8B-B14F-4D97-AF65-F5344CB8AC3E}">
        <p14:creationId xmlns:p14="http://schemas.microsoft.com/office/powerpoint/2010/main" val="9688372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8888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662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784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4955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6019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32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0080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6082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8174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6455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478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66A505-7B4F-4774-BA28-B528A78E5518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413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wmf"/><Relationship Id="rId3" Type="http://schemas.openxmlformats.org/officeDocument/2006/relationships/image" Target="../media/image2.gif"/><Relationship Id="rId7" Type="http://schemas.openxmlformats.org/officeDocument/2006/relationships/image" Target="../media/image6.wmf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wmf"/><Relationship Id="rId5" Type="http://schemas.openxmlformats.org/officeDocument/2006/relationships/image" Target="../media/image4.jpeg"/><Relationship Id="rId4" Type="http://schemas.openxmlformats.org/officeDocument/2006/relationships/image" Target="../media/image3.wmf"/><Relationship Id="rId9" Type="http://schemas.openxmlformats.org/officeDocument/2006/relationships/image" Target="../media/image8.w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2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11.w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3" Type="http://schemas.openxmlformats.org/officeDocument/2006/relationships/image" Target="../media/image22.gif"/><Relationship Id="rId7" Type="http://schemas.openxmlformats.org/officeDocument/2006/relationships/image" Target="../media/image26.gif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gif"/><Relationship Id="rId4" Type="http://schemas.openxmlformats.org/officeDocument/2006/relationships/image" Target="../media/image23.gif"/><Relationship Id="rId9" Type="http://schemas.openxmlformats.org/officeDocument/2006/relationships/image" Target="../media/image28.gi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5.wmf"/><Relationship Id="rId7" Type="http://schemas.openxmlformats.org/officeDocument/2006/relationships/image" Target="../media/image1.w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wmf"/><Relationship Id="rId5" Type="http://schemas.openxmlformats.org/officeDocument/2006/relationships/image" Target="../media/image7.wmf"/><Relationship Id="rId4" Type="http://schemas.openxmlformats.org/officeDocument/2006/relationships/image" Target="../media/image6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2.wdp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5.wmf"/><Relationship Id="rId7" Type="http://schemas.openxmlformats.org/officeDocument/2006/relationships/image" Target="../media/image1.w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wmf"/><Relationship Id="rId5" Type="http://schemas.openxmlformats.org/officeDocument/2006/relationships/image" Target="../media/image7.wmf"/><Relationship Id="rId4" Type="http://schemas.openxmlformats.org/officeDocument/2006/relationships/image" Target="../media/image6.w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3" Type="http://schemas.openxmlformats.org/officeDocument/2006/relationships/image" Target="../media/image22.gif"/><Relationship Id="rId7" Type="http://schemas.openxmlformats.org/officeDocument/2006/relationships/image" Target="../media/image26.gif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gif"/><Relationship Id="rId4" Type="http://schemas.openxmlformats.org/officeDocument/2006/relationships/image" Target="../media/image23.gif"/><Relationship Id="rId9" Type="http://schemas.openxmlformats.org/officeDocument/2006/relationships/image" Target="../media/image28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2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11.wmf"/><Relationship Id="rId4" Type="http://schemas.openxmlformats.org/officeDocument/2006/relationships/oleObject" Target="../embeddings/oleObject5.bin"/><Relationship Id="rId9" Type="http://schemas.microsoft.com/office/2007/relationships/hdphoto" Target="../media/hdphoto4.wdp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gif"/><Relationship Id="rId5" Type="http://schemas.openxmlformats.org/officeDocument/2006/relationships/image" Target="../media/image37.jpeg"/><Relationship Id="rId4" Type="http://schemas.openxmlformats.org/officeDocument/2006/relationships/image" Target="../media/image36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2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1.wmf"/><Relationship Id="rId4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rgbClr val="002060"/>
          </a:solidFill>
          <a:ln w="57150">
            <a:solidFill>
              <a:srgbClr val="782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4" descr="MCj04358090000[1]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876800"/>
            <a:ext cx="1219200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10" descr="Dove-02-june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887892" y="18663"/>
            <a:ext cx="1676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11" descr="Dove-02-june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5729" y="129697"/>
            <a:ext cx="1676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14" descr="Firewrk8"/>
          <p:cNvPicPr>
            <a:picLocks noChangeAspect="1" noChangeArrowheads="1"/>
          </p:cNvPicPr>
          <p:nvPr/>
        </p:nvPicPr>
        <p:blipFill>
          <a:blip r:embed="rId4">
            <a:lum bright="6000" contrast="30000"/>
          </a:blip>
          <a:srcRect/>
          <a:stretch>
            <a:fillRect/>
          </a:stretch>
        </p:blipFill>
        <p:spPr bwMode="auto">
          <a:xfrm>
            <a:off x="637742" y="1806856"/>
            <a:ext cx="1905000" cy="186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15" descr="Dove-02-june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35702" y="1612664"/>
            <a:ext cx="1676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0" name="WordArt 11"/>
          <p:cNvSpPr>
            <a:spLocks noChangeArrowheads="1" noChangeShapeType="1" noTextEdit="1"/>
          </p:cNvSpPr>
          <p:nvPr/>
        </p:nvSpPr>
        <p:spPr bwMode="auto">
          <a:xfrm>
            <a:off x="2940298" y="4267200"/>
            <a:ext cx="62484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BÀI </a:t>
            </a:r>
            <a:r>
              <a:rPr lang="en-US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40: </a:t>
            </a:r>
            <a:r>
              <a:rPr lang="en-US" sz="3600" b="1" kern="10" dirty="0" err="1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Ôn</a:t>
            </a:r>
            <a:r>
              <a:rPr lang="en-US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tập</a:t>
            </a:r>
            <a:r>
              <a:rPr lang="en-US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và</a:t>
            </a:r>
            <a:r>
              <a:rPr lang="en-US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kể</a:t>
            </a:r>
            <a:r>
              <a:rPr lang="en-US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chuyện</a:t>
            </a:r>
            <a:endParaRPr lang="en-US" sz="3600" b="1" kern="10" dirty="0">
              <a:ln w="9525">
                <a:noFill/>
                <a:round/>
                <a:headEnd/>
                <a:tailEnd/>
              </a:ln>
              <a:solidFill>
                <a:srgbClr val="FFFFCC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3081" name="Picture 12" descr="Firewrk8"/>
          <p:cNvPicPr>
            <a:picLocks noChangeAspect="1" noChangeArrowheads="1"/>
          </p:cNvPicPr>
          <p:nvPr/>
        </p:nvPicPr>
        <p:blipFill>
          <a:blip r:embed="rId4">
            <a:lum bright="6000" contrast="30000"/>
          </a:blip>
          <a:srcRect/>
          <a:stretch>
            <a:fillRect/>
          </a:stretch>
        </p:blipFill>
        <p:spPr bwMode="auto">
          <a:xfrm>
            <a:off x="10195049" y="5182396"/>
            <a:ext cx="1905000" cy="149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2" name="WordArt 15"/>
          <p:cNvSpPr>
            <a:spLocks noChangeArrowheads="1" noChangeShapeType="1" noTextEdit="1"/>
          </p:cNvSpPr>
          <p:nvPr/>
        </p:nvSpPr>
        <p:spPr bwMode="auto">
          <a:xfrm>
            <a:off x="3180484" y="3214166"/>
            <a:ext cx="5867400" cy="600681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MÔN TIẾNG VIỆT – LỚP 1</a:t>
            </a: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5194798" y="1769959"/>
            <a:ext cx="1739403" cy="1005761"/>
            <a:chOff x="5225" y="9335"/>
            <a:chExt cx="2520" cy="1750"/>
          </a:xfrm>
        </p:grpSpPr>
        <p:sp>
          <p:nvSpPr>
            <p:cNvPr id="15" name="AutoShape 27" descr="2"/>
            <p:cNvSpPr>
              <a:spLocks noChangeArrowheads="1"/>
            </p:cNvSpPr>
            <p:nvPr/>
          </p:nvSpPr>
          <p:spPr bwMode="auto">
            <a:xfrm>
              <a:off x="5225" y="10186"/>
              <a:ext cx="2520" cy="899"/>
            </a:xfrm>
            <a:prstGeom prst="wave">
              <a:avLst>
                <a:gd name="adj1" fmla="val 20644"/>
                <a:gd name="adj2" fmla="val 0"/>
              </a:avLst>
            </a:prstGeom>
            <a:blipFill dpi="0" rotWithShape="0">
              <a:blip r:embed="rId5" cstate="print"/>
              <a:srcRect/>
              <a:stretch>
                <a:fillRect/>
              </a:stretch>
            </a:blipFill>
            <a:ln w="9525">
              <a:noFill/>
              <a:round/>
              <a:headEnd/>
              <a:tailEnd/>
            </a:ln>
            <a:effectLst>
              <a:outerShdw dist="107763" dir="2700000" algn="ctr" rotWithShape="0">
                <a:srgbClr val="C0C0C0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pic>
          <p:nvPicPr>
            <p:cNvPr id="3085" name="Picture 26" descr="cosmoS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6302" y="9335"/>
              <a:ext cx="1080" cy="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6" name="Picture 25" descr="BOOK2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6014" y="10122"/>
              <a:ext cx="1260" cy="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7" name="Picture 24" descr="BOOK1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5842" y="9848"/>
              <a:ext cx="1635" cy="7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8" name="Picture 23" descr="QUILLPEN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5615" y="9336"/>
              <a:ext cx="702" cy="13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89" name="Text Box 22"/>
            <p:cNvSpPr txBox="1">
              <a:spLocks noChangeArrowheads="1"/>
            </p:cNvSpPr>
            <p:nvPr/>
          </p:nvSpPr>
          <p:spPr bwMode="auto">
            <a:xfrm>
              <a:off x="5867" y="9897"/>
              <a:ext cx="90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r"/>
              <a:r>
                <a:rPr lang="en-US" sz="800">
                  <a:latin typeface="VnBangkok"/>
                  <a:cs typeface="Times New Roman" pitchFamily="18" charset="0"/>
                </a:rPr>
                <a:t> </a:t>
              </a:r>
              <a:endParaRPr lang="en-US">
                <a:latin typeface="Calibri" pitchFamily="34" charset="0"/>
                <a:cs typeface="Times New Roman" pitchFamily="18" charset="0"/>
              </a:endParaRPr>
            </a:p>
          </p:txBody>
        </p:sp>
        <p:sp>
          <p:nvSpPr>
            <p:cNvPr id="3090" name="Text Box 21"/>
            <p:cNvSpPr txBox="1">
              <a:spLocks noChangeArrowheads="1"/>
            </p:cNvSpPr>
            <p:nvPr/>
          </p:nvSpPr>
          <p:spPr bwMode="auto">
            <a:xfrm>
              <a:off x="6665" y="9863"/>
              <a:ext cx="577" cy="3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3091" name="WordArt 20"/>
            <p:cNvSpPr>
              <a:spLocks noChangeArrowheads="1" noChangeShapeType="1" noTextEdit="1"/>
            </p:cNvSpPr>
            <p:nvPr/>
          </p:nvSpPr>
          <p:spPr bwMode="auto">
            <a:xfrm rot="1334491">
              <a:off x="6130" y="10696"/>
              <a:ext cx="600" cy="12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9282"/>
                </a:avLst>
              </a:prstTxWarp>
            </a:bodyPr>
            <a:lstStyle/>
            <a:p>
              <a:pPr algn="ctr"/>
              <a:r>
                <a:rPr lang="en-US" kern="10">
                  <a:ln w="9525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latin typeface="VNbritannic"/>
                </a:rPr>
                <a:t>NÀM </a:t>
              </a:r>
            </a:p>
          </p:txBody>
        </p:sp>
        <p:sp>
          <p:nvSpPr>
            <p:cNvPr id="3092" name="Text Box 19"/>
            <p:cNvSpPr txBox="1">
              <a:spLocks noChangeArrowheads="1"/>
            </p:cNvSpPr>
            <p:nvPr/>
          </p:nvSpPr>
          <p:spPr bwMode="auto">
            <a:xfrm>
              <a:off x="6623" y="10049"/>
              <a:ext cx="72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97075896"/>
      </p:ext>
    </p:extLst>
  </p:cSld>
  <p:clrMapOvr>
    <a:masterClrMapping/>
  </p:clrMapOvr>
  <p:transition advTm="60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2926080" y="5646420"/>
            <a:ext cx="54602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bãi</a:t>
            </a:r>
            <a:r>
              <a:rPr lang="en-US" sz="48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bồi</a:t>
            </a:r>
            <a:endParaRPr lang="en-US" sz="48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7189" name="Picture 21" descr="Đất bãi bồi ven sông, ven biển được quy định như thế nào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9206" y="404445"/>
            <a:ext cx="8096250" cy="50936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888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/>
          </p:nvPr>
        </p:nvGraphicFramePr>
        <p:xfrm>
          <a:off x="75089" y="0"/>
          <a:ext cx="1428750" cy="175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68" name="Clip" r:id="rId3" imgW="1278331" imgH="1273759" progId="">
                  <p:embed/>
                </p:oleObj>
              </mc:Choice>
              <mc:Fallback>
                <p:oleObj name="Clip" r:id="rId3" imgW="1278331" imgH="1273759" progId="">
                  <p:embed/>
                  <p:pic>
                    <p:nvPicPr>
                      <p:cNvPr id="2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089" y="0"/>
                        <a:ext cx="1428750" cy="1752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/>
          </p:nvPr>
        </p:nvGraphicFramePr>
        <p:xfrm>
          <a:off x="10757262" y="4800600"/>
          <a:ext cx="1143000" cy="205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69" name="Clip" r:id="rId5" imgW="1999793" imgH="1831543" progId="">
                  <p:embed/>
                </p:oleObj>
              </mc:Choice>
              <mc:Fallback>
                <p:oleObj name="Clip" r:id="rId5" imgW="1999793" imgH="1831543" progId="">
                  <p:embed/>
                  <p:pic>
                    <p:nvPicPr>
                      <p:cNvPr id="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57262" y="4800600"/>
                        <a:ext cx="1143000" cy="2057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ounded Rectangle 4"/>
          <p:cNvSpPr/>
          <p:nvPr/>
        </p:nvSpPr>
        <p:spPr>
          <a:xfrm>
            <a:off x="374853" y="786674"/>
            <a:ext cx="11212286" cy="5117737"/>
          </a:xfrm>
          <a:prstGeom prst="roundRect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just"/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    </a:t>
            </a:r>
            <a:r>
              <a:rPr lang="en-US" sz="54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Nhím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con </a:t>
            </a:r>
            <a:r>
              <a:rPr lang="en-US" sz="54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ra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bãi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cỏ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tìm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cái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ăn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54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Nó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phấn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chấn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khi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thấy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vô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số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quả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chín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thơm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ngon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54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Nhím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vội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chạy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về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gọi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bạn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chồn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54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Cả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hai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quay </a:t>
            </a:r>
            <a:r>
              <a:rPr lang="en-US" sz="54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lại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54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ăn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đến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no </a:t>
            </a:r>
            <a:r>
              <a:rPr lang="en-US" sz="54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nê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.</a:t>
            </a:r>
            <a:endParaRPr lang="en-US" sz="5400" dirty="0">
              <a:solidFill>
                <a:schemeClr val="accent6">
                  <a:lumMod val="50000"/>
                </a:schemeClr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68880" y="1244768"/>
            <a:ext cx="12932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im</a:t>
            </a:r>
            <a:endParaRPr lang="en-US" sz="16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055429" y="1244768"/>
            <a:ext cx="12932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im</a:t>
            </a:r>
            <a:endParaRPr lang="en-US" sz="16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15919" y="2883877"/>
            <a:ext cx="12932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im</a:t>
            </a:r>
            <a:endParaRPr lang="en-US" sz="16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99657" y="2889457"/>
            <a:ext cx="12932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ơm</a:t>
            </a:r>
            <a:endParaRPr lang="en-US" sz="16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009142" y="2876394"/>
            <a:ext cx="12932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ôi</a:t>
            </a:r>
            <a:endParaRPr lang="en-US" sz="16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04469" y="3721126"/>
            <a:ext cx="12932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oi</a:t>
            </a:r>
            <a:endParaRPr lang="en-US" sz="16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243207" y="3702257"/>
            <a:ext cx="12932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ay</a:t>
            </a:r>
            <a:endParaRPr lang="en-US" sz="16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466762" y="2876394"/>
            <a:ext cx="12932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ay</a:t>
            </a:r>
            <a:endParaRPr lang="en-US" sz="16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009311" y="2081711"/>
            <a:ext cx="12932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â</a:t>
            </a:r>
            <a:r>
              <a:rPr lang="en-US" sz="54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y</a:t>
            </a:r>
            <a:endParaRPr lang="en-US" sz="16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1173480" y="1451707"/>
            <a:ext cx="483326" cy="509451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smtClean="0">
                <a:solidFill>
                  <a:srgbClr val="000099"/>
                </a:solidFill>
              </a:rPr>
              <a:t>1</a:t>
            </a:r>
            <a:endParaRPr lang="en-US" sz="2200" dirty="0">
              <a:solidFill>
                <a:srgbClr val="000099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5471964" y="3005041"/>
            <a:ext cx="483326" cy="509451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rgbClr val="000099"/>
                </a:solidFill>
              </a:rPr>
              <a:t>3</a:t>
            </a:r>
          </a:p>
        </p:txBody>
      </p:sp>
      <p:sp>
        <p:nvSpPr>
          <p:cNvPr id="16" name="Oval 15"/>
          <p:cNvSpPr/>
          <p:nvPr/>
        </p:nvSpPr>
        <p:spPr>
          <a:xfrm>
            <a:off x="260734" y="2204999"/>
            <a:ext cx="483326" cy="509451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rgbClr val="000099"/>
                </a:solidFill>
              </a:rPr>
              <a:t>2</a:t>
            </a:r>
          </a:p>
        </p:txBody>
      </p:sp>
      <p:sp>
        <p:nvSpPr>
          <p:cNvPr id="17" name="Oval 16"/>
          <p:cNvSpPr/>
          <p:nvPr/>
        </p:nvSpPr>
        <p:spPr>
          <a:xfrm>
            <a:off x="4813249" y="3859459"/>
            <a:ext cx="483326" cy="509451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smtClean="0">
                <a:solidFill>
                  <a:srgbClr val="000099"/>
                </a:solidFill>
              </a:rPr>
              <a:t>4</a:t>
            </a:r>
            <a:endParaRPr lang="en-US" sz="2200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8568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6" grpId="0" animBg="1"/>
      <p:bldP spid="15" grpId="0" animBg="1"/>
      <p:bldP spid="16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vmwqpj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WordArt 3"/>
          <p:cNvSpPr>
            <a:spLocks noChangeArrowheads="1" noChangeShapeType="1" noTextEdit="1"/>
          </p:cNvSpPr>
          <p:nvPr/>
        </p:nvSpPr>
        <p:spPr bwMode="auto">
          <a:xfrm>
            <a:off x="3124200" y="152400"/>
            <a:ext cx="6324600" cy="2209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NghØ</a:t>
            </a:r>
            <a:r>
              <a:rPr lang="en-US" sz="36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gi÷a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tiÕt</a:t>
            </a:r>
            <a:endParaRPr lang="en-US" sz="36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pic>
        <p:nvPicPr>
          <p:cNvPr id="18436" name="Picture 4" descr="music_7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36595" y="5189204"/>
            <a:ext cx="1050925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5" descr="music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86400" y="5257800"/>
            <a:ext cx="16002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Picture 6" descr="music_8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38601" y="5257800"/>
            <a:ext cx="168751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9" name="Picture 7" descr="07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00562" y="2471737"/>
            <a:ext cx="3114675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40" name="Rectangle 8"/>
          <p:cNvSpPr>
            <a:spLocks noChangeArrowheads="1"/>
          </p:cNvSpPr>
          <p:nvPr/>
        </p:nvSpPr>
        <p:spPr bwMode="auto">
          <a:xfrm>
            <a:off x="4038600" y="4800600"/>
            <a:ext cx="4038600" cy="457200"/>
          </a:xfrm>
          <a:prstGeom prst="rect">
            <a:avLst/>
          </a:prstGeom>
          <a:solidFill>
            <a:srgbClr val="FF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altLang="en-US">
              <a:latin typeface=".VnTime" panose="020B7200000000000000" pitchFamily="34" charset="0"/>
            </a:endParaRPr>
          </a:p>
        </p:txBody>
      </p:sp>
      <p:sp>
        <p:nvSpPr>
          <p:cNvPr id="98313" name="WordArt 9"/>
          <p:cNvSpPr>
            <a:spLocks noChangeArrowheads="1" noChangeShapeType="1" noTextEdit="1"/>
          </p:cNvSpPr>
          <p:nvPr/>
        </p:nvSpPr>
        <p:spPr bwMode="auto">
          <a:xfrm>
            <a:off x="4572000" y="4800600"/>
            <a:ext cx="29718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kern="10" dirty="0" err="1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8200"/>
                    </a:gs>
                    <a:gs pos="5000">
                      <a:srgbClr val="FF0000"/>
                    </a:gs>
                    <a:gs pos="17500">
                      <a:srgbClr val="BA0066"/>
                    </a:gs>
                    <a:gs pos="35001">
                      <a:srgbClr val="66008F"/>
                    </a:gs>
                    <a:gs pos="50000">
                      <a:srgbClr val="000082"/>
                    </a:gs>
                    <a:gs pos="64999">
                      <a:srgbClr val="66008F"/>
                    </a:gs>
                    <a:gs pos="82500">
                      <a:srgbClr val="BA0066"/>
                    </a:gs>
                    <a:gs pos="95000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Chư­¬</a:t>
            </a:r>
            <a:r>
              <a:rPr lang="en-US" kern="10" dirty="0" err="1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8200"/>
                    </a:gs>
                    <a:gs pos="5000">
                      <a:srgbClr val="FF0000"/>
                    </a:gs>
                    <a:gs pos="17500">
                      <a:srgbClr val="BA0066"/>
                    </a:gs>
                    <a:gs pos="35001">
                      <a:srgbClr val="66008F"/>
                    </a:gs>
                    <a:gs pos="50000">
                      <a:srgbClr val="000082"/>
                    </a:gs>
                    <a:gs pos="64999">
                      <a:srgbClr val="66008F"/>
                    </a:gs>
                    <a:gs pos="82500">
                      <a:srgbClr val="BA0066"/>
                    </a:gs>
                    <a:gs pos="95000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ng</a:t>
            </a:r>
            <a:r>
              <a:rPr lang="en-US" kern="10" dirty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8200"/>
                    </a:gs>
                    <a:gs pos="5000">
                      <a:srgbClr val="FF0000"/>
                    </a:gs>
                    <a:gs pos="17500">
                      <a:srgbClr val="BA0066"/>
                    </a:gs>
                    <a:gs pos="35001">
                      <a:srgbClr val="66008F"/>
                    </a:gs>
                    <a:gs pos="50000">
                      <a:srgbClr val="000082"/>
                    </a:gs>
                    <a:gs pos="64999">
                      <a:srgbClr val="66008F"/>
                    </a:gs>
                    <a:gs pos="82500">
                      <a:srgbClr val="BA0066"/>
                    </a:gs>
                    <a:gs pos="95000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 </a:t>
            </a:r>
            <a:r>
              <a:rPr lang="en-US" kern="10" dirty="0" err="1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8200"/>
                    </a:gs>
                    <a:gs pos="5000">
                      <a:srgbClr val="FF0000"/>
                    </a:gs>
                    <a:gs pos="17500">
                      <a:srgbClr val="BA0066"/>
                    </a:gs>
                    <a:gs pos="35001">
                      <a:srgbClr val="66008F"/>
                    </a:gs>
                    <a:gs pos="50000">
                      <a:srgbClr val="000082"/>
                    </a:gs>
                    <a:gs pos="64999">
                      <a:srgbClr val="66008F"/>
                    </a:gs>
                    <a:gs pos="82500">
                      <a:srgbClr val="BA0066"/>
                    </a:gs>
                    <a:gs pos="95000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tr×nh</a:t>
            </a:r>
            <a:r>
              <a:rPr lang="en-US" kern="10" dirty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8200"/>
                    </a:gs>
                    <a:gs pos="5000">
                      <a:srgbClr val="FF0000"/>
                    </a:gs>
                    <a:gs pos="17500">
                      <a:srgbClr val="BA0066"/>
                    </a:gs>
                    <a:gs pos="35001">
                      <a:srgbClr val="66008F"/>
                    </a:gs>
                    <a:gs pos="50000">
                      <a:srgbClr val="000082"/>
                    </a:gs>
                    <a:gs pos="64999">
                      <a:srgbClr val="66008F"/>
                    </a:gs>
                    <a:gs pos="82500">
                      <a:srgbClr val="BA0066"/>
                    </a:gs>
                    <a:gs pos="95000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 ca nh¹c</a:t>
            </a:r>
          </a:p>
        </p:txBody>
      </p:sp>
      <p:pic>
        <p:nvPicPr>
          <p:cNvPr id="18442" name="Picture 10" descr="slide0007_image136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236346" y="3960479"/>
            <a:ext cx="2114550" cy="282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3" name="Picture 11" descr="slide0007_image136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657350" y="4016147"/>
            <a:ext cx="2114550" cy="282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4" name="Picture 12" descr="Picture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944540" y="6492335"/>
            <a:ext cx="4038600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1485899" y="-1"/>
            <a:ext cx="9144000" cy="6858001"/>
            <a:chOff x="0" y="0"/>
            <a:chExt cx="5760" cy="4320"/>
          </a:xfrm>
        </p:grpSpPr>
        <p:pic>
          <p:nvPicPr>
            <p:cNvPr id="18446" name="Picture 14" descr="BAR"/>
            <p:cNvPicPr preferRelativeResize="0"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 rot="-5400000">
              <a:off x="3577" y="2136"/>
              <a:ext cx="4320" cy="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47" name="Picture 15" descr="BAR"/>
            <p:cNvPicPr preferRelativeResize="0"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 rot="-5400000">
              <a:off x="-2136" y="2136"/>
              <a:ext cx="4320" cy="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48" name="Picture 16" descr="BAR"/>
            <p:cNvPicPr preferRelativeResize="0"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0" y="0"/>
              <a:ext cx="5760" cy="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49" name="Picture 17" descr="BAR"/>
            <p:cNvPicPr preferRelativeResize="0"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0" y="4257"/>
              <a:ext cx="5760" cy="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29791917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7566" y="0"/>
            <a:ext cx="12309566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088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6631"/>
          <a:stretch/>
        </p:blipFill>
        <p:spPr>
          <a:xfrm>
            <a:off x="43543" y="0"/>
            <a:ext cx="12148457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528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070080" cy="6858000"/>
          </a:xfrm>
          <a:prstGeom prst="rect">
            <a:avLst/>
          </a:prstGeom>
          <a:solidFill>
            <a:srgbClr val="002060"/>
          </a:solidFill>
          <a:ln w="57150">
            <a:solidFill>
              <a:srgbClr val="782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WordArt 15"/>
          <p:cNvSpPr>
            <a:spLocks noChangeArrowheads="1" noChangeShapeType="1" noTextEdit="1"/>
          </p:cNvSpPr>
          <p:nvPr/>
        </p:nvSpPr>
        <p:spPr bwMode="auto">
          <a:xfrm>
            <a:off x="3180484" y="2133600"/>
            <a:ext cx="5277716" cy="995446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TIẾT </a:t>
            </a:r>
            <a:r>
              <a:rPr lang="en-US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2</a:t>
            </a:r>
            <a:endParaRPr lang="en-US" sz="3600" b="1" kern="10" dirty="0">
              <a:ln w="9525">
                <a:noFill/>
                <a:round/>
                <a:headEnd/>
                <a:tailEnd/>
              </a:ln>
              <a:solidFill>
                <a:srgbClr val="FFFFCC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grpSp>
        <p:nvGrpSpPr>
          <p:cNvPr id="6" name="Group 18"/>
          <p:cNvGrpSpPr>
            <a:grpSpLocks/>
          </p:cNvGrpSpPr>
          <p:nvPr/>
        </p:nvGrpSpPr>
        <p:grpSpPr bwMode="auto">
          <a:xfrm>
            <a:off x="5029201" y="4953001"/>
            <a:ext cx="1739403" cy="1005761"/>
            <a:chOff x="5225" y="9335"/>
            <a:chExt cx="2520" cy="1750"/>
          </a:xfrm>
        </p:grpSpPr>
        <p:sp>
          <p:nvSpPr>
            <p:cNvPr id="7" name="AutoShape 27" descr="2"/>
            <p:cNvSpPr>
              <a:spLocks noChangeArrowheads="1"/>
            </p:cNvSpPr>
            <p:nvPr/>
          </p:nvSpPr>
          <p:spPr bwMode="auto">
            <a:xfrm>
              <a:off x="5225" y="10186"/>
              <a:ext cx="2520" cy="899"/>
            </a:xfrm>
            <a:prstGeom prst="wave">
              <a:avLst>
                <a:gd name="adj1" fmla="val 20644"/>
                <a:gd name="adj2" fmla="val 0"/>
              </a:avLst>
            </a:prstGeom>
            <a:blipFill dpi="0" rotWithShape="0">
              <a:blip r:embed="rId2" cstate="print"/>
              <a:srcRect/>
              <a:stretch>
                <a:fillRect/>
              </a:stretch>
            </a:blipFill>
            <a:ln w="9525">
              <a:noFill/>
              <a:round/>
              <a:headEnd/>
              <a:tailEnd/>
            </a:ln>
            <a:effectLst>
              <a:outerShdw dist="107763" dir="2700000" algn="ctr" rotWithShape="0">
                <a:srgbClr val="C0C0C0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pic>
          <p:nvPicPr>
            <p:cNvPr id="8" name="Picture 26" descr="cosmoS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302" y="9335"/>
              <a:ext cx="1080" cy="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25" descr="BOOK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014" y="10122"/>
              <a:ext cx="1260" cy="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24" descr="BOOK1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842" y="9848"/>
              <a:ext cx="1635" cy="7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23" descr="QUILLPEN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615" y="9336"/>
              <a:ext cx="702" cy="13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Text Box 22"/>
            <p:cNvSpPr txBox="1">
              <a:spLocks noChangeArrowheads="1"/>
            </p:cNvSpPr>
            <p:nvPr/>
          </p:nvSpPr>
          <p:spPr bwMode="auto">
            <a:xfrm>
              <a:off x="5867" y="9897"/>
              <a:ext cx="90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r"/>
              <a:r>
                <a:rPr lang="en-US" sz="800">
                  <a:latin typeface="VnBangkok"/>
                  <a:cs typeface="Times New Roman" pitchFamily="18" charset="0"/>
                </a:rPr>
                <a:t> </a:t>
              </a:r>
              <a:endParaRPr lang="en-US">
                <a:latin typeface="Calibri" pitchFamily="34" charset="0"/>
                <a:cs typeface="Times New Roman" pitchFamily="18" charset="0"/>
              </a:endParaRPr>
            </a:p>
          </p:txBody>
        </p:sp>
        <p:sp>
          <p:nvSpPr>
            <p:cNvPr id="13" name="Text Box 21"/>
            <p:cNvSpPr txBox="1">
              <a:spLocks noChangeArrowheads="1"/>
            </p:cNvSpPr>
            <p:nvPr/>
          </p:nvSpPr>
          <p:spPr bwMode="auto">
            <a:xfrm>
              <a:off x="6665" y="9863"/>
              <a:ext cx="577" cy="3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4" name="WordArt 20"/>
            <p:cNvSpPr>
              <a:spLocks noChangeArrowheads="1" noChangeShapeType="1" noTextEdit="1"/>
            </p:cNvSpPr>
            <p:nvPr/>
          </p:nvSpPr>
          <p:spPr bwMode="auto">
            <a:xfrm rot="1334491">
              <a:off x="6130" y="10696"/>
              <a:ext cx="600" cy="12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9282"/>
                </a:avLst>
              </a:prstTxWarp>
            </a:bodyPr>
            <a:lstStyle/>
            <a:p>
              <a:pPr algn="ctr"/>
              <a:r>
                <a:rPr lang="en-US" kern="10">
                  <a:ln w="9525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latin typeface="VNbritannic"/>
                </a:rPr>
                <a:t>NÀM </a:t>
              </a:r>
            </a:p>
          </p:txBody>
        </p:sp>
        <p:sp>
          <p:nvSpPr>
            <p:cNvPr id="15" name="Text Box 19"/>
            <p:cNvSpPr txBox="1">
              <a:spLocks noChangeArrowheads="1"/>
            </p:cNvSpPr>
            <p:nvPr/>
          </p:nvSpPr>
          <p:spPr bwMode="auto">
            <a:xfrm>
              <a:off x="6623" y="10049"/>
              <a:ext cx="72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</p:grpSp>
      <p:pic>
        <p:nvPicPr>
          <p:cNvPr id="16" name="Picture 4" descr="MCj04358090000[1]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5337" y="4935005"/>
            <a:ext cx="1219200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 descr="MCj04358090000[1]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flipH="1">
            <a:off x="10674719" y="5256453"/>
            <a:ext cx="1175276" cy="1582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484" y="67065"/>
            <a:ext cx="4972050" cy="709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793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65490" y="251250"/>
            <a:ext cx="62740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Hai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người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bạn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con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gấu</a:t>
            </a:r>
            <a:endParaRPr lang="en-US" sz="4000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4" t="39829" r="49506" b="36923"/>
          <a:stretch/>
        </p:blipFill>
        <p:spPr>
          <a:xfrm>
            <a:off x="326572" y="959135"/>
            <a:ext cx="5962618" cy="29013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30" t="39146" r="4267" b="36923"/>
          <a:stretch/>
        </p:blipFill>
        <p:spPr>
          <a:xfrm>
            <a:off x="6008914" y="959136"/>
            <a:ext cx="6183086" cy="29013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0" t="66667" r="50494" b="9401"/>
          <a:stretch/>
        </p:blipFill>
        <p:spPr>
          <a:xfrm>
            <a:off x="106104" y="3860461"/>
            <a:ext cx="6183086" cy="27101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95" t="66154" r="8222" b="9573"/>
          <a:stretch/>
        </p:blipFill>
        <p:spPr>
          <a:xfrm>
            <a:off x="5878285" y="3807707"/>
            <a:ext cx="5962618" cy="28156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727" b="23273" l="3220" r="350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719" r="65499" b="76932"/>
          <a:stretch/>
        </p:blipFill>
        <p:spPr>
          <a:xfrm>
            <a:off x="-367556" y="116113"/>
            <a:ext cx="3460265" cy="914401"/>
          </a:xfrm>
          <a:prstGeom prst="rect">
            <a:avLst/>
          </a:prstGeom>
        </p:spPr>
      </p:pic>
      <p:pic>
        <p:nvPicPr>
          <p:cNvPr id="8" name="hai người bạ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376648" y="2512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292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790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534097" y="982874"/>
            <a:ext cx="66717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Arial-SGK-TV" pitchFamily="2" charset="0"/>
                <a:cs typeface="Arial-SGK-TV" pitchFamily="2" charset="0"/>
              </a:rPr>
              <a:t>Hai </a:t>
            </a:r>
            <a:r>
              <a:rPr lang="en-US" sz="4400" dirty="0" err="1" smtClean="0">
                <a:latin typeface="Arial-SGK-TV" pitchFamily="2" charset="0"/>
                <a:cs typeface="Arial-SGK-TV" pitchFamily="2" charset="0"/>
              </a:rPr>
              <a:t>người</a:t>
            </a:r>
            <a:r>
              <a:rPr lang="en-US" sz="4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latin typeface="Arial-SGK-TV" pitchFamily="2" charset="0"/>
                <a:cs typeface="Arial-SGK-TV" pitchFamily="2" charset="0"/>
              </a:rPr>
              <a:t>bạn</a:t>
            </a:r>
            <a:r>
              <a:rPr lang="en-US" sz="4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sz="4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latin typeface="Arial-SGK-TV" pitchFamily="2" charset="0"/>
                <a:cs typeface="Arial-SGK-TV" pitchFamily="2" charset="0"/>
              </a:rPr>
              <a:t>đâu</a:t>
            </a:r>
            <a:r>
              <a:rPr lang="en-US" sz="4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smtClean="0"/>
              <a:t>?</a:t>
            </a:r>
            <a:endParaRPr lang="en-US" sz="4400" dirty="0"/>
          </a:p>
        </p:txBody>
      </p:sp>
      <p:sp>
        <p:nvSpPr>
          <p:cNvPr id="5" name="TextBox 4"/>
          <p:cNvSpPr txBox="1"/>
          <p:nvPr/>
        </p:nvSpPr>
        <p:spPr>
          <a:xfrm>
            <a:off x="6534097" y="2156927"/>
            <a:ext cx="539931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Hai </a:t>
            </a:r>
            <a:r>
              <a:rPr lang="en-US" sz="4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người</a:t>
            </a:r>
            <a:r>
              <a:rPr lang="en-US" sz="4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bạn</a:t>
            </a:r>
            <a:r>
              <a:rPr lang="en-US" sz="4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cùng</a:t>
            </a:r>
            <a:r>
              <a:rPr lang="en-US" sz="4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nhau</a:t>
            </a:r>
            <a:r>
              <a:rPr lang="en-US" sz="4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vào</a:t>
            </a:r>
            <a:r>
              <a:rPr lang="en-US" sz="4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rừng</a:t>
            </a:r>
            <a:r>
              <a:rPr lang="en-US" sz="4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.</a:t>
            </a:r>
            <a:endParaRPr lang="en-US" sz="4400" dirty="0">
              <a:solidFill>
                <a:srgbClr val="C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4" t="39829" r="52184" b="36923"/>
          <a:stretch/>
        </p:blipFill>
        <p:spPr>
          <a:xfrm>
            <a:off x="1" y="-309282"/>
            <a:ext cx="621792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380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751" b="63190" l="51534" r="957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730" t="39146" r="4267" b="36923"/>
          <a:stretch/>
        </p:blipFill>
        <p:spPr>
          <a:xfrm>
            <a:off x="2176026" y="-367299"/>
            <a:ext cx="8041767" cy="63249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9169" y="5588785"/>
            <a:ext cx="107617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Arial-SGK-TV" pitchFamily="2" charset="0"/>
                <a:cs typeface="Arial-SGK-TV" pitchFamily="2" charset="0"/>
              </a:rPr>
              <a:t>Họ</a:t>
            </a:r>
            <a:r>
              <a:rPr lang="en-US" sz="28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latin typeface="Arial-SGK-TV" pitchFamily="2" charset="0"/>
                <a:cs typeface="Arial-SGK-TV" pitchFamily="2" charset="0"/>
              </a:rPr>
              <a:t>làm</a:t>
            </a:r>
            <a:r>
              <a:rPr lang="en-US" sz="28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latin typeface="Arial-SGK-TV" pitchFamily="2" charset="0"/>
                <a:cs typeface="Arial-SGK-TV" pitchFamily="2" charset="0"/>
              </a:rPr>
              <a:t>gì</a:t>
            </a:r>
            <a:r>
              <a:rPr lang="en-US" sz="28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latin typeface="Arial-SGK-TV" pitchFamily="2" charset="0"/>
                <a:cs typeface="Arial-SGK-TV" pitchFamily="2" charset="0"/>
              </a:rPr>
              <a:t>khi</a:t>
            </a:r>
            <a:r>
              <a:rPr lang="en-US" sz="28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latin typeface="Arial-SGK-TV" pitchFamily="2" charset="0"/>
                <a:cs typeface="Arial-SGK-TV" pitchFamily="2" charset="0"/>
              </a:rPr>
              <a:t>nhìn</a:t>
            </a:r>
            <a:r>
              <a:rPr lang="en-US" sz="28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latin typeface="Arial-SGK-TV" pitchFamily="2" charset="0"/>
                <a:cs typeface="Arial-SGK-TV" pitchFamily="2" charset="0"/>
              </a:rPr>
              <a:t>thấy</a:t>
            </a:r>
            <a:r>
              <a:rPr lang="en-US" sz="2800" dirty="0" smtClean="0">
                <a:latin typeface="Arial-SGK-TV" pitchFamily="2" charset="0"/>
                <a:cs typeface="Arial-SGK-TV" pitchFamily="2" charset="0"/>
              </a:rPr>
              <a:t> con </a:t>
            </a:r>
            <a:r>
              <a:rPr lang="en-US" sz="2800" dirty="0" err="1" smtClean="0">
                <a:latin typeface="Arial-SGK-TV" pitchFamily="2" charset="0"/>
                <a:cs typeface="Arial-SGK-TV" pitchFamily="2" charset="0"/>
              </a:rPr>
              <a:t>gấu</a:t>
            </a:r>
            <a:r>
              <a:rPr lang="en-US" sz="2800" dirty="0" smtClean="0">
                <a:latin typeface="Arial-SGK-TV" pitchFamily="2" charset="0"/>
                <a:cs typeface="Arial-SGK-TV" pitchFamily="2" charset="0"/>
              </a:rPr>
              <a:t>? </a:t>
            </a:r>
            <a:endParaRPr lang="en-US" sz="28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9169" y="5957681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Chàng</a:t>
            </a:r>
            <a:r>
              <a:rPr lang="en-US" sz="28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gầy</a:t>
            </a:r>
            <a:r>
              <a:rPr lang="en-US" sz="28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liền</a:t>
            </a:r>
            <a:r>
              <a:rPr lang="en-US" sz="28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nhanh</a:t>
            </a:r>
            <a:r>
              <a:rPr lang="en-US" sz="28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chân</a:t>
            </a:r>
            <a:r>
              <a:rPr lang="en-US" sz="28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trèo</a:t>
            </a:r>
            <a:r>
              <a:rPr lang="en-US" sz="28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lên</a:t>
            </a:r>
            <a:r>
              <a:rPr lang="en-US" sz="28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cây</a:t>
            </a:r>
            <a:r>
              <a:rPr lang="en-US" sz="28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28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nấp</a:t>
            </a:r>
            <a:r>
              <a:rPr lang="en-US" sz="28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sau</a:t>
            </a:r>
            <a:r>
              <a:rPr lang="en-US" sz="28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cành</a:t>
            </a:r>
            <a:r>
              <a:rPr lang="en-US" sz="28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cây</a:t>
            </a:r>
            <a:r>
              <a:rPr lang="en-US" sz="28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8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Còn</a:t>
            </a:r>
            <a:r>
              <a:rPr lang="en-US" sz="28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chàng</a:t>
            </a:r>
            <a:r>
              <a:rPr lang="en-US" sz="28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béo</a:t>
            </a:r>
            <a:r>
              <a:rPr lang="en-US" sz="28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nằm</a:t>
            </a:r>
            <a:r>
              <a:rPr lang="en-US" sz="28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xuống</a:t>
            </a:r>
            <a:r>
              <a:rPr lang="en-US" sz="28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đất</a:t>
            </a:r>
            <a:r>
              <a:rPr lang="en-US" sz="28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28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giả</a:t>
            </a:r>
            <a:r>
              <a:rPr lang="en-US" sz="28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chết</a:t>
            </a:r>
            <a:r>
              <a:rPr lang="en-US" sz="28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.</a:t>
            </a:r>
            <a:endParaRPr lang="en-US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049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792686" y="846951"/>
            <a:ext cx="53993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Vì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sao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con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gấu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bỏ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? </a:t>
            </a:r>
            <a:endParaRPr lang="en-US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6833044" y="1536368"/>
            <a:ext cx="5318597" cy="19548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Nó</a:t>
            </a:r>
            <a:r>
              <a:rPr lang="en-US" sz="40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ngửi</a:t>
            </a:r>
            <a:r>
              <a:rPr lang="en-US" sz="40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khắp</a:t>
            </a:r>
            <a:r>
              <a:rPr lang="en-US" sz="40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người</a:t>
            </a:r>
            <a:r>
              <a:rPr lang="en-US" sz="40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chàng</a:t>
            </a:r>
            <a:r>
              <a:rPr lang="en-US" sz="40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béo</a:t>
            </a:r>
            <a:r>
              <a:rPr lang="en-US" sz="40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40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tưởng</a:t>
            </a:r>
            <a:r>
              <a:rPr lang="en-US" sz="40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anh</a:t>
            </a:r>
            <a:r>
              <a:rPr lang="en-US" sz="40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đã</a:t>
            </a:r>
            <a:r>
              <a:rPr lang="en-US" sz="40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chết</a:t>
            </a:r>
            <a:r>
              <a:rPr lang="en-US" sz="40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.</a:t>
            </a:r>
            <a:endParaRPr lang="en-US" sz="4000" dirty="0">
              <a:solidFill>
                <a:srgbClr val="C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0" t="66667" r="50494" b="9401"/>
          <a:stretch/>
        </p:blipFill>
        <p:spPr>
          <a:xfrm>
            <a:off x="0" y="0"/>
            <a:ext cx="66153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411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070080" cy="6858000"/>
          </a:xfrm>
          <a:prstGeom prst="rect">
            <a:avLst/>
          </a:prstGeom>
          <a:solidFill>
            <a:srgbClr val="002060"/>
          </a:solidFill>
          <a:ln w="57150">
            <a:solidFill>
              <a:srgbClr val="782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WordArt 15"/>
          <p:cNvSpPr>
            <a:spLocks noChangeArrowheads="1" noChangeShapeType="1" noTextEdit="1"/>
          </p:cNvSpPr>
          <p:nvPr/>
        </p:nvSpPr>
        <p:spPr bwMode="auto">
          <a:xfrm>
            <a:off x="3180484" y="2133600"/>
            <a:ext cx="5277716" cy="995446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TIẾT 1</a:t>
            </a:r>
          </a:p>
        </p:txBody>
      </p:sp>
      <p:grpSp>
        <p:nvGrpSpPr>
          <p:cNvPr id="6" name="Group 18"/>
          <p:cNvGrpSpPr>
            <a:grpSpLocks/>
          </p:cNvGrpSpPr>
          <p:nvPr/>
        </p:nvGrpSpPr>
        <p:grpSpPr bwMode="auto">
          <a:xfrm>
            <a:off x="5029201" y="4953001"/>
            <a:ext cx="1739403" cy="1005761"/>
            <a:chOff x="5225" y="9335"/>
            <a:chExt cx="2520" cy="1750"/>
          </a:xfrm>
        </p:grpSpPr>
        <p:sp>
          <p:nvSpPr>
            <p:cNvPr id="7" name="AutoShape 27" descr="2"/>
            <p:cNvSpPr>
              <a:spLocks noChangeArrowheads="1"/>
            </p:cNvSpPr>
            <p:nvPr/>
          </p:nvSpPr>
          <p:spPr bwMode="auto">
            <a:xfrm>
              <a:off x="5225" y="10186"/>
              <a:ext cx="2520" cy="899"/>
            </a:xfrm>
            <a:prstGeom prst="wave">
              <a:avLst>
                <a:gd name="adj1" fmla="val 20644"/>
                <a:gd name="adj2" fmla="val 0"/>
              </a:avLst>
            </a:prstGeom>
            <a:blipFill dpi="0" rotWithShape="0">
              <a:blip r:embed="rId2" cstate="print"/>
              <a:srcRect/>
              <a:stretch>
                <a:fillRect/>
              </a:stretch>
            </a:blipFill>
            <a:ln w="9525">
              <a:noFill/>
              <a:round/>
              <a:headEnd/>
              <a:tailEnd/>
            </a:ln>
            <a:effectLst>
              <a:outerShdw dist="107763" dir="2700000" algn="ctr" rotWithShape="0">
                <a:srgbClr val="C0C0C0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pic>
          <p:nvPicPr>
            <p:cNvPr id="8" name="Picture 26" descr="cosmoS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302" y="9335"/>
              <a:ext cx="1080" cy="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25" descr="BOOK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014" y="10122"/>
              <a:ext cx="1260" cy="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24" descr="BOOK1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842" y="9848"/>
              <a:ext cx="1635" cy="7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23" descr="QUILLPEN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615" y="9336"/>
              <a:ext cx="702" cy="13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Text Box 22"/>
            <p:cNvSpPr txBox="1">
              <a:spLocks noChangeArrowheads="1"/>
            </p:cNvSpPr>
            <p:nvPr/>
          </p:nvSpPr>
          <p:spPr bwMode="auto">
            <a:xfrm>
              <a:off x="5867" y="9897"/>
              <a:ext cx="90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r"/>
              <a:r>
                <a:rPr lang="en-US" sz="800">
                  <a:latin typeface="VnBangkok"/>
                  <a:cs typeface="Times New Roman" pitchFamily="18" charset="0"/>
                </a:rPr>
                <a:t> </a:t>
              </a:r>
              <a:endParaRPr lang="en-US">
                <a:latin typeface="Calibri" pitchFamily="34" charset="0"/>
                <a:cs typeface="Times New Roman" pitchFamily="18" charset="0"/>
              </a:endParaRPr>
            </a:p>
          </p:txBody>
        </p:sp>
        <p:sp>
          <p:nvSpPr>
            <p:cNvPr id="13" name="Text Box 21"/>
            <p:cNvSpPr txBox="1">
              <a:spLocks noChangeArrowheads="1"/>
            </p:cNvSpPr>
            <p:nvPr/>
          </p:nvSpPr>
          <p:spPr bwMode="auto">
            <a:xfrm>
              <a:off x="6665" y="9863"/>
              <a:ext cx="577" cy="3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4" name="WordArt 20"/>
            <p:cNvSpPr>
              <a:spLocks noChangeArrowheads="1" noChangeShapeType="1" noTextEdit="1"/>
            </p:cNvSpPr>
            <p:nvPr/>
          </p:nvSpPr>
          <p:spPr bwMode="auto">
            <a:xfrm rot="1334491">
              <a:off x="6130" y="10696"/>
              <a:ext cx="600" cy="12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9282"/>
                </a:avLst>
              </a:prstTxWarp>
            </a:bodyPr>
            <a:lstStyle/>
            <a:p>
              <a:pPr algn="ctr"/>
              <a:r>
                <a:rPr lang="en-US" kern="10">
                  <a:ln w="9525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latin typeface="VNbritannic"/>
                </a:rPr>
                <a:t>NÀM </a:t>
              </a:r>
            </a:p>
          </p:txBody>
        </p:sp>
        <p:sp>
          <p:nvSpPr>
            <p:cNvPr id="15" name="Text Box 19"/>
            <p:cNvSpPr txBox="1">
              <a:spLocks noChangeArrowheads="1"/>
            </p:cNvSpPr>
            <p:nvPr/>
          </p:nvSpPr>
          <p:spPr bwMode="auto">
            <a:xfrm>
              <a:off x="6623" y="10049"/>
              <a:ext cx="72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</p:grpSp>
      <p:pic>
        <p:nvPicPr>
          <p:cNvPr id="16" name="Picture 4" descr="MCj04358090000[1]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5337" y="4935005"/>
            <a:ext cx="1219200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 descr="MCj04358090000[1]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flipH="1">
            <a:off x="10674719" y="5256453"/>
            <a:ext cx="1175276" cy="1582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484" y="67065"/>
            <a:ext cx="4972050" cy="709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591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29808" y="285306"/>
            <a:ext cx="57167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Họ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đã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nói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gì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với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nhau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? </a:t>
            </a:r>
            <a:endParaRPr lang="en-US" sz="96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29808" y="1197850"/>
            <a:ext cx="6513689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Chàng</a:t>
            </a:r>
            <a:r>
              <a:rPr lang="en-US" sz="36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gầy</a:t>
            </a:r>
            <a:r>
              <a:rPr lang="en-US" sz="36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hỏi</a:t>
            </a:r>
            <a:r>
              <a:rPr lang="en-US" sz="36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: </a:t>
            </a:r>
          </a:p>
          <a:p>
            <a:r>
              <a:rPr lang="en-US" sz="36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- Con </a:t>
            </a:r>
            <a:r>
              <a:rPr lang="en-US" sz="36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gấu</a:t>
            </a:r>
            <a:r>
              <a:rPr lang="en-US" sz="36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đã</a:t>
            </a:r>
            <a:r>
              <a:rPr lang="en-US" sz="36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thì</a:t>
            </a:r>
            <a:r>
              <a:rPr lang="en-US" sz="36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thầm</a:t>
            </a:r>
            <a:r>
              <a:rPr lang="en-US" sz="36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gì</a:t>
            </a:r>
            <a:r>
              <a:rPr lang="en-US" sz="36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với</a:t>
            </a:r>
            <a:r>
              <a:rPr lang="en-US" sz="36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cậu</a:t>
            </a:r>
            <a:r>
              <a:rPr lang="en-US" sz="36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thế</a:t>
            </a:r>
            <a:r>
              <a:rPr lang="en-US" sz="36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?” </a:t>
            </a:r>
          </a:p>
          <a:p>
            <a:r>
              <a:rPr lang="en-US" sz="36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Chàng</a:t>
            </a:r>
            <a:r>
              <a:rPr lang="en-US" sz="36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béo</a:t>
            </a:r>
            <a:r>
              <a:rPr lang="en-US" sz="36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nói</a:t>
            </a:r>
            <a:r>
              <a:rPr lang="en-US" sz="36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:</a:t>
            </a:r>
          </a:p>
          <a:p>
            <a:r>
              <a:rPr lang="en-US" sz="36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- </a:t>
            </a:r>
            <a:r>
              <a:rPr lang="en-US" sz="36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Gấu</a:t>
            </a:r>
            <a:r>
              <a:rPr lang="en-US" sz="36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nói</a:t>
            </a:r>
            <a:r>
              <a:rPr lang="en-US" sz="36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với</a:t>
            </a:r>
            <a:r>
              <a:rPr lang="en-US" sz="36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tôi</a:t>
            </a:r>
            <a:r>
              <a:rPr lang="en-US" sz="36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là</a:t>
            </a:r>
            <a:r>
              <a:rPr lang="en-US" sz="36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không</a:t>
            </a:r>
            <a:r>
              <a:rPr lang="en-US" sz="36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nên</a:t>
            </a:r>
            <a:r>
              <a:rPr lang="en-US" sz="36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chơi</a:t>
            </a:r>
            <a:r>
              <a:rPr lang="en-US" sz="36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với</a:t>
            </a:r>
            <a:r>
              <a:rPr lang="en-US" sz="36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người</a:t>
            </a:r>
            <a:r>
              <a:rPr lang="en-US" sz="36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bạn</a:t>
            </a:r>
            <a:r>
              <a:rPr lang="en-US" sz="36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bỏ</a:t>
            </a:r>
            <a:r>
              <a:rPr lang="en-US" sz="36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mình</a:t>
            </a:r>
            <a:r>
              <a:rPr lang="en-US" sz="36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sz="36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khi</a:t>
            </a:r>
            <a:r>
              <a:rPr lang="en-US" sz="36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gặp</a:t>
            </a:r>
            <a:r>
              <a:rPr lang="en-US" sz="36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nguy</a:t>
            </a:r>
            <a:r>
              <a:rPr lang="en-US" sz="36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hiểm</a:t>
            </a:r>
            <a:r>
              <a:rPr lang="en-US" sz="36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. </a:t>
            </a:r>
          </a:p>
          <a:p>
            <a:endParaRPr lang="en-US" sz="4400" dirty="0">
              <a:solidFill>
                <a:srgbClr val="C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95" t="66154" r="8222" b="9573"/>
          <a:stretch/>
        </p:blipFill>
        <p:spPr>
          <a:xfrm>
            <a:off x="-73861" y="107576"/>
            <a:ext cx="5893828" cy="6750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120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vmwqpj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WordArt 3"/>
          <p:cNvSpPr>
            <a:spLocks noChangeArrowheads="1" noChangeShapeType="1" noTextEdit="1"/>
          </p:cNvSpPr>
          <p:nvPr/>
        </p:nvSpPr>
        <p:spPr bwMode="auto">
          <a:xfrm>
            <a:off x="3124200" y="152400"/>
            <a:ext cx="6324600" cy="2209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NghØ</a:t>
            </a:r>
            <a:r>
              <a:rPr lang="en-US" sz="36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gi÷a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tiÕt</a:t>
            </a:r>
            <a:endParaRPr lang="en-US" sz="36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pic>
        <p:nvPicPr>
          <p:cNvPr id="18436" name="Picture 4" descr="music_7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36595" y="5189204"/>
            <a:ext cx="1050925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5" descr="music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86400" y="5257800"/>
            <a:ext cx="16002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Picture 6" descr="music_8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38601" y="5257800"/>
            <a:ext cx="168751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9" name="Picture 7" descr="07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00562" y="2471737"/>
            <a:ext cx="3114675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40" name="Rectangle 8"/>
          <p:cNvSpPr>
            <a:spLocks noChangeArrowheads="1"/>
          </p:cNvSpPr>
          <p:nvPr/>
        </p:nvSpPr>
        <p:spPr bwMode="auto">
          <a:xfrm>
            <a:off x="4038600" y="4800600"/>
            <a:ext cx="4038600" cy="457200"/>
          </a:xfrm>
          <a:prstGeom prst="rect">
            <a:avLst/>
          </a:prstGeom>
          <a:solidFill>
            <a:srgbClr val="FF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altLang="en-US">
              <a:latin typeface=".VnTime" panose="020B7200000000000000" pitchFamily="34" charset="0"/>
            </a:endParaRPr>
          </a:p>
        </p:txBody>
      </p:sp>
      <p:sp>
        <p:nvSpPr>
          <p:cNvPr id="98313" name="WordArt 9"/>
          <p:cNvSpPr>
            <a:spLocks noChangeArrowheads="1" noChangeShapeType="1" noTextEdit="1"/>
          </p:cNvSpPr>
          <p:nvPr/>
        </p:nvSpPr>
        <p:spPr bwMode="auto">
          <a:xfrm>
            <a:off x="4572000" y="4800600"/>
            <a:ext cx="29718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kern="10" dirty="0" err="1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8200"/>
                    </a:gs>
                    <a:gs pos="5000">
                      <a:srgbClr val="FF0000"/>
                    </a:gs>
                    <a:gs pos="17500">
                      <a:srgbClr val="BA0066"/>
                    </a:gs>
                    <a:gs pos="35001">
                      <a:srgbClr val="66008F"/>
                    </a:gs>
                    <a:gs pos="50000">
                      <a:srgbClr val="000082"/>
                    </a:gs>
                    <a:gs pos="64999">
                      <a:srgbClr val="66008F"/>
                    </a:gs>
                    <a:gs pos="82500">
                      <a:srgbClr val="BA0066"/>
                    </a:gs>
                    <a:gs pos="95000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Chư­¬</a:t>
            </a:r>
            <a:r>
              <a:rPr lang="en-US" kern="10" dirty="0" err="1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8200"/>
                    </a:gs>
                    <a:gs pos="5000">
                      <a:srgbClr val="FF0000"/>
                    </a:gs>
                    <a:gs pos="17500">
                      <a:srgbClr val="BA0066"/>
                    </a:gs>
                    <a:gs pos="35001">
                      <a:srgbClr val="66008F"/>
                    </a:gs>
                    <a:gs pos="50000">
                      <a:srgbClr val="000082"/>
                    </a:gs>
                    <a:gs pos="64999">
                      <a:srgbClr val="66008F"/>
                    </a:gs>
                    <a:gs pos="82500">
                      <a:srgbClr val="BA0066"/>
                    </a:gs>
                    <a:gs pos="95000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ng</a:t>
            </a:r>
            <a:r>
              <a:rPr lang="en-US" kern="10" dirty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8200"/>
                    </a:gs>
                    <a:gs pos="5000">
                      <a:srgbClr val="FF0000"/>
                    </a:gs>
                    <a:gs pos="17500">
                      <a:srgbClr val="BA0066"/>
                    </a:gs>
                    <a:gs pos="35001">
                      <a:srgbClr val="66008F"/>
                    </a:gs>
                    <a:gs pos="50000">
                      <a:srgbClr val="000082"/>
                    </a:gs>
                    <a:gs pos="64999">
                      <a:srgbClr val="66008F"/>
                    </a:gs>
                    <a:gs pos="82500">
                      <a:srgbClr val="BA0066"/>
                    </a:gs>
                    <a:gs pos="95000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 </a:t>
            </a:r>
            <a:r>
              <a:rPr lang="en-US" kern="10" dirty="0" err="1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8200"/>
                    </a:gs>
                    <a:gs pos="5000">
                      <a:srgbClr val="FF0000"/>
                    </a:gs>
                    <a:gs pos="17500">
                      <a:srgbClr val="BA0066"/>
                    </a:gs>
                    <a:gs pos="35001">
                      <a:srgbClr val="66008F"/>
                    </a:gs>
                    <a:gs pos="50000">
                      <a:srgbClr val="000082"/>
                    </a:gs>
                    <a:gs pos="64999">
                      <a:srgbClr val="66008F"/>
                    </a:gs>
                    <a:gs pos="82500">
                      <a:srgbClr val="BA0066"/>
                    </a:gs>
                    <a:gs pos="95000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tr×nh</a:t>
            </a:r>
            <a:r>
              <a:rPr lang="en-US" kern="10" dirty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8200"/>
                    </a:gs>
                    <a:gs pos="5000">
                      <a:srgbClr val="FF0000"/>
                    </a:gs>
                    <a:gs pos="17500">
                      <a:srgbClr val="BA0066"/>
                    </a:gs>
                    <a:gs pos="35001">
                      <a:srgbClr val="66008F"/>
                    </a:gs>
                    <a:gs pos="50000">
                      <a:srgbClr val="000082"/>
                    </a:gs>
                    <a:gs pos="64999">
                      <a:srgbClr val="66008F"/>
                    </a:gs>
                    <a:gs pos="82500">
                      <a:srgbClr val="BA0066"/>
                    </a:gs>
                    <a:gs pos="95000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 ca nh¹c</a:t>
            </a:r>
          </a:p>
        </p:txBody>
      </p:sp>
      <p:pic>
        <p:nvPicPr>
          <p:cNvPr id="18442" name="Picture 10" descr="slide0007_image136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236346" y="3960479"/>
            <a:ext cx="2114550" cy="282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3" name="Picture 11" descr="slide0007_image136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657350" y="4016147"/>
            <a:ext cx="2114550" cy="282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4" name="Picture 12" descr="Picture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944540" y="6492335"/>
            <a:ext cx="4038600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1485899" y="-1"/>
            <a:ext cx="9144000" cy="6858001"/>
            <a:chOff x="0" y="0"/>
            <a:chExt cx="5760" cy="4320"/>
          </a:xfrm>
        </p:grpSpPr>
        <p:pic>
          <p:nvPicPr>
            <p:cNvPr id="18446" name="Picture 14" descr="BAR"/>
            <p:cNvPicPr preferRelativeResize="0"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 rot="-5400000">
              <a:off x="3577" y="2136"/>
              <a:ext cx="4320" cy="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47" name="Picture 15" descr="BAR"/>
            <p:cNvPicPr preferRelativeResize="0"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 rot="-5400000">
              <a:off x="-2136" y="2136"/>
              <a:ext cx="4320" cy="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48" name="Picture 16" descr="BAR"/>
            <p:cNvPicPr preferRelativeResize="0"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0" y="0"/>
              <a:ext cx="5760" cy="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49" name="Picture 17" descr="BAR"/>
            <p:cNvPicPr preferRelativeResize="0"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0" y="4257"/>
              <a:ext cx="5760" cy="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36407756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3" name="Object 2"/>
          <p:cNvGraphicFramePr>
            <a:graphicFrameLocks noChangeAspect="1"/>
          </p:cNvGraphicFramePr>
          <p:nvPr/>
        </p:nvGraphicFramePr>
        <p:xfrm>
          <a:off x="0" y="0"/>
          <a:ext cx="1428750" cy="175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88" name="Clip" r:id="rId4" imgW="1278331" imgH="1273759" progId="">
                  <p:embed/>
                </p:oleObj>
              </mc:Choice>
              <mc:Fallback>
                <p:oleObj name="Clip" r:id="rId4" imgW="1278331" imgH="1273759" progId="">
                  <p:embed/>
                  <p:pic>
                    <p:nvPicPr>
                      <p:cNvPr id="512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428750" cy="1752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4" name="Object 3"/>
          <p:cNvGraphicFramePr>
            <a:graphicFrameLocks noChangeAspect="1"/>
          </p:cNvGraphicFramePr>
          <p:nvPr/>
        </p:nvGraphicFramePr>
        <p:xfrm>
          <a:off x="10757262" y="4800600"/>
          <a:ext cx="1143000" cy="205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89" name="Clip" r:id="rId6" imgW="1999793" imgH="1831543" progId="">
                  <p:embed/>
                </p:oleObj>
              </mc:Choice>
              <mc:Fallback>
                <p:oleObj name="Clip" r:id="rId6" imgW="1999793" imgH="1831543" progId="">
                  <p:embed/>
                  <p:pic>
                    <p:nvPicPr>
                      <p:cNvPr id="512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57262" y="4800600"/>
                        <a:ext cx="1143000" cy="2057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6" name="WordArt 5"/>
          <p:cNvSpPr>
            <a:spLocks noChangeArrowheads="1" noChangeShapeType="1" noTextEdit="1"/>
          </p:cNvSpPr>
          <p:nvPr/>
        </p:nvSpPr>
        <p:spPr bwMode="auto">
          <a:xfrm>
            <a:off x="2888343" y="607707"/>
            <a:ext cx="6603999" cy="2062921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  <a:scene3d>
              <a:camera prst="legacyObliqueTopRight"/>
              <a:lightRig rig="legacyFlat2" dir="t"/>
            </a:scene3d>
            <a:sp3d extrusionH="430200" prstMaterial="legacyMatte">
              <a:extrusionClr>
                <a:srgbClr val="FFCCFF"/>
              </a:extrusionClr>
            </a:sp3d>
          </a:bodyPr>
          <a:lstStyle/>
          <a:p>
            <a:pPr algn="ctr"/>
            <a:r>
              <a:rPr lang="en-US" sz="3600" kern="10" dirty="0" err="1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ahoma"/>
                <a:ea typeface="Tahoma"/>
                <a:cs typeface="Tahoma"/>
              </a:rPr>
              <a:t>Thi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ahoma"/>
                <a:ea typeface="Tahoma"/>
                <a:cs typeface="Tahoma"/>
              </a:rPr>
              <a:t> </a:t>
            </a:r>
            <a:r>
              <a:rPr lang="en-US" sz="3600" kern="10" dirty="0" err="1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ahoma"/>
                <a:ea typeface="Tahoma"/>
                <a:cs typeface="Tahoma"/>
              </a:rPr>
              <a:t>kể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ahoma"/>
                <a:ea typeface="Tahoma"/>
                <a:cs typeface="Tahoma"/>
              </a:rPr>
              <a:t> </a:t>
            </a:r>
            <a:r>
              <a:rPr lang="en-US" sz="3600" kern="10" dirty="0" err="1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ahoma"/>
                <a:ea typeface="Tahoma"/>
                <a:cs typeface="Tahoma"/>
              </a:rPr>
              <a:t>chuyện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ahoma"/>
                <a:ea typeface="Tahoma"/>
                <a:cs typeface="Tahoma"/>
              </a:rPr>
              <a:t> </a:t>
            </a:r>
            <a:endParaRPr lang="en-US" sz="3600" kern="10" dirty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latin typeface="Tahoma"/>
              <a:ea typeface="Tahoma"/>
              <a:cs typeface="Tahoma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6126" l="0" r="9977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25651" y="2181272"/>
            <a:ext cx="5929382" cy="5441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683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4" t="39829" r="49506" b="36923"/>
          <a:stretch/>
        </p:blipFill>
        <p:spPr>
          <a:xfrm>
            <a:off x="-91440" y="130627"/>
            <a:ext cx="12283440" cy="6407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435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30" t="39146" r="4267" b="36923"/>
          <a:stretch/>
        </p:blipFill>
        <p:spPr>
          <a:xfrm>
            <a:off x="0" y="160381"/>
            <a:ext cx="12192000" cy="6411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724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0" t="66667" r="50494" b="94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940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95" t="66154" r="8222" b="9573"/>
          <a:stretch/>
        </p:blipFill>
        <p:spPr>
          <a:xfrm>
            <a:off x="0" y="104503"/>
            <a:ext cx="12192000" cy="6847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172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65490" y="251250"/>
            <a:ext cx="62740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Arial-SGK-TV" pitchFamily="2" charset="0"/>
                <a:cs typeface="Arial-SGK-TV" pitchFamily="2" charset="0"/>
              </a:rPr>
              <a:t>Hai </a:t>
            </a:r>
            <a:r>
              <a:rPr lang="en-US" sz="4000" b="1" dirty="0" err="1" smtClean="0">
                <a:latin typeface="Arial-SGK-TV" pitchFamily="2" charset="0"/>
                <a:cs typeface="Arial-SGK-TV" pitchFamily="2" charset="0"/>
              </a:rPr>
              <a:t>người</a:t>
            </a:r>
            <a:r>
              <a:rPr lang="en-US" sz="40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 smtClean="0">
                <a:latin typeface="Arial-SGK-TV" pitchFamily="2" charset="0"/>
                <a:cs typeface="Arial-SGK-TV" pitchFamily="2" charset="0"/>
              </a:rPr>
              <a:t>bạn</a:t>
            </a:r>
            <a:r>
              <a:rPr lang="en-US" sz="40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 smtClean="0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4000" b="1" dirty="0" smtClean="0">
                <a:latin typeface="Arial-SGK-TV" pitchFamily="2" charset="0"/>
                <a:cs typeface="Arial-SGK-TV" pitchFamily="2" charset="0"/>
              </a:rPr>
              <a:t> con </a:t>
            </a:r>
            <a:r>
              <a:rPr lang="en-US" sz="4000" b="1" dirty="0" err="1" smtClean="0">
                <a:latin typeface="Arial-SGK-TV" pitchFamily="2" charset="0"/>
                <a:cs typeface="Arial-SGK-TV" pitchFamily="2" charset="0"/>
              </a:rPr>
              <a:t>gấu</a:t>
            </a:r>
            <a:endParaRPr lang="en-US" sz="4000" b="1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4" t="39829" r="49506" b="36923"/>
          <a:stretch/>
        </p:blipFill>
        <p:spPr>
          <a:xfrm>
            <a:off x="326572" y="959135"/>
            <a:ext cx="5962618" cy="29013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30" t="39146" r="4267" b="36923"/>
          <a:stretch/>
        </p:blipFill>
        <p:spPr>
          <a:xfrm>
            <a:off x="6008914" y="959136"/>
            <a:ext cx="6183086" cy="29013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0" t="66667" r="50494" b="9401"/>
          <a:stretch/>
        </p:blipFill>
        <p:spPr>
          <a:xfrm>
            <a:off x="106104" y="3860461"/>
            <a:ext cx="6183086" cy="27101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95" t="66154" r="8222" b="9573"/>
          <a:stretch/>
        </p:blipFill>
        <p:spPr>
          <a:xfrm>
            <a:off x="5878285" y="3807707"/>
            <a:ext cx="5962618" cy="2815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37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9412" name="Picture 4" descr="Awreath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02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9413" name="Picture 5" descr="Awreath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267200"/>
            <a:ext cx="24384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9414" name="WordArt 6" descr="Purple mesh"/>
          <p:cNvSpPr>
            <a:spLocks noChangeArrowheads="1" noChangeShapeType="1" noTextEdit="1"/>
          </p:cNvSpPr>
          <p:nvPr/>
        </p:nvSpPr>
        <p:spPr bwMode="auto">
          <a:xfrm>
            <a:off x="3810000" y="1844675"/>
            <a:ext cx="4343400" cy="3048000"/>
          </a:xfrm>
          <a:prstGeom prst="rect">
            <a:avLst/>
          </a:prstGeom>
        </p:spPr>
        <p:txBody>
          <a:bodyPr spcFirstLastPara="1" wrap="none" fromWordArt="1">
            <a:prstTxWarp prst="textCircle">
              <a:avLst>
                <a:gd name="adj" fmla="val 10842108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  <a:contourClr>
                <a:srgbClr val="FFFFFF"/>
              </a:contourClr>
            </a:sp3d>
          </a:bodyPr>
          <a:lstStyle/>
          <a:p>
            <a:r>
              <a:rPr lang="vi-VN" sz="3600" kern="10" dirty="0">
                <a:ln w="9525"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latin typeface="Arial" panose="020B0604020202020204" pitchFamily="34" charset="0"/>
                <a:cs typeface="Arial" panose="020B0604020202020204" pitchFamily="34" charset="0"/>
              </a:rPr>
              <a:t>Bài học kết thúc. Cảm ơn các con</a:t>
            </a:r>
            <a:r>
              <a:rPr lang="en-US" sz="3600" kern="10" dirty="0">
                <a:ln w="9525"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r>
              <a:rPr lang="vi-VN" sz="3600" kern="10" dirty="0">
                <a:ln w="9525"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latin typeface="Arial" panose="020B0604020202020204" pitchFamily="34" charset="0"/>
                <a:cs typeface="Arial" panose="020B0604020202020204" pitchFamily="34" charset="0"/>
              </a:rPr>
              <a:t> . </a:t>
            </a:r>
            <a:endParaRPr lang="en-US" sz="3600" kern="10" dirty="0">
              <a:ln w="9525">
                <a:round/>
                <a:headEnd/>
                <a:tailEnd/>
              </a:ln>
              <a:blipFill dpi="0" rotWithShape="0">
                <a:blip r:embed="rId5"/>
                <a:srcRect/>
                <a:tile tx="0" ty="0" sx="100000" sy="100000" flip="none" algn="tl"/>
              </a:blip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7653" name="Group 7"/>
          <p:cNvGrpSpPr>
            <a:grpSpLocks/>
          </p:cNvGrpSpPr>
          <p:nvPr/>
        </p:nvGrpSpPr>
        <p:grpSpPr bwMode="auto">
          <a:xfrm>
            <a:off x="0" y="-38100"/>
            <a:ext cx="12192000" cy="6908800"/>
            <a:chOff x="0" y="-10"/>
            <a:chExt cx="5760" cy="4330"/>
          </a:xfrm>
        </p:grpSpPr>
        <p:pic>
          <p:nvPicPr>
            <p:cNvPr id="27654" name="Picture 8" descr="Animat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55" name="Picture 9" descr="Animat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56" name="Picture 10" descr="Animat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57" name="Picture 11" descr="Animat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24974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294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IET NAM MEN YE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294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IET NAM MEN YE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5294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5294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5294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5294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5000" fill="hold"/>
                                        <p:tgtEl>
                                          <p:spTgt spid="5294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SOA\Khung nen bieu tuong\Khung nen bieu tuong\[Muare.asia]-FramesChildrenVol34\muare.asia - babyvol34 - 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3814"/>
            <a:ext cx="12192000" cy="683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WordArt 7"/>
          <p:cNvSpPr>
            <a:spLocks noChangeArrowheads="1" noChangeShapeType="1" noTextEdit="1"/>
          </p:cNvSpPr>
          <p:nvPr/>
        </p:nvSpPr>
        <p:spPr bwMode="auto">
          <a:xfrm>
            <a:off x="4724400" y="2647950"/>
            <a:ext cx="5029200" cy="13906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ÔN BÀI CŨ</a:t>
            </a:r>
          </a:p>
        </p:txBody>
      </p:sp>
    </p:spTree>
    <p:extLst>
      <p:ext uri="{BB962C8B-B14F-4D97-AF65-F5344CB8AC3E}">
        <p14:creationId xmlns:p14="http://schemas.microsoft.com/office/powerpoint/2010/main" val="3546993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3" name="Object 2"/>
          <p:cNvGraphicFramePr>
            <a:graphicFrameLocks noChangeAspect="1"/>
          </p:cNvGraphicFramePr>
          <p:nvPr>
            <p:extLst/>
          </p:nvPr>
        </p:nvGraphicFramePr>
        <p:xfrm>
          <a:off x="0" y="0"/>
          <a:ext cx="1428750" cy="175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8" name="Clip" r:id="rId4" imgW="1278331" imgH="1273759" progId="">
                  <p:embed/>
                </p:oleObj>
              </mc:Choice>
              <mc:Fallback>
                <p:oleObj name="Clip" r:id="rId4" imgW="1278331" imgH="1273759" progId="">
                  <p:embed/>
                  <p:pic>
                    <p:nvPicPr>
                      <p:cNvPr id="512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428750" cy="1752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4" name="Object 3"/>
          <p:cNvGraphicFramePr>
            <a:graphicFrameLocks noChangeAspect="1"/>
          </p:cNvGraphicFramePr>
          <p:nvPr>
            <p:extLst/>
          </p:nvPr>
        </p:nvGraphicFramePr>
        <p:xfrm>
          <a:off x="10757262" y="4800600"/>
          <a:ext cx="1143000" cy="205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9" name="Clip" r:id="rId6" imgW="1999793" imgH="1831543" progId="">
                  <p:embed/>
                </p:oleObj>
              </mc:Choice>
              <mc:Fallback>
                <p:oleObj name="Clip" r:id="rId6" imgW="1999793" imgH="1831543" progId="">
                  <p:embed/>
                  <p:pic>
                    <p:nvPicPr>
                      <p:cNvPr id="512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57262" y="4800600"/>
                        <a:ext cx="1143000" cy="2057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6868" name="Picture 4" descr="faegirlpink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800600"/>
            <a:ext cx="944468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WordArt 5"/>
          <p:cNvSpPr>
            <a:spLocks noChangeArrowheads="1" noChangeShapeType="1" noTextEdit="1"/>
          </p:cNvSpPr>
          <p:nvPr/>
        </p:nvSpPr>
        <p:spPr bwMode="auto">
          <a:xfrm>
            <a:off x="2826800" y="193183"/>
            <a:ext cx="6426557" cy="810512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  <a:scene3d>
              <a:camera prst="legacyObliqueTopRight"/>
              <a:lightRig rig="legacyFlat2" dir="t"/>
            </a:scene3d>
            <a:sp3d extrusionH="430200" prstMaterial="legacyMatte">
              <a:extrusionClr>
                <a:srgbClr val="FFCCFF"/>
              </a:extrusionClr>
            </a:sp3d>
          </a:bodyPr>
          <a:lstStyle/>
          <a:p>
            <a:pPr algn="ctr"/>
            <a:r>
              <a:rPr lang="en-US" sz="3600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ahoma"/>
                <a:ea typeface="Tahoma"/>
                <a:cs typeface="Tahoma"/>
              </a:rPr>
              <a:t>Ôn</a:t>
            </a:r>
            <a:r>
              <a:rPr lang="en-US" sz="36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ahoma"/>
                <a:ea typeface="Tahoma"/>
                <a:cs typeface="Tahoma"/>
              </a:rPr>
              <a:t>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ahoma"/>
                <a:ea typeface="Tahoma"/>
                <a:cs typeface="Tahoma"/>
              </a:rPr>
              <a:t>bài</a:t>
            </a:r>
            <a:r>
              <a:rPr lang="en-US" sz="36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ahoma"/>
                <a:ea typeface="Tahoma"/>
                <a:cs typeface="Tahoma"/>
              </a:rPr>
              <a:t>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ahoma"/>
                <a:ea typeface="Tahoma"/>
                <a:cs typeface="Tahoma"/>
              </a:rPr>
              <a:t>cũ</a:t>
            </a:r>
            <a:endParaRPr lang="en-US" sz="3600" kern="10" dirty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latin typeface="Tahoma"/>
              <a:ea typeface="Tahoma"/>
              <a:cs typeface="Tahom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38350" y="1428175"/>
            <a:ext cx="81904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Đọc</a:t>
            </a:r>
            <a:r>
              <a:rPr lang="en-US" sz="40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các</a:t>
            </a:r>
            <a:r>
              <a:rPr lang="en-US" sz="40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từ</a:t>
            </a:r>
            <a:r>
              <a:rPr lang="en-US" sz="40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40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đoạn</a:t>
            </a:r>
            <a:r>
              <a:rPr lang="en-US" sz="40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văn</a:t>
            </a:r>
            <a:r>
              <a:rPr lang="en-US" sz="40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sau</a:t>
            </a:r>
            <a:r>
              <a:rPr lang="en-US" sz="40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: </a:t>
            </a:r>
            <a:endParaRPr lang="en-US" sz="4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Cloud 4"/>
          <p:cNvSpPr/>
          <p:nvPr/>
        </p:nvSpPr>
        <p:spPr>
          <a:xfrm>
            <a:off x="0" y="2116817"/>
            <a:ext cx="4138749" cy="1038440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chim</a:t>
            </a:r>
            <a:r>
              <a:rPr lang="en-US" sz="3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bói</a:t>
            </a:r>
            <a:r>
              <a:rPr lang="en-US" sz="3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cá</a:t>
            </a:r>
            <a:endParaRPr lang="en-US" sz="3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3" name="Cloud 12"/>
          <p:cNvSpPr/>
          <p:nvPr/>
        </p:nvSpPr>
        <p:spPr>
          <a:xfrm>
            <a:off x="8006653" y="2077153"/>
            <a:ext cx="3593164" cy="1011287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đ</a:t>
            </a:r>
            <a:r>
              <a:rPr lang="en-US" sz="40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ồ</a:t>
            </a:r>
            <a:r>
              <a:rPr lang="en-US" sz="4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chơi</a:t>
            </a:r>
            <a:endParaRPr lang="en-US" sz="4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5" name="Cloud 14"/>
          <p:cNvSpPr/>
          <p:nvPr/>
        </p:nvSpPr>
        <p:spPr>
          <a:xfrm>
            <a:off x="4138748" y="2151261"/>
            <a:ext cx="3802662" cy="952379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thổi</a:t>
            </a:r>
            <a:r>
              <a:rPr lang="en-US" sz="4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còi</a:t>
            </a:r>
            <a:endParaRPr lang="en-US" sz="4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841852" y="3136013"/>
            <a:ext cx="10449514" cy="333252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Hà</a:t>
            </a:r>
            <a:r>
              <a:rPr lang="en-US" sz="3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hỏi</a:t>
            </a:r>
            <a:r>
              <a:rPr lang="en-US" sz="3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3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: </a:t>
            </a:r>
          </a:p>
          <a:p>
            <a:pPr marL="571500" indent="-571500" algn="just">
              <a:buFontTx/>
              <a:buChar char="-"/>
            </a:pPr>
            <a:r>
              <a:rPr lang="en-US" sz="36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3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ơi</a:t>
            </a:r>
            <a:r>
              <a:rPr lang="en-US" sz="3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36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mạ</a:t>
            </a:r>
            <a:r>
              <a:rPr lang="en-US" sz="3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lớn</a:t>
            </a:r>
            <a:r>
              <a:rPr lang="en-US" sz="3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lên</a:t>
            </a:r>
            <a:r>
              <a:rPr lang="en-US" sz="3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gọi</a:t>
            </a:r>
            <a:r>
              <a:rPr lang="en-US" sz="3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là</a:t>
            </a:r>
            <a:r>
              <a:rPr lang="en-US" sz="3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lúa</a:t>
            </a:r>
            <a:r>
              <a:rPr lang="en-US" sz="3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36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Bê</a:t>
            </a:r>
            <a:r>
              <a:rPr lang="en-US" sz="3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lớn</a:t>
            </a:r>
            <a:r>
              <a:rPr lang="en-US" sz="3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lên</a:t>
            </a:r>
            <a:r>
              <a:rPr lang="en-US" sz="3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gọi</a:t>
            </a:r>
            <a:r>
              <a:rPr lang="en-US" sz="3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là</a:t>
            </a:r>
            <a:r>
              <a:rPr lang="en-US" sz="3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bò</a:t>
            </a:r>
            <a:r>
              <a:rPr lang="en-US" sz="3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36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Còn</a:t>
            </a:r>
            <a:r>
              <a:rPr lang="en-US" sz="3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 con </a:t>
            </a:r>
            <a:r>
              <a:rPr lang="en-US" sz="36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lớn</a:t>
            </a:r>
            <a:r>
              <a:rPr lang="en-US" sz="3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lên</a:t>
            </a:r>
            <a:r>
              <a:rPr lang="en-U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thì</a:t>
            </a:r>
            <a:r>
              <a:rPr lang="en-US" sz="3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gọi</a:t>
            </a:r>
            <a:r>
              <a:rPr lang="en-US" sz="3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là</a:t>
            </a:r>
            <a:r>
              <a:rPr lang="en-US" sz="3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gì</a:t>
            </a:r>
            <a:r>
              <a:rPr lang="en-US" sz="3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 ạ?</a:t>
            </a:r>
          </a:p>
          <a:p>
            <a:pPr algn="just"/>
            <a:r>
              <a:rPr lang="en-US" sz="3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    </a:t>
            </a:r>
            <a:r>
              <a:rPr lang="en-US" sz="36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3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ôm</a:t>
            </a:r>
            <a:r>
              <a:rPr lang="en-US" sz="3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Hà</a:t>
            </a:r>
            <a:r>
              <a:rPr lang="en-US" sz="3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rồi</a:t>
            </a:r>
            <a:r>
              <a:rPr lang="en-US" sz="3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nói</a:t>
            </a:r>
            <a:r>
              <a:rPr lang="en-US" sz="3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:</a:t>
            </a:r>
          </a:p>
          <a:p>
            <a:pPr marL="571500" indent="-571500" algn="just">
              <a:buFontTx/>
              <a:buChar char="-"/>
            </a:pPr>
            <a:r>
              <a:rPr lang="en-US" sz="36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Lớn</a:t>
            </a:r>
            <a:r>
              <a:rPr lang="en-US" sz="3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lên</a:t>
            </a:r>
            <a:r>
              <a:rPr lang="en-US" sz="3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, con </a:t>
            </a:r>
            <a:r>
              <a:rPr lang="en-US" sz="36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vẫn</a:t>
            </a:r>
            <a:r>
              <a:rPr lang="en-US" sz="3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là</a:t>
            </a:r>
            <a:r>
              <a:rPr lang="en-US" sz="3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 con </a:t>
            </a:r>
            <a:r>
              <a:rPr lang="en-US" sz="36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gái</a:t>
            </a:r>
            <a:r>
              <a:rPr lang="en-US" sz="3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nhỏ</a:t>
            </a:r>
            <a:r>
              <a:rPr lang="en-US" sz="3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của</a:t>
            </a:r>
            <a:r>
              <a:rPr lang="en-US" sz="3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3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.</a:t>
            </a:r>
            <a:endParaRPr lang="en-US" sz="3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2304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  <p:bldP spid="15" grpId="0" animBg="1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667" b="22000" l="4832" r="312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98" t="14735" r="68676" b="77143"/>
          <a:stretch/>
        </p:blipFill>
        <p:spPr>
          <a:xfrm>
            <a:off x="-381122" y="-281693"/>
            <a:ext cx="3772745" cy="1656513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7389166"/>
              </p:ext>
            </p:extLst>
          </p:nvPr>
        </p:nvGraphicFramePr>
        <p:xfrm>
          <a:off x="553158" y="1761065"/>
          <a:ext cx="11164706" cy="260773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94958">
                  <a:extLst>
                    <a:ext uri="{9D8B030D-6E8A-4147-A177-3AD203B41FA5}">
                      <a16:colId xmlns:a16="http://schemas.microsoft.com/office/drawing/2014/main" val="2088476481"/>
                    </a:ext>
                  </a:extLst>
                </a:gridCol>
                <a:gridCol w="1594958">
                  <a:extLst>
                    <a:ext uri="{9D8B030D-6E8A-4147-A177-3AD203B41FA5}">
                      <a16:colId xmlns:a16="http://schemas.microsoft.com/office/drawing/2014/main" val="2355915156"/>
                    </a:ext>
                  </a:extLst>
                </a:gridCol>
                <a:gridCol w="1594958">
                  <a:extLst>
                    <a:ext uri="{9D8B030D-6E8A-4147-A177-3AD203B41FA5}">
                      <a16:colId xmlns:a16="http://schemas.microsoft.com/office/drawing/2014/main" val="1389511620"/>
                    </a:ext>
                  </a:extLst>
                </a:gridCol>
                <a:gridCol w="1594958">
                  <a:extLst>
                    <a:ext uri="{9D8B030D-6E8A-4147-A177-3AD203B41FA5}">
                      <a16:colId xmlns:a16="http://schemas.microsoft.com/office/drawing/2014/main" val="2173360825"/>
                    </a:ext>
                  </a:extLst>
                </a:gridCol>
                <a:gridCol w="1594958">
                  <a:extLst>
                    <a:ext uri="{9D8B030D-6E8A-4147-A177-3AD203B41FA5}">
                      <a16:colId xmlns:a16="http://schemas.microsoft.com/office/drawing/2014/main" val="734300279"/>
                    </a:ext>
                  </a:extLst>
                </a:gridCol>
                <a:gridCol w="1594958">
                  <a:extLst>
                    <a:ext uri="{9D8B030D-6E8A-4147-A177-3AD203B41FA5}">
                      <a16:colId xmlns:a16="http://schemas.microsoft.com/office/drawing/2014/main" val="670975970"/>
                    </a:ext>
                  </a:extLst>
                </a:gridCol>
                <a:gridCol w="1594958">
                  <a:extLst>
                    <a:ext uri="{9D8B030D-6E8A-4147-A177-3AD203B41FA5}">
                      <a16:colId xmlns:a16="http://schemas.microsoft.com/office/drawing/2014/main" val="3868345460"/>
                    </a:ext>
                  </a:extLst>
                </a:gridCol>
              </a:tblGrid>
              <a:tr h="1303868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err="1" smtClean="0">
                          <a:solidFill>
                            <a:srgbClr val="00206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xóm</a:t>
                      </a:r>
                      <a:endParaRPr lang="en-US" sz="4400" dirty="0">
                        <a:solidFill>
                          <a:srgbClr val="002060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err="1" smtClean="0">
                          <a:solidFill>
                            <a:srgbClr val="00206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nồm</a:t>
                      </a:r>
                      <a:endParaRPr lang="en-US" sz="4400" dirty="0">
                        <a:solidFill>
                          <a:srgbClr val="002060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err="1" smtClean="0">
                          <a:solidFill>
                            <a:srgbClr val="00206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rơm</a:t>
                      </a:r>
                      <a:endParaRPr lang="en-US" sz="4400" dirty="0">
                        <a:solidFill>
                          <a:srgbClr val="002060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err="1" smtClean="0">
                          <a:solidFill>
                            <a:srgbClr val="00206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kẽm</a:t>
                      </a:r>
                      <a:endParaRPr lang="en-US" sz="4400" dirty="0">
                        <a:solidFill>
                          <a:srgbClr val="002060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err="1" smtClean="0">
                          <a:solidFill>
                            <a:srgbClr val="00206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nêm</a:t>
                      </a:r>
                      <a:endParaRPr lang="en-US" sz="4400" dirty="0">
                        <a:solidFill>
                          <a:srgbClr val="002060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smtClean="0">
                          <a:solidFill>
                            <a:srgbClr val="00206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sim</a:t>
                      </a:r>
                      <a:endParaRPr lang="en-US" sz="4400" dirty="0">
                        <a:solidFill>
                          <a:srgbClr val="002060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err="1" smtClean="0">
                          <a:solidFill>
                            <a:srgbClr val="00206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chùm</a:t>
                      </a:r>
                      <a:endParaRPr lang="en-US" sz="4400" dirty="0">
                        <a:solidFill>
                          <a:srgbClr val="002060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53483909"/>
                  </a:ext>
                </a:extLst>
              </a:tr>
              <a:tr h="1303868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smtClean="0">
                          <a:solidFill>
                            <a:srgbClr val="00206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tai</a:t>
                      </a:r>
                      <a:endParaRPr lang="en-US" sz="4400" dirty="0">
                        <a:solidFill>
                          <a:srgbClr val="002060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err="1" smtClean="0">
                          <a:solidFill>
                            <a:srgbClr val="00206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hãy</a:t>
                      </a:r>
                      <a:endParaRPr lang="en-US" sz="4400" dirty="0">
                        <a:solidFill>
                          <a:srgbClr val="002060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err="1" smtClean="0">
                          <a:solidFill>
                            <a:srgbClr val="00206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đấy</a:t>
                      </a:r>
                      <a:endParaRPr lang="en-US" sz="4400" dirty="0">
                        <a:solidFill>
                          <a:srgbClr val="002060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err="1" smtClean="0">
                          <a:solidFill>
                            <a:srgbClr val="00206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hỏi</a:t>
                      </a:r>
                      <a:endParaRPr lang="en-US" sz="4400" dirty="0">
                        <a:solidFill>
                          <a:srgbClr val="002060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err="1" smtClean="0">
                          <a:solidFill>
                            <a:srgbClr val="00206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hội</a:t>
                      </a:r>
                      <a:endParaRPr lang="en-US" sz="4400" dirty="0">
                        <a:solidFill>
                          <a:srgbClr val="002060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err="1" smtClean="0">
                          <a:solidFill>
                            <a:srgbClr val="00206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khơi</a:t>
                      </a:r>
                      <a:endParaRPr lang="en-US" sz="4400" dirty="0">
                        <a:solidFill>
                          <a:srgbClr val="002060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 dirty="0">
                        <a:solidFill>
                          <a:srgbClr val="002060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489983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4373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786" r="748" b="514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703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2926080" y="5646420"/>
            <a:ext cx="54602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chói</a:t>
            </a:r>
            <a:r>
              <a:rPr lang="en-US" sz="48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lọi</a:t>
            </a:r>
            <a:endParaRPr lang="en-US" sz="48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2069" name="Picture 21" descr="Ánh sáng Mặt Trời có thể khiến thị lực của bạn bị tổn thương vĩnh viễ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1071" y="743560"/>
            <a:ext cx="8708602" cy="45552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3124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3125786" y="5318174"/>
            <a:ext cx="54602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cày</a:t>
            </a:r>
            <a:r>
              <a:rPr lang="en-US" sz="48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cấy</a:t>
            </a:r>
            <a:endParaRPr lang="en-US" sz="48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3097" name="Picture 25" descr="Ký ức mùa cấy | baotintuc.v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4953" y="150321"/>
            <a:ext cx="5967047" cy="41872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Máy cày Kubota L22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41" y="150321"/>
            <a:ext cx="6004890" cy="42236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738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2926080" y="5646420"/>
            <a:ext cx="54602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ngõ</a:t>
            </a:r>
            <a:r>
              <a:rPr lang="en-US" sz="48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hẻm</a:t>
            </a:r>
            <a:endParaRPr lang="en-US" sz="48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6165" name="Picture 21" descr="Những bất tiện chỉ người ở trong ngõ, hẻm mới hiểu thấu | Bất động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7451" y="468923"/>
            <a:ext cx="7620000" cy="50768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0499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</TotalTime>
  <Words>327</Words>
  <Application>Microsoft Office PowerPoint</Application>
  <PresentationFormat>Màn hình rộng</PresentationFormat>
  <Paragraphs>72</Paragraphs>
  <Slides>28</Slides>
  <Notes>2</Notes>
  <HiddenSlides>0</HiddenSlides>
  <MMClips>1</MMClips>
  <ScaleCrop>false</ScaleCrop>
  <HeadingPairs>
    <vt:vector size="8" baseType="variant">
      <vt:variant>
        <vt:lpstr>Phông được Dùng</vt:lpstr>
      </vt:variant>
      <vt:variant>
        <vt:i4>9</vt:i4>
      </vt:variant>
      <vt:variant>
        <vt:lpstr>Chủ đề</vt:lpstr>
      </vt:variant>
      <vt:variant>
        <vt:i4>1</vt:i4>
      </vt:variant>
      <vt:variant>
        <vt:lpstr>Máy chủ nhúng OLE</vt:lpstr>
      </vt:variant>
      <vt:variant>
        <vt:i4>1</vt:i4>
      </vt:variant>
      <vt:variant>
        <vt:lpstr>Tiêu đề Bản chiếu</vt:lpstr>
      </vt:variant>
      <vt:variant>
        <vt:i4>28</vt:i4>
      </vt:variant>
    </vt:vector>
  </HeadingPairs>
  <TitlesOfParts>
    <vt:vector size="39" baseType="lpstr">
      <vt:lpstr>.VnTime</vt:lpstr>
      <vt:lpstr>Arial</vt:lpstr>
      <vt:lpstr>Arial-SGK-TV</vt:lpstr>
      <vt:lpstr>Calibri</vt:lpstr>
      <vt:lpstr>Calibri Light</vt:lpstr>
      <vt:lpstr>Tahoma</vt:lpstr>
      <vt:lpstr>Times New Roman</vt:lpstr>
      <vt:lpstr>VnBangkok</vt:lpstr>
      <vt:lpstr>VNbritannic</vt:lpstr>
      <vt:lpstr>Office Theme</vt:lpstr>
      <vt:lpstr>Clip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Minh Phuong</dc:creator>
  <cp:lastModifiedBy>PC</cp:lastModifiedBy>
  <cp:revision>37</cp:revision>
  <dcterms:created xsi:type="dcterms:W3CDTF">2020-08-14T15:19:07Z</dcterms:created>
  <dcterms:modified xsi:type="dcterms:W3CDTF">2021-12-20T03:39:06Z</dcterms:modified>
</cp:coreProperties>
</file>