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2"/>
  </p:notesMasterIdLst>
  <p:sldIdLst>
    <p:sldId id="427" r:id="rId3"/>
    <p:sldId id="457" r:id="rId4"/>
    <p:sldId id="456" r:id="rId5"/>
    <p:sldId id="432" r:id="rId6"/>
    <p:sldId id="446" r:id="rId7"/>
    <p:sldId id="439" r:id="rId8"/>
    <p:sldId id="462" r:id="rId9"/>
    <p:sldId id="452" r:id="rId10"/>
    <p:sldId id="431" r:id="rId11"/>
  </p:sldIdLst>
  <p:sldSz cx="16276638" cy="9144000"/>
  <p:notesSz cx="6858000" cy="9144000"/>
  <p:custDataLst>
    <p:tags r:id="rId13"/>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3333FF"/>
    <a:srgbClr val="0000FF"/>
    <a:srgbClr val="9999FF"/>
    <a:srgbClr val="FF7C80"/>
    <a:srgbClr val="FF0066"/>
    <a:srgbClr val="FF6600"/>
    <a:srgbClr val="66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88" d="100"/>
          <a:sy n="88" d="100"/>
        </p:scale>
        <p:origin x="240" y="12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gs" Target="tags/tag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1496484"/>
            <a:ext cx="13835142" cy="3183467"/>
          </a:xfrm>
        </p:spPr>
        <p:txBody>
          <a:bodyPr anchor="b"/>
          <a:lstStyle>
            <a:lvl1pPr algn="ct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9/28/2022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49141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9/28/2022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7735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0542" y="2279653"/>
            <a:ext cx="14038600" cy="3803649"/>
          </a:xfrm>
        </p:spPr>
        <p:txBody>
          <a:bodyPr anchor="b"/>
          <a:lstStyle>
            <a:lvl1pPr>
              <a:defRPr sz="8000"/>
            </a:lvl1pPr>
          </a:lstStyle>
          <a:p>
            <a:r>
              <a:rPr lang="en-US" smtClean="0"/>
              <a:t>Click to edit Master title style</a:t>
            </a:r>
            <a:endParaRPr lang="en-US" dirty="0"/>
          </a:p>
        </p:txBody>
      </p:sp>
      <p:sp>
        <p:nvSpPr>
          <p:cNvPr id="3" name="Text Placeholder 2"/>
          <p:cNvSpPr>
            <a:spLocks noGrp="1"/>
          </p:cNvSpPr>
          <p:nvPr>
            <p:ph type="body" idx="1"/>
          </p:nvPr>
        </p:nvSpPr>
        <p:spPr>
          <a:xfrm>
            <a:off x="1110542" y="6119286"/>
            <a:ext cx="14038600" cy="2000249"/>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9/28/2022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4179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19019" y="2434167"/>
            <a:ext cx="6917571" cy="58017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8240048" y="2434167"/>
            <a:ext cx="6917571" cy="58017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9/28/2022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7452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1139" y="486836"/>
            <a:ext cx="14038600" cy="17674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1141"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1121141" y="3340100"/>
            <a:ext cx="6885780" cy="49127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8240049"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8240049" y="3340100"/>
            <a:ext cx="6919691" cy="49127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9/28/2022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70073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9/28/2022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2946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9/28/2022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3472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39" y="609600"/>
            <a:ext cx="5249639" cy="2133600"/>
          </a:xfrm>
        </p:spPr>
        <p:txBody>
          <a:bodyPr anchor="b"/>
          <a:lstStyle>
            <a:lvl1pPr>
              <a:defRPr sz="4267"/>
            </a:lvl1pPr>
          </a:lstStyle>
          <a:p>
            <a:r>
              <a:rPr lang="en-US" smtClean="0"/>
              <a:t>Click to edit Master title style</a:t>
            </a:r>
            <a:endParaRPr lang="en-US" dirty="0"/>
          </a:p>
        </p:txBody>
      </p:sp>
      <p:sp>
        <p:nvSpPr>
          <p:cNvPr id="3" name="Content Placeholder 2"/>
          <p:cNvSpPr>
            <a:spLocks noGrp="1"/>
          </p:cNvSpPr>
          <p:nvPr>
            <p:ph idx="1"/>
          </p:nvPr>
        </p:nvSpPr>
        <p:spPr>
          <a:xfrm>
            <a:off x="6919691" y="1316569"/>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1139"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9/28/2022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4636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39" y="609600"/>
            <a:ext cx="5249639" cy="2133600"/>
          </a:xfrm>
        </p:spPr>
        <p:txBody>
          <a:bodyPr anchor="b"/>
          <a:lstStyle>
            <a:lvl1pPr>
              <a:defRPr sz="426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19691" y="1316569"/>
            <a:ext cx="8240048" cy="6498167"/>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smtClean="0"/>
              <a:t>Click icon to add picture</a:t>
            </a:r>
            <a:endParaRPr lang="en-US" dirty="0"/>
          </a:p>
        </p:txBody>
      </p:sp>
      <p:sp>
        <p:nvSpPr>
          <p:cNvPr id="4" name="Text Placeholder 3"/>
          <p:cNvSpPr>
            <a:spLocks noGrp="1"/>
          </p:cNvSpPr>
          <p:nvPr>
            <p:ph type="body" sz="half" idx="2"/>
          </p:nvPr>
        </p:nvSpPr>
        <p:spPr>
          <a:xfrm>
            <a:off x="1121139"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9/28/2022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616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9/28/2022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4692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47970" y="486834"/>
            <a:ext cx="3509650" cy="7749117"/>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9020" y="486834"/>
            <a:ext cx="10325492" cy="77491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9/28/2022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0741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9019" y="486836"/>
            <a:ext cx="14038600" cy="176741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19019" y="8475136"/>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9/28/2022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5391637" y="8475136"/>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11495375" y="8475136"/>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264881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219170" rtl="0" eaLnBrk="1" latinLnBrk="0" hangingPunct="1">
        <a:lnSpc>
          <a:spcPct val="90000"/>
        </a:lnSpc>
        <a:spcBef>
          <a:spcPct val="0"/>
        </a:spcBef>
        <a:buNone/>
        <a:defRPr sz="5867" b="0" i="0" u="none"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b="0" i="0" u="none"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1379698" y="4291962"/>
            <a:ext cx="12656582" cy="1573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Công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nghệ</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marL="457200" lvl="0" indent="-457200" algn="ctr">
              <a:lnSpc>
                <a:spcPct val="120000"/>
              </a:lnSpc>
              <a:spcAft>
                <a:spcPts val="0"/>
              </a:spcAft>
            </a:pPr>
            <a:r>
              <a:rPr lang="nl-NL" sz="4400" b="1" dirty="0">
                <a:solidFill>
                  <a:srgbClr val="FF0000"/>
                </a:solidFill>
                <a:latin typeface="Times New Roman" panose="02020603050405020304" pitchFamily="18" charset="0"/>
                <a:ea typeface="Times New Roman" panose="02020603050405020304" pitchFamily="18" charset="0"/>
              </a:rPr>
              <a:t>Bài </a:t>
            </a:r>
            <a:r>
              <a:rPr lang="nl-NL" sz="4400" b="1" dirty="0" smtClean="0">
                <a:solidFill>
                  <a:srgbClr val="FF0000"/>
                </a:solidFill>
                <a:latin typeface="Times New Roman" panose="02020603050405020304" pitchFamily="18" charset="0"/>
                <a:ea typeface="Times New Roman" panose="02020603050405020304" pitchFamily="18" charset="0"/>
              </a:rPr>
              <a:t>01: TỰ NHIÊN VÀ CÔNG NGHỆ (T1) </a:t>
            </a:r>
            <a:endParaRPr lang="en-US" sz="4400" dirty="0">
              <a:solidFill>
                <a:srgbClr val="FF0000"/>
              </a:solidFill>
              <a:latin typeface="Times New Roman" panose="02020603050405020304" pitchFamily="18" charset="0"/>
              <a:ea typeface="Times New Roman" panose="02020603050405020304" pitchFamily="18" charset="0"/>
            </a:endParaRPr>
          </a:p>
        </p:txBody>
      </p:sp>
      <p:sp>
        <p:nvSpPr>
          <p:cNvPr id="29" name="Text Box 18"/>
          <p:cNvSpPr txBox="1">
            <a:spLocks noChangeArrowheads="1"/>
          </p:cNvSpPr>
          <p:nvPr/>
        </p:nvSpPr>
        <p:spPr bwMode="auto">
          <a:xfrm>
            <a:off x="4053772" y="800100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a:solidFill>
                  <a:srgbClr val="0000CC"/>
                </a:solidFill>
                <a:latin typeface="Times New Roman" pitchFamily="18" charset="0"/>
              </a:rPr>
              <a:t>Giáo viên</a:t>
            </a:r>
            <a:r>
              <a:rPr lang="en-US" altLang="en-US" sz="2800" b="1" i="1" smtClean="0">
                <a:solidFill>
                  <a:srgbClr val="0000CC"/>
                </a:solidFill>
                <a:latin typeface="Times New Roman" pitchFamily="18" charset="0"/>
              </a:rPr>
              <a:t>:……………………………………</a:t>
            </a:r>
            <a:endParaRPr lang="en-US" altLang="en-US" sz="2800" b="1" i="1">
              <a:solidFill>
                <a:srgbClr val="0000CC"/>
              </a:solidFill>
              <a:latin typeface="Times New Roman" pitchFamily="18" charset="0"/>
            </a:endParaRPr>
          </a:p>
          <a:p>
            <a:pPr eaLnBrk="1" hangingPunct="1"/>
            <a:r>
              <a:rPr lang="en-US" altLang="en-US" sz="2800" b="1" i="1">
                <a:solidFill>
                  <a:srgbClr val="0000CC"/>
                </a:solidFill>
                <a:latin typeface="Times New Roman" pitchFamily="18" charset="0"/>
              </a:rPr>
              <a:t>Lớp:  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5056" y="6664935"/>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dirty="0"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dirty="0"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dirty="0">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3032919" y="24579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en-US" altLang="en-US" sz="3500" b="1" dirty="0" smtClean="0">
                <a:solidFill>
                  <a:srgbClr val="FF0066"/>
                </a:solidFill>
                <a:latin typeface="Times New Roman" pitchFamily="18" charset="0"/>
              </a:rPr>
              <a:t>THẠCH BÀN A</a:t>
            </a:r>
            <a:endParaRPr lang="en-US" altLang="en-US" sz="3500" b="1" dirty="0">
              <a:solidFill>
                <a:srgbClr val="FF0066"/>
              </a:solidFill>
              <a:latin typeface="Times New Roman" pitchFamily="18" charset="0"/>
            </a:endParaRPr>
          </a:p>
        </p:txBody>
      </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m Yêu Cây Xanh - Bài hát thiếu nhi vui nhộn cho trẻ mầm n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4519" y="304800"/>
            <a:ext cx="15087600" cy="7848600"/>
          </a:xfrm>
          <a:prstGeom prst="rect">
            <a:avLst/>
          </a:prstGeom>
        </p:spPr>
      </p:pic>
    </p:spTree>
    <p:extLst>
      <p:ext uri="{BB962C8B-B14F-4D97-AF65-F5344CB8AC3E}">
        <p14:creationId xmlns:p14="http://schemas.microsoft.com/office/powerpoint/2010/main" val="30261934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9786" y="2183423"/>
            <a:ext cx="3768969" cy="3390900"/>
          </a:xfrm>
          <a:prstGeom prst="rect">
            <a:avLst/>
          </a:prstGeom>
        </p:spPr>
      </p:pic>
      <p:pic>
        <p:nvPicPr>
          <p:cNvPr id="2050" name="Picture 2" descr="Những hình ảnh thực tế tủ lạnh được giao và lắp đặt miễn p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478" y="2165838"/>
            <a:ext cx="3563144" cy="335279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Hình ảnh cánh rừng xanh ngát xanh đem lại cảm giác yên bình khó tả nhưng ẩn  chứa đằng sau đó là sự thật khó t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4"/>
          <a:stretch>
            <a:fillRect/>
          </a:stretch>
        </p:blipFill>
        <p:spPr>
          <a:xfrm>
            <a:off x="11077585" y="2028092"/>
            <a:ext cx="3832775" cy="3429000"/>
          </a:xfrm>
          <a:prstGeom prst="rect">
            <a:avLst/>
          </a:prstGeom>
        </p:spPr>
      </p:pic>
      <p:pic>
        <p:nvPicPr>
          <p:cNvPr id="2054" name="Picture 6" descr="Tải hình ảnh đẹp nhất miễn phí hot nhất trên Facebook: Những bức ảnh phong  cảnh đẹp nhất thế giớ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9461" y="5586047"/>
            <a:ext cx="3851030" cy="33293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6"/>
          <a:srcRect l="58833" t="46563" r="8031" b="43749"/>
          <a:stretch/>
        </p:blipFill>
        <p:spPr>
          <a:xfrm>
            <a:off x="2499519" y="5586047"/>
            <a:ext cx="3733799" cy="3352800"/>
          </a:xfrm>
          <a:prstGeom prst="rect">
            <a:avLst/>
          </a:prstGeom>
        </p:spPr>
      </p:pic>
      <p:grpSp>
        <p:nvGrpSpPr>
          <p:cNvPr id="10" name="Group 9"/>
          <p:cNvGrpSpPr/>
          <p:nvPr/>
        </p:nvGrpSpPr>
        <p:grpSpPr>
          <a:xfrm>
            <a:off x="5199053" y="95994"/>
            <a:ext cx="5878532" cy="994830"/>
            <a:chOff x="4270277" y="164812"/>
            <a:chExt cx="5779343" cy="994830"/>
          </a:xfrm>
        </p:grpSpPr>
        <p:grpSp>
          <p:nvGrpSpPr>
            <p:cNvPr id="11" name="Group 10"/>
            <p:cNvGrpSpPr/>
            <p:nvPr/>
          </p:nvGrpSpPr>
          <p:grpSpPr>
            <a:xfrm>
              <a:off x="4270277" y="164812"/>
              <a:ext cx="5779343" cy="994830"/>
              <a:chOff x="4270277" y="164812"/>
              <a:chExt cx="5779343" cy="994830"/>
            </a:xfrm>
          </p:grpSpPr>
          <p:sp>
            <p:nvSpPr>
              <p:cNvPr id="13" name="TextBox 12"/>
              <p:cNvSpPr txBox="1"/>
              <p:nvPr/>
            </p:nvSpPr>
            <p:spPr>
              <a:xfrm>
                <a:off x="4270277" y="164812"/>
                <a:ext cx="5779343" cy="553998"/>
              </a:xfrm>
              <a:prstGeom prst="rect">
                <a:avLst/>
              </a:prstGeom>
              <a:no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14" name="TextBox 13"/>
              <p:cNvSpPr txBox="1"/>
              <p:nvPr/>
            </p:nvSpPr>
            <p:spPr>
              <a:xfrm>
                <a:off x="5993302" y="636422"/>
                <a:ext cx="2367401"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CÔNG NGHỆ</a:t>
                </a:r>
                <a:endParaRPr lang="en-US" sz="2800" b="1" dirty="0">
                  <a:solidFill>
                    <a:srgbClr val="FF0066"/>
                  </a:solidFill>
                  <a:latin typeface="Times New Roman" pitchFamily="18" charset="0"/>
                  <a:cs typeface="Times New Roman" pitchFamily="18" charset="0"/>
                </a:endParaRPr>
              </a:p>
            </p:txBody>
          </p:sp>
        </p:grpSp>
        <p:cxnSp>
          <p:nvCxnSpPr>
            <p:cNvPr id="12" name="Straight Connector 11"/>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5" name="Rectangle 14"/>
          <p:cNvSpPr/>
          <p:nvPr/>
        </p:nvSpPr>
        <p:spPr>
          <a:xfrm>
            <a:off x="4608758" y="1065706"/>
            <a:ext cx="6923390" cy="564257"/>
          </a:xfrm>
          <a:prstGeom prst="rect">
            <a:avLst/>
          </a:prstGeom>
        </p:spPr>
        <p:txBody>
          <a:bodyPr wrap="square">
            <a:spAutoFit/>
          </a:bodyPr>
          <a:lstStyle/>
          <a:p>
            <a:pPr marL="457200" marR="0" lvl="0" indent="-457200" algn="ctr" defTabSz="914400" rtl="0" eaLnBrk="0" fontAlgn="base" latinLnBrk="0" hangingPunct="0">
              <a:lnSpc>
                <a:spcPct val="12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Bài </a:t>
            </a:r>
            <a:r>
              <a:rPr kumimoji="0" lang="nl-NL"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Times New Roman" panose="02020603050405020304" pitchFamily="18" charset="0"/>
                <a:cs typeface="+mn-cs"/>
              </a:rPr>
              <a:t>01: TỰ</a:t>
            </a:r>
            <a:r>
              <a:rPr kumimoji="0" lang="nl-NL" sz="2800" b="1" i="0" u="none" strike="noStrike" kern="1200" cap="none" spc="0" normalizeH="0" noProof="0" dirty="0" smtClean="0">
                <a:ln>
                  <a:noFill/>
                </a:ln>
                <a:solidFill>
                  <a:srgbClr val="3333FF"/>
                </a:solidFill>
                <a:effectLst/>
                <a:uLnTx/>
                <a:uFillTx/>
                <a:latin typeface="Times New Roman" panose="02020603050405020304" pitchFamily="18" charset="0"/>
                <a:ea typeface="Times New Roman" panose="02020603050405020304" pitchFamily="18" charset="0"/>
                <a:cs typeface="+mn-cs"/>
              </a:rPr>
              <a:t> NHIÊN VÀ CÔNG NGHỆ </a:t>
            </a:r>
            <a:r>
              <a:rPr kumimoji="0" lang="nl-NL"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Times New Roman" panose="02020603050405020304" pitchFamily="18" charset="0"/>
                <a:cs typeface="+mn-cs"/>
              </a:rPr>
              <a:t>(T1)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41166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54"/>
                                        </p:tgtEl>
                                        <p:attrNameLst>
                                          <p:attrName>style.visibility</p:attrName>
                                        </p:attrNameLst>
                                      </p:cBhvr>
                                      <p:to>
                                        <p:strVal val="visible"/>
                                      </p:to>
                                    </p:set>
                                    <p:anim calcmode="lin" valueType="num">
                                      <p:cBhvr additive="base">
                                        <p:cTn id="23" dur="500" fill="hold"/>
                                        <p:tgtEl>
                                          <p:spTgt spid="2054"/>
                                        </p:tgtEl>
                                        <p:attrNameLst>
                                          <p:attrName>ppt_x</p:attrName>
                                        </p:attrNameLst>
                                      </p:cBhvr>
                                      <p:tavLst>
                                        <p:tav tm="0">
                                          <p:val>
                                            <p:strVal val="#ppt_x"/>
                                          </p:val>
                                        </p:tav>
                                        <p:tav tm="100000">
                                          <p:val>
                                            <p:strVal val="#ppt_x"/>
                                          </p:val>
                                        </p:tav>
                                      </p:tavLst>
                                    </p:anim>
                                    <p:anim calcmode="lin" valueType="num">
                                      <p:cBhvr additive="base">
                                        <p:cTn id="24" dur="500" fill="hold"/>
                                        <p:tgtEl>
                                          <p:spTgt spid="205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199053" y="95994"/>
            <a:ext cx="5878532" cy="994830"/>
            <a:chOff x="4270277" y="164812"/>
            <a:chExt cx="5779343" cy="994830"/>
          </a:xfrm>
        </p:grpSpPr>
        <p:grpSp>
          <p:nvGrpSpPr>
            <p:cNvPr id="27" name="Group 26"/>
            <p:cNvGrpSpPr/>
            <p:nvPr/>
          </p:nvGrpSpPr>
          <p:grpSpPr>
            <a:xfrm>
              <a:off x="4270277" y="164812"/>
              <a:ext cx="5779343" cy="994830"/>
              <a:chOff x="4270277" y="164812"/>
              <a:chExt cx="5779343" cy="994830"/>
            </a:xfrm>
          </p:grpSpPr>
          <p:sp>
            <p:nvSpPr>
              <p:cNvPr id="29" name="TextBox 28"/>
              <p:cNvSpPr txBox="1"/>
              <p:nvPr/>
            </p:nvSpPr>
            <p:spPr>
              <a:xfrm>
                <a:off x="4270277" y="164812"/>
                <a:ext cx="5779343" cy="553998"/>
              </a:xfrm>
              <a:prstGeom prst="rect">
                <a:avLst/>
              </a:prstGeom>
              <a:no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2367401"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CÔNG NGHỆ</a:t>
                </a:r>
                <a:endParaRPr lang="en-US" sz="2800" b="1" dirty="0">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365919" y="1584787"/>
            <a:ext cx="14948171" cy="631091"/>
            <a:chOff x="1508918" y="1888664"/>
            <a:chExt cx="9353481" cy="631091"/>
          </a:xfrm>
        </p:grpSpPr>
        <p:sp>
          <p:nvSpPr>
            <p:cNvPr id="10" name="Rectangle 9"/>
            <p:cNvSpPr/>
            <p:nvPr/>
          </p:nvSpPr>
          <p:spPr>
            <a:xfrm>
              <a:off x="1508918" y="1888664"/>
              <a:ext cx="9353481" cy="615553"/>
            </a:xfrm>
            <a:prstGeom prst="rect">
              <a:avLst/>
            </a:prstGeom>
          </p:spPr>
          <p:txBody>
            <a:bodyPr wrap="square">
              <a:spAutoFit/>
            </a:bodyPr>
            <a:lstStyle/>
            <a:p>
              <a:r>
                <a:rPr lang="nl-NL" sz="3400" b="1" dirty="0" smtClean="0">
                  <a:solidFill>
                    <a:srgbClr val="FF0000"/>
                  </a:solidFill>
                  <a:latin typeface="+mn-lt"/>
                  <a:ea typeface="Times New Roman" panose="02020603050405020304" pitchFamily="18" charset="0"/>
                </a:rPr>
                <a:t>1</a:t>
              </a:r>
              <a:r>
                <a:rPr lang="nl-NL" sz="3400" b="1" dirty="0">
                  <a:solidFill>
                    <a:srgbClr val="FF0000"/>
                  </a:solidFill>
                  <a:latin typeface="+mn-lt"/>
                  <a:ea typeface="Times New Roman" panose="02020603050405020304" pitchFamily="18" charset="0"/>
                </a:rPr>
                <a:t>. Đối tượng thiên nhiên và sản phẩm công nghệ</a:t>
              </a:r>
              <a:endParaRPr lang="en-US" sz="3400" b="1" dirty="0">
                <a:solidFill>
                  <a:srgbClr val="FF0000"/>
                </a:solidFill>
                <a:latin typeface="+mn-lt"/>
                <a:cs typeface="Times New Roman" pitchFamily="18" charset="0"/>
              </a:endParaRPr>
            </a:p>
          </p:txBody>
        </p:sp>
        <p:cxnSp>
          <p:nvCxnSpPr>
            <p:cNvPr id="11" name="Straight Connector 10"/>
            <p:cNvCxnSpPr/>
            <p:nvPr/>
          </p:nvCxnSpPr>
          <p:spPr>
            <a:xfrm>
              <a:off x="1673234" y="2519755"/>
              <a:ext cx="878184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5" name="Text Box 14"/>
          <p:cNvSpPr txBox="1">
            <a:spLocks noChangeArrowheads="1"/>
          </p:cNvSpPr>
          <p:nvPr/>
        </p:nvSpPr>
        <p:spPr bwMode="auto">
          <a:xfrm>
            <a:off x="-17650" y="2427587"/>
            <a:ext cx="1613931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0"/>
              </a:spcBef>
              <a:defRPr/>
            </a:pPr>
            <a:r>
              <a:rPr lang="nl-NL" sz="3200" b="1" dirty="0">
                <a:solidFill>
                  <a:srgbClr val="3333FF"/>
                </a:solidFill>
                <a:latin typeface="+mn-lt"/>
                <a:ea typeface="Times New Roman" panose="02020603050405020304" pitchFamily="18" charset="0"/>
              </a:rPr>
              <a:t>Hoạt động 1: Nhận biết một số đ</a:t>
            </a:r>
            <a:r>
              <a:rPr lang="nl-NL" sz="3200" b="1" dirty="0" smtClean="0">
                <a:solidFill>
                  <a:srgbClr val="3333FF"/>
                </a:solidFill>
                <a:latin typeface="+mn-lt"/>
                <a:ea typeface="Times New Roman" panose="02020603050405020304" pitchFamily="18" charset="0"/>
              </a:rPr>
              <a:t>ối </a:t>
            </a:r>
            <a:r>
              <a:rPr lang="nl-NL" sz="3200" b="1" dirty="0">
                <a:solidFill>
                  <a:srgbClr val="3333FF"/>
                </a:solidFill>
                <a:latin typeface="+mn-lt"/>
                <a:ea typeface="Times New Roman" panose="02020603050405020304" pitchFamily="18" charset="0"/>
              </a:rPr>
              <a:t>tượng thiên nhiên và sản phẩm công nghệ</a:t>
            </a:r>
            <a:endParaRPr lang="en-US" sz="3200" b="1" dirty="0" smtClean="0">
              <a:solidFill>
                <a:srgbClr val="3333FF"/>
              </a:solidFill>
              <a:effectLst>
                <a:outerShdw blurRad="38100" dist="38100" dir="2700000" algn="tl">
                  <a:srgbClr val="000000">
                    <a:alpha val="43137"/>
                  </a:srgbClr>
                </a:outerShdw>
              </a:effectLst>
              <a:latin typeface="+mn-lt"/>
            </a:endParaRPr>
          </a:p>
        </p:txBody>
      </p:sp>
      <p:pic>
        <p:nvPicPr>
          <p:cNvPr id="17" name="Picture 16"/>
          <p:cNvPicPr/>
          <p:nvPr/>
        </p:nvPicPr>
        <p:blipFill rotWithShape="1">
          <a:blip r:embed="rId3"/>
          <a:srcRect l="31638" t="46006" r="30428" b="15973"/>
          <a:stretch/>
        </p:blipFill>
        <p:spPr bwMode="auto">
          <a:xfrm>
            <a:off x="7819061" y="3065121"/>
            <a:ext cx="7315200" cy="5925766"/>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356700" y="3292368"/>
            <a:ext cx="7903227" cy="2086725"/>
          </a:xfrm>
          <a:prstGeom prst="rect">
            <a:avLst/>
          </a:prstGeom>
        </p:spPr>
        <p:txBody>
          <a:bodyPr wrap="square">
            <a:spAutoFit/>
          </a:bodyPr>
          <a:lstStyle/>
          <a:p>
            <a:pPr>
              <a:lnSpc>
                <a:spcPct val="120000"/>
              </a:lnSpc>
            </a:pPr>
            <a:r>
              <a:rPr lang="nl-NL" sz="3600" b="1" dirty="0" smtClean="0">
                <a:solidFill>
                  <a:srgbClr val="FF0000"/>
                </a:solidFill>
                <a:latin typeface="+mn-lt"/>
                <a:ea typeface="Times New Roman" panose="02020603050405020304" pitchFamily="18" charset="0"/>
              </a:rPr>
              <a:t>? Em </a:t>
            </a:r>
            <a:r>
              <a:rPr lang="nl-NL" sz="3600" b="1" dirty="0">
                <a:solidFill>
                  <a:srgbClr val="FF0000"/>
                </a:solidFill>
                <a:latin typeface="+mn-lt"/>
                <a:ea typeface="Times New Roman" panose="02020603050405020304" pitchFamily="18" charset="0"/>
              </a:rPr>
              <a:t>hãy cho biết đâu là đối tượng tự nhiên </a:t>
            </a:r>
            <a:r>
              <a:rPr lang="nl-NL" sz="3600" b="1" dirty="0" smtClean="0">
                <a:solidFill>
                  <a:srgbClr val="FF0000"/>
                </a:solidFill>
                <a:latin typeface="+mn-lt"/>
                <a:ea typeface="Times New Roman" panose="02020603050405020304" pitchFamily="18" charset="0"/>
              </a:rPr>
              <a:t>và </a:t>
            </a:r>
            <a:r>
              <a:rPr lang="nl-NL" sz="3600" b="1" dirty="0">
                <a:solidFill>
                  <a:srgbClr val="FF0000"/>
                </a:solidFill>
                <a:latin typeface="+mn-lt"/>
                <a:ea typeface="Times New Roman" panose="02020603050405020304" pitchFamily="18" charset="0"/>
              </a:rPr>
              <a:t>đâu là sản phẩm công nghệ </a:t>
            </a:r>
            <a:r>
              <a:rPr lang="nl-NL" sz="3600" b="1" dirty="0" smtClean="0">
                <a:solidFill>
                  <a:srgbClr val="FF0000"/>
                </a:solidFill>
                <a:latin typeface="+mn-lt"/>
                <a:ea typeface="Times New Roman" panose="02020603050405020304" pitchFamily="18" charset="0"/>
              </a:rPr>
              <a:t>trong </a:t>
            </a:r>
            <a:r>
              <a:rPr lang="nl-NL" sz="3600" b="1" dirty="0">
                <a:solidFill>
                  <a:srgbClr val="FF0000"/>
                </a:solidFill>
                <a:latin typeface="+mn-lt"/>
                <a:ea typeface="Times New Roman" panose="02020603050405020304" pitchFamily="18" charset="0"/>
              </a:rPr>
              <a:t>các hình </a:t>
            </a:r>
            <a:r>
              <a:rPr lang="nl-NL" sz="3600" b="1" dirty="0" smtClean="0">
                <a:solidFill>
                  <a:srgbClr val="FF0000"/>
                </a:solidFill>
                <a:latin typeface="+mn-lt"/>
                <a:ea typeface="Times New Roman" panose="02020603050405020304" pitchFamily="18" charset="0"/>
              </a:rPr>
              <a:t>bên?</a:t>
            </a:r>
            <a:endParaRPr lang="en-US" sz="3600" b="1" dirty="0">
              <a:solidFill>
                <a:srgbClr val="FF0000"/>
              </a:solidFill>
              <a:latin typeface="+mn-lt"/>
            </a:endParaRPr>
          </a:p>
        </p:txBody>
      </p:sp>
      <p:sp>
        <p:nvSpPr>
          <p:cNvPr id="18" name="Rectangle 17"/>
          <p:cNvSpPr/>
          <p:nvPr/>
        </p:nvSpPr>
        <p:spPr>
          <a:xfrm>
            <a:off x="4678110" y="1099459"/>
            <a:ext cx="6899516" cy="609398"/>
          </a:xfrm>
          <a:prstGeom prst="rect">
            <a:avLst/>
          </a:prstGeom>
        </p:spPr>
        <p:txBody>
          <a:bodyPr wrap="none">
            <a:spAutoFit/>
          </a:bodyPr>
          <a:lstStyle/>
          <a:p>
            <a:pPr marL="457200" lvl="0" indent="-457200" algn="ctr">
              <a:lnSpc>
                <a:spcPct val="120000"/>
              </a:lnSpc>
              <a:spcAft>
                <a:spcPts val="0"/>
              </a:spcAft>
              <a:defRPr/>
            </a:pPr>
            <a:r>
              <a:rPr lang="nl-NL" sz="2800" b="1" dirty="0">
                <a:solidFill>
                  <a:srgbClr val="3333FF"/>
                </a:solidFill>
                <a:latin typeface="Times New Roman" panose="02020603050405020304" pitchFamily="18" charset="0"/>
                <a:ea typeface="Times New Roman" panose="02020603050405020304" pitchFamily="18" charset="0"/>
              </a:rPr>
              <a:t>Bài 01: TỰ NHIÊN VÀ CÔNG NGHỆ (T1) </a:t>
            </a:r>
            <a:endParaRPr lang="en-US" sz="2800" dirty="0">
              <a:solidFill>
                <a:srgbClr val="3333FF"/>
              </a:solidFill>
              <a:latin typeface="Times New Roman" panose="02020603050405020304" pitchFamily="18" charset="0"/>
              <a:ea typeface="Times New Roman" panose="02020603050405020304" pitchFamily="18" charset="0"/>
            </a:endParaRPr>
          </a:p>
        </p:txBody>
      </p:sp>
      <p:sp>
        <p:nvSpPr>
          <p:cNvPr id="4" name="Rectangle 3"/>
          <p:cNvSpPr/>
          <p:nvPr/>
        </p:nvSpPr>
        <p:spPr>
          <a:xfrm>
            <a:off x="324034" y="5606340"/>
            <a:ext cx="7738085" cy="2086725"/>
          </a:xfrm>
          <a:prstGeom prst="rect">
            <a:avLst/>
          </a:prstGeom>
        </p:spPr>
        <p:txBody>
          <a:bodyPr wrap="square">
            <a:spAutoFit/>
          </a:bodyPr>
          <a:lstStyle/>
          <a:p>
            <a:pPr lvl="0">
              <a:lnSpc>
                <a:spcPct val="120000"/>
              </a:lnSpc>
            </a:pPr>
            <a:r>
              <a:rPr lang="nl-NL" sz="3600" b="1" dirty="0" smtClean="0">
                <a:solidFill>
                  <a:srgbClr val="0000CC"/>
                </a:solidFill>
                <a:latin typeface="Arial"/>
                <a:ea typeface="Times New Roman" panose="02020603050405020304" pitchFamily="18" charset="0"/>
              </a:rPr>
              <a:t>Hình 1 và 4 là đối tượng tự nhiên.</a:t>
            </a:r>
          </a:p>
          <a:p>
            <a:pPr lvl="0">
              <a:lnSpc>
                <a:spcPct val="120000"/>
              </a:lnSpc>
            </a:pPr>
            <a:r>
              <a:rPr lang="nl-NL" sz="3600" b="1" dirty="0" smtClean="0">
                <a:solidFill>
                  <a:srgbClr val="0000CC"/>
                </a:solidFill>
                <a:latin typeface="Arial"/>
              </a:rPr>
              <a:t>Hình 2 và 3 là sản phẩm công nghệ.</a:t>
            </a:r>
            <a:endParaRPr lang="en-US" sz="3600" b="1" dirty="0">
              <a:solidFill>
                <a:srgbClr val="0000CC"/>
              </a:solidFill>
              <a:latin typeface="Arial"/>
            </a:endParaRPr>
          </a:p>
        </p:txBody>
      </p:sp>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 calcmode="lin" valueType="num">
                                      <p:cBhvr>
                                        <p:cTn id="2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30" dur="10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 calcmode="lin" valueType="num">
                                      <p:cBhvr>
                                        <p:cTn id="35"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3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31587" y="103853"/>
            <a:ext cx="5878532" cy="994830"/>
            <a:chOff x="4270277" y="164812"/>
            <a:chExt cx="5779343" cy="994830"/>
          </a:xfrm>
        </p:grpSpPr>
        <p:grpSp>
          <p:nvGrpSpPr>
            <p:cNvPr id="27" name="Group 26"/>
            <p:cNvGrpSpPr/>
            <p:nvPr/>
          </p:nvGrpSpPr>
          <p:grpSpPr>
            <a:xfrm>
              <a:off x="4270277" y="164812"/>
              <a:ext cx="5779343" cy="994830"/>
              <a:chOff x="4270277" y="164812"/>
              <a:chExt cx="5779343" cy="994830"/>
            </a:xfrm>
          </p:grpSpPr>
          <p:sp>
            <p:nvSpPr>
              <p:cNvPr id="29" name="TextBox 28"/>
              <p:cNvSpPr txBox="1"/>
              <p:nvPr/>
            </p:nvSpPr>
            <p:spPr>
              <a:xfrm>
                <a:off x="4270277"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sp>
            <p:nvSpPr>
              <p:cNvPr id="30" name="TextBox 29"/>
              <p:cNvSpPr txBox="1"/>
              <p:nvPr/>
            </p:nvSpPr>
            <p:spPr>
              <a:xfrm>
                <a:off x="5993302" y="636422"/>
                <a:ext cx="236740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smtClean="0">
                    <a:ln>
                      <a:noFill/>
                    </a:ln>
                    <a:solidFill>
                      <a:srgbClr val="FF0066"/>
                    </a:solidFill>
                    <a:effectLst/>
                    <a:uLnTx/>
                    <a:uFillTx/>
                    <a:latin typeface="Times New Roman" pitchFamily="18" charset="0"/>
                    <a:ea typeface="+mn-ea"/>
                    <a:cs typeface="Times New Roman" pitchFamily="18" charset="0"/>
                  </a:rPr>
                  <a:t>CÔNG NGHỆ</a:t>
                </a:r>
                <a:endPar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endParaRP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7" name="7-Point Star 6"/>
          <p:cNvSpPr/>
          <p:nvPr/>
        </p:nvSpPr>
        <p:spPr>
          <a:xfrm>
            <a:off x="2270919" y="3200400"/>
            <a:ext cx="12039600" cy="4038600"/>
          </a:xfrm>
          <a:prstGeom prst="star7">
            <a:avLst/>
          </a:prstGeom>
          <a:ln/>
        </p:spPr>
        <p:style>
          <a:lnRef idx="1">
            <a:schemeClr val="accent5"/>
          </a:lnRef>
          <a:fillRef idx="2">
            <a:schemeClr val="accent5"/>
          </a:fillRef>
          <a:effectRef idx="1">
            <a:schemeClr val="accent5"/>
          </a:effectRef>
          <a:fontRef idx="minor">
            <a:schemeClr val="dk1"/>
          </a:fontRef>
        </p:style>
        <p:txBody>
          <a:bodyPr rtlCol="0" anchor="ctr"/>
          <a:lstStyle/>
          <a:p>
            <a:pPr lvl="0" algn="just">
              <a:spcAft>
                <a:spcPts val="0"/>
              </a:spcAft>
            </a:pPr>
            <a:endParaRPr lang="en-US" sz="3600" dirty="0">
              <a:solidFill>
                <a:srgbClr val="3333FF"/>
              </a:solidFill>
              <a:latin typeface="Times New Roman" panose="02020603050405020304" pitchFamily="18" charset="0"/>
              <a:ea typeface="Times New Roman" panose="02020603050405020304" pitchFamily="18" charset="0"/>
            </a:endParaRPr>
          </a:p>
        </p:txBody>
      </p:sp>
      <p:sp>
        <p:nvSpPr>
          <p:cNvPr id="10" name="TextBox 9"/>
          <p:cNvSpPr txBox="1"/>
          <p:nvPr/>
        </p:nvSpPr>
        <p:spPr>
          <a:xfrm>
            <a:off x="3443670" y="4191000"/>
            <a:ext cx="9454366" cy="2554545"/>
          </a:xfrm>
          <a:prstGeom prst="rect">
            <a:avLst/>
          </a:prstGeom>
          <a:noFill/>
        </p:spPr>
        <p:txBody>
          <a:bodyPr wrap="square" rtlCol="0">
            <a:spAutoFit/>
          </a:bodyPr>
          <a:lstStyle/>
          <a:p>
            <a:pPr lvl="0" algn="ctr">
              <a:spcAft>
                <a:spcPts val="0"/>
              </a:spcAft>
            </a:pPr>
            <a:r>
              <a:rPr lang="nl-NL" sz="4000" b="1" i="1" dirty="0">
                <a:solidFill>
                  <a:srgbClr val="0000CC"/>
                </a:solidFill>
                <a:latin typeface="+mn-lt"/>
                <a:ea typeface="Times New Roman" panose="02020603050405020304" pitchFamily="18" charset="0"/>
              </a:rPr>
              <a:t>Đối tượng tự nhiên là những đối tượng có sẵn trong tự nhiên. Sản phẩm công nghệ là những sản phẩm do con người tạo ra. </a:t>
            </a:r>
            <a:endParaRPr lang="en-US" sz="4000" b="1" dirty="0">
              <a:solidFill>
                <a:srgbClr val="0000CC"/>
              </a:solidFill>
              <a:latin typeface="+mn-lt"/>
              <a:cs typeface="Times New Roman" panose="02020603050405020304" pitchFamily="18" charset="0"/>
            </a:endParaRPr>
          </a:p>
        </p:txBody>
      </p:sp>
      <p:grpSp>
        <p:nvGrpSpPr>
          <p:cNvPr id="14" name="Group 13"/>
          <p:cNvGrpSpPr/>
          <p:nvPr/>
        </p:nvGrpSpPr>
        <p:grpSpPr>
          <a:xfrm>
            <a:off x="365919" y="1584787"/>
            <a:ext cx="14948171" cy="631091"/>
            <a:chOff x="1508918" y="1888664"/>
            <a:chExt cx="9353481" cy="631091"/>
          </a:xfrm>
        </p:grpSpPr>
        <p:sp>
          <p:nvSpPr>
            <p:cNvPr id="17" name="Rectangle 16"/>
            <p:cNvSpPr/>
            <p:nvPr/>
          </p:nvSpPr>
          <p:spPr>
            <a:xfrm>
              <a:off x="1508918" y="1888664"/>
              <a:ext cx="9353481" cy="615553"/>
            </a:xfrm>
            <a:prstGeom prst="rect">
              <a:avLst/>
            </a:prstGeom>
          </p:spPr>
          <p:txBody>
            <a:bodyPr wrap="square">
              <a:spAutoFit/>
            </a:bodyPr>
            <a:lstStyle/>
            <a:p>
              <a:r>
                <a:rPr lang="nl-NL" sz="3400" b="1" dirty="0" smtClean="0">
                  <a:solidFill>
                    <a:srgbClr val="FF0000"/>
                  </a:solidFill>
                  <a:latin typeface="+mn-lt"/>
                  <a:ea typeface="Times New Roman" panose="02020603050405020304" pitchFamily="18" charset="0"/>
                </a:rPr>
                <a:t>1</a:t>
              </a:r>
              <a:r>
                <a:rPr lang="nl-NL" sz="3400" b="1" dirty="0">
                  <a:solidFill>
                    <a:srgbClr val="FF0000"/>
                  </a:solidFill>
                  <a:latin typeface="+mn-lt"/>
                  <a:ea typeface="Times New Roman" panose="02020603050405020304" pitchFamily="18" charset="0"/>
                </a:rPr>
                <a:t>. Đối tượng thiên nhiên và sản phẩm công nghệ</a:t>
              </a:r>
              <a:endParaRPr lang="en-US" sz="3400" b="1" dirty="0">
                <a:solidFill>
                  <a:srgbClr val="FF0000"/>
                </a:solidFill>
                <a:latin typeface="+mn-lt"/>
                <a:cs typeface="Times New Roman" pitchFamily="18" charset="0"/>
              </a:endParaRPr>
            </a:p>
          </p:txBody>
        </p:sp>
        <p:cxnSp>
          <p:nvCxnSpPr>
            <p:cNvPr id="18" name="Straight Connector 17"/>
            <p:cNvCxnSpPr/>
            <p:nvPr/>
          </p:nvCxnSpPr>
          <p:spPr>
            <a:xfrm>
              <a:off x="1673234" y="2519755"/>
              <a:ext cx="878184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9" name="Rectangle 18"/>
          <p:cNvSpPr/>
          <p:nvPr/>
        </p:nvSpPr>
        <p:spPr>
          <a:xfrm>
            <a:off x="4678110" y="1099459"/>
            <a:ext cx="6899516" cy="609398"/>
          </a:xfrm>
          <a:prstGeom prst="rect">
            <a:avLst/>
          </a:prstGeom>
        </p:spPr>
        <p:txBody>
          <a:bodyPr wrap="none">
            <a:spAutoFit/>
          </a:bodyPr>
          <a:lstStyle/>
          <a:p>
            <a:pPr marL="457200" lvl="0" indent="-457200" algn="ctr">
              <a:lnSpc>
                <a:spcPct val="120000"/>
              </a:lnSpc>
              <a:spcAft>
                <a:spcPts val="0"/>
              </a:spcAft>
              <a:defRPr/>
            </a:pPr>
            <a:r>
              <a:rPr lang="nl-NL" sz="2800" b="1" dirty="0">
                <a:solidFill>
                  <a:srgbClr val="3333FF"/>
                </a:solidFill>
                <a:latin typeface="Times New Roman" panose="02020603050405020304" pitchFamily="18" charset="0"/>
                <a:ea typeface="Times New Roman" panose="02020603050405020304" pitchFamily="18" charset="0"/>
              </a:rPr>
              <a:t>Bài 01: TỰ NHIÊN VÀ CÔNG NGHỆ (T1) </a:t>
            </a:r>
            <a:endParaRPr lang="en-US" sz="2800" dirty="0">
              <a:solidFill>
                <a:srgbClr val="3333FF"/>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7148924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31587" y="103853"/>
            <a:ext cx="6276077" cy="994830"/>
            <a:chOff x="4270277" y="164812"/>
            <a:chExt cx="6170180" cy="994830"/>
          </a:xfrm>
        </p:grpSpPr>
        <p:grpSp>
          <p:nvGrpSpPr>
            <p:cNvPr id="27" name="Group 26"/>
            <p:cNvGrpSpPr/>
            <p:nvPr/>
          </p:nvGrpSpPr>
          <p:grpSpPr>
            <a:xfrm>
              <a:off x="4270277" y="164812"/>
              <a:ext cx="6170180" cy="994830"/>
              <a:chOff x="4270277" y="164812"/>
              <a:chExt cx="6170180" cy="994830"/>
            </a:xfrm>
          </p:grpSpPr>
          <p:sp>
            <p:nvSpPr>
              <p:cNvPr id="29" name="TextBox 28"/>
              <p:cNvSpPr txBox="1"/>
              <p:nvPr/>
            </p:nvSpPr>
            <p:spPr>
              <a:xfrm>
                <a:off x="4270277" y="164812"/>
                <a:ext cx="6170180" cy="553998"/>
              </a:xfrm>
              <a:prstGeom prst="rect">
                <a:avLst/>
              </a:prstGeom>
              <a:noFill/>
            </p:spPr>
            <p:txBody>
              <a:bodyPr wrap="none" rtlCol="0">
                <a:spAutoFit/>
              </a:bodyPr>
              <a:lstStyle/>
              <a:p>
                <a:r>
                  <a:rPr lang="en-US" sz="3000" smtClean="0">
                    <a:solidFill>
                      <a:srgbClr val="0000CC"/>
                    </a:solidFill>
                    <a:latin typeface="+mn-lt"/>
                    <a:cs typeface="Times New Roman" pitchFamily="18" charset="0"/>
                  </a:rPr>
                  <a:t>Thứ……ngày…..tháng…..năm…….</a:t>
                </a:r>
                <a:endParaRPr lang="en-US" sz="3000">
                  <a:solidFill>
                    <a:srgbClr val="0000CC"/>
                  </a:solidFill>
                  <a:latin typeface="+mn-lt"/>
                  <a:cs typeface="Times New Roman" pitchFamily="18" charset="0"/>
                </a:endParaRPr>
              </a:p>
            </p:txBody>
          </p:sp>
          <p:sp>
            <p:nvSpPr>
              <p:cNvPr id="30" name="TextBox 29"/>
              <p:cNvSpPr txBox="1"/>
              <p:nvPr/>
            </p:nvSpPr>
            <p:spPr>
              <a:xfrm>
                <a:off x="5993302" y="636422"/>
                <a:ext cx="2367401" cy="523220"/>
              </a:xfrm>
              <a:prstGeom prst="rect">
                <a:avLst/>
              </a:prstGeom>
              <a:noFill/>
            </p:spPr>
            <p:txBody>
              <a:bodyPr wrap="none" rtlCol="0">
                <a:spAutoFit/>
              </a:bodyPr>
              <a:lstStyle/>
              <a:p>
                <a:r>
                  <a:rPr lang="en-US" sz="2800" b="1" smtClean="0">
                    <a:solidFill>
                      <a:srgbClr val="FF0066"/>
                    </a:solidFill>
                    <a:latin typeface="+mn-lt"/>
                    <a:cs typeface="Times New Roman" pitchFamily="18" charset="0"/>
                  </a:rPr>
                  <a:t>CÔNG NGHỆ</a:t>
                </a:r>
                <a:endParaRPr lang="en-US" sz="2800" b="1">
                  <a:solidFill>
                    <a:srgbClr val="FF0066"/>
                  </a:solidFill>
                  <a:latin typeface="+mn-lt"/>
                  <a:cs typeface="Times New Roman" pitchFamily="18" charset="0"/>
                </a:endParaRP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 name="Rectangle 2"/>
          <p:cNvSpPr/>
          <p:nvPr/>
        </p:nvSpPr>
        <p:spPr>
          <a:xfrm>
            <a:off x="294156" y="1979758"/>
            <a:ext cx="7920363" cy="646331"/>
          </a:xfrm>
          <a:prstGeom prst="rect">
            <a:avLst/>
          </a:prstGeom>
        </p:spPr>
        <p:txBody>
          <a:bodyPr wrap="square">
            <a:spAutoFit/>
          </a:bodyPr>
          <a:lstStyle/>
          <a:p>
            <a:pPr algn="just">
              <a:spcAft>
                <a:spcPts val="0"/>
              </a:spcAft>
            </a:pPr>
            <a:r>
              <a:rPr lang="nl-NL" sz="3600" b="1" dirty="0">
                <a:latin typeface="+mn-lt"/>
                <a:ea typeface="Times New Roman" panose="02020603050405020304" pitchFamily="18" charset="0"/>
              </a:rPr>
              <a:t>Hoạt động 2: </a:t>
            </a:r>
            <a:r>
              <a:rPr lang="nl-NL" sz="3600" b="1" dirty="0" smtClean="0">
                <a:latin typeface="+mn-lt"/>
                <a:ea typeface="Times New Roman" panose="02020603050405020304" pitchFamily="18" charset="0"/>
              </a:rPr>
              <a:t>Trò chơi: Ai kể đúng.</a:t>
            </a:r>
            <a:endParaRPr lang="en-US" sz="3600" dirty="0">
              <a:effectLst/>
              <a:latin typeface="+mn-lt"/>
              <a:ea typeface="Times New Roman" panose="02020603050405020304" pitchFamily="18" charset="0"/>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38047" b="62656" l="9045" r="85292">
                        <a14:foregroundMark x1="12595" y1="40781" x2="33812" y2="42578"/>
                        <a14:foregroundMark x1="56467" y1="42578" x2="75232" y2="42813"/>
                        <a14:foregroundMark x1="15300" y1="46641" x2="17329" y2="49727"/>
                        <a14:foregroundMark x1="30600" y1="47695" x2="27726" y2="55586"/>
                        <a14:foregroundMark x1="33390" y1="59180" x2="40997" y2="59180"/>
                        <a14:foregroundMark x1="63652" y1="59414" x2="69146" y2="58828"/>
                        <a14:foregroundMark x1="71598" y1="45781" x2="74134" y2="53281"/>
                        <a14:foregroundMark x1="31023" y1="53047" x2="33052" y2="52188"/>
                        <a14:foregroundMark x1="69400" y1="51758" x2="72527" y2="50898"/>
                        <a14:foregroundMark x1="54776" y1="41602" x2="77092" y2="42070"/>
                        <a14:foregroundMark x1="53508" y1="41719" x2="71936" y2="44531"/>
                        <a14:foregroundMark x1="52747" y1="42813" x2="65511" y2="44180"/>
                        <a14:foregroundMark x1="15300" y1="44844" x2="36348" y2="42227"/>
                        <a14:foregroundMark x1="18428" y1="47656" x2="11496" y2="47773"/>
                        <a14:foregroundMark x1="18681" y1="47148" x2="22147" y2="49648"/>
                        <a14:foregroundMark x1="16822" y1="39063" x2="35587" y2="41016"/>
                        <a14:foregroundMark x1="10144" y1="41367" x2="14201" y2="38555"/>
                        <a14:foregroundMark x1="9975" y1="40273" x2="9975" y2="40273"/>
                        <a14:foregroundMark x1="33981" y1="45273" x2="33981" y2="45273"/>
                        <a14:foregroundMark x1="34827" y1="45703" x2="34827" y2="45703"/>
                        <a14:foregroundMark x1="16991" y1="59023" x2="30854" y2="57578"/>
                        <a14:foregroundMark x1="73964" y1="44180" x2="73964" y2="44180"/>
                        <a14:foregroundMark x1="34235" y1="49453" x2="34235" y2="49453"/>
                      </a14:backgroundRemoval>
                    </a14:imgEffect>
                    <a14:imgEffect>
                      <a14:saturation sat="400000"/>
                    </a14:imgEffect>
                    <a14:imgEffect>
                      <a14:brightnessContrast contrast="-40000"/>
                    </a14:imgEffect>
                  </a14:imgLayer>
                </a14:imgProps>
              </a:ext>
            </a:extLst>
          </a:blip>
          <a:srcRect l="8749" t="37812" r="14159" b="36876"/>
          <a:stretch/>
        </p:blipFill>
        <p:spPr>
          <a:xfrm>
            <a:off x="1585120" y="2896990"/>
            <a:ext cx="13728972" cy="5713610"/>
          </a:xfrm>
          <a:prstGeom prst="rect">
            <a:avLst/>
          </a:prstGeom>
        </p:spPr>
      </p:pic>
      <p:sp>
        <p:nvSpPr>
          <p:cNvPr id="15" name="Rectangle 14"/>
          <p:cNvSpPr/>
          <p:nvPr/>
        </p:nvSpPr>
        <p:spPr>
          <a:xfrm>
            <a:off x="4678110" y="1099459"/>
            <a:ext cx="6899516" cy="609398"/>
          </a:xfrm>
          <a:prstGeom prst="rect">
            <a:avLst/>
          </a:prstGeom>
        </p:spPr>
        <p:txBody>
          <a:bodyPr wrap="none">
            <a:spAutoFit/>
          </a:bodyPr>
          <a:lstStyle/>
          <a:p>
            <a:pPr marL="457200" lvl="0" indent="-457200" algn="ctr">
              <a:lnSpc>
                <a:spcPct val="120000"/>
              </a:lnSpc>
              <a:spcAft>
                <a:spcPts val="0"/>
              </a:spcAft>
              <a:defRPr/>
            </a:pPr>
            <a:r>
              <a:rPr lang="nl-NL" sz="2800" b="1" dirty="0">
                <a:solidFill>
                  <a:srgbClr val="3333FF"/>
                </a:solidFill>
                <a:latin typeface="Times New Roman" panose="02020603050405020304" pitchFamily="18" charset="0"/>
                <a:ea typeface="Times New Roman" panose="02020603050405020304" pitchFamily="18" charset="0"/>
              </a:rPr>
              <a:t>Bài 01: TỰ NHIÊN VÀ CÔNG NGHỆ (T1) </a:t>
            </a:r>
            <a:endParaRPr lang="en-US" sz="2800" dirty="0">
              <a:solidFill>
                <a:srgbClr val="3333FF"/>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3428799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84292" y="1006517"/>
            <a:ext cx="15674027" cy="3416320"/>
          </a:xfrm>
          <a:prstGeom prst="rect">
            <a:avLst/>
          </a:prstGeom>
        </p:spPr>
        <p:txBody>
          <a:bodyPr wrap="square">
            <a:spAutoFit/>
          </a:bodyPr>
          <a:lstStyle/>
          <a:p>
            <a:pPr>
              <a:spcAft>
                <a:spcPts val="0"/>
              </a:spcAft>
            </a:pPr>
            <a:r>
              <a:rPr lang="nl-NL" sz="3600" b="1" i="1" dirty="0" smtClean="0">
                <a:solidFill>
                  <a:srgbClr val="0000CC"/>
                </a:solidFill>
                <a:latin typeface="Arial"/>
                <a:ea typeface="Times New Roman" panose="02020603050405020304" pitchFamily="18" charset="0"/>
              </a:rPr>
              <a:t>Luật chơi: </a:t>
            </a:r>
            <a:r>
              <a:rPr lang="nl-NL" sz="3600" b="1" dirty="0" smtClean="0">
                <a:solidFill>
                  <a:srgbClr val="0000CC"/>
                </a:solidFill>
                <a:latin typeface="Arial"/>
                <a:ea typeface="Times New Roman" panose="02020603050405020304" pitchFamily="18" charset="0"/>
              </a:rPr>
              <a:t>Mỗi đội chơi gồm 4 người. Luân phiên thứ tự theo vòng tròn mỗi bạn sẽ kể ra một đối tượng tự nhiên hoặc một sản phẩm công nghệ. Mỗi lần được tính 1 điểm, </a:t>
            </a:r>
            <a:r>
              <a:rPr lang="nl-NL" sz="3600" b="1" dirty="0">
                <a:solidFill>
                  <a:srgbClr val="0000CC"/>
                </a:solidFill>
                <a:latin typeface="Arial"/>
                <a:ea typeface="Times New Roman" panose="02020603050405020304" pitchFamily="18" charset="0"/>
              </a:rPr>
              <a:t>k</a:t>
            </a:r>
            <a:r>
              <a:rPr lang="nl-NL" sz="3600" b="1" dirty="0" smtClean="0">
                <a:solidFill>
                  <a:srgbClr val="0000CC"/>
                </a:solidFill>
                <a:latin typeface="Arial"/>
                <a:ea typeface="Times New Roman" panose="02020603050405020304" pitchFamily="18" charset="0"/>
              </a:rPr>
              <a:t>ể luân phiên trong nhóm nếu trùng với bạn đã kể không được tính điểm, ai chậm nghĩ ra mất lượt. Ai nhiều điểm nhất sẽ thắng trong nhóm và sẽ được chơi chung kết trong lớp. Ai thắng cuộc chơi trong lớp sẽ có phần thưởng.</a:t>
            </a:r>
            <a:endParaRPr lang="en-US" sz="3600" dirty="0">
              <a:solidFill>
                <a:srgbClr val="0000CC"/>
              </a:solidFill>
              <a:latin typeface="Arial"/>
              <a:ea typeface="Times New Roman" panose="02020603050405020304" pitchFamily="18" charset="0"/>
            </a:endParaRPr>
          </a:p>
        </p:txBody>
      </p:sp>
    </p:spTree>
    <p:extLst>
      <p:ext uri="{BB962C8B-B14F-4D97-AF65-F5344CB8AC3E}">
        <p14:creationId xmlns:p14="http://schemas.microsoft.com/office/powerpoint/2010/main" val="281770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xit" presetSubtype="0" fill="hold" nodeType="clickEffect">
                                  <p:stCondLst>
                                    <p:cond delay="0"/>
                                  </p:stCondLst>
                                  <p:childTnLst>
                                    <p:animEffect transition="out" filter="fade">
                                      <p:cBhvr>
                                        <p:cTn id="12" dur="1000"/>
                                        <p:tgtEl>
                                          <p:spTgt spid="35">
                                            <p:txEl>
                                              <p:pRg st="0" end="0"/>
                                            </p:txEl>
                                          </p:spTgt>
                                        </p:tgtEl>
                                      </p:cBhvr>
                                    </p:animEffect>
                                    <p:anim calcmode="lin" valueType="num">
                                      <p:cBhvr>
                                        <p:cTn id="13" dur="1000"/>
                                        <p:tgtEl>
                                          <p:spTgt spid="35">
                                            <p:txEl>
                                              <p:pRg st="0" end="0"/>
                                            </p:txEl>
                                          </p:spTgt>
                                        </p:tgtEl>
                                        <p:attrNameLst>
                                          <p:attrName>ppt_x</p:attrName>
                                        </p:attrNameLst>
                                      </p:cBhvr>
                                      <p:tavLst>
                                        <p:tav tm="0">
                                          <p:val>
                                            <p:strVal val="ppt_x"/>
                                          </p:val>
                                        </p:tav>
                                        <p:tav tm="100000">
                                          <p:val>
                                            <p:strVal val="ppt_x"/>
                                          </p:val>
                                        </p:tav>
                                      </p:tavLst>
                                    </p:anim>
                                    <p:anim calcmode="lin" valueType="num">
                                      <p:cBhvr>
                                        <p:cTn id="14" dur="1000"/>
                                        <p:tgtEl>
                                          <p:spTgt spid="35">
                                            <p:txEl>
                                              <p:pRg st="0" end="0"/>
                                            </p:txEl>
                                          </p:spTgt>
                                        </p:tgtEl>
                                        <p:attrNameLst>
                                          <p:attrName>ppt_y</p:attrName>
                                        </p:attrNameLst>
                                      </p:cBhvr>
                                      <p:tavLst>
                                        <p:tav tm="0">
                                          <p:val>
                                            <p:strVal val="ppt_y"/>
                                          </p:val>
                                        </p:tav>
                                        <p:tav tm="100000">
                                          <p:val>
                                            <p:strVal val="ppt_y+.1"/>
                                          </p:val>
                                        </p:tav>
                                      </p:tavLst>
                                    </p:anim>
                                    <p:set>
                                      <p:cBhvr>
                                        <p:cTn id="15" dur="1" fill="hold">
                                          <p:stCondLst>
                                            <p:cond delay="999"/>
                                          </p:stCondLst>
                                        </p:cTn>
                                        <p:tgtEl>
                                          <p:spTgt spid="3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31587" y="103853"/>
            <a:ext cx="5878532" cy="994830"/>
            <a:chOff x="4270277" y="164812"/>
            <a:chExt cx="5779343" cy="994830"/>
          </a:xfrm>
        </p:grpSpPr>
        <p:grpSp>
          <p:nvGrpSpPr>
            <p:cNvPr id="27" name="Group 26"/>
            <p:cNvGrpSpPr/>
            <p:nvPr/>
          </p:nvGrpSpPr>
          <p:grpSpPr>
            <a:xfrm>
              <a:off x="4270277" y="164812"/>
              <a:ext cx="5779343" cy="994830"/>
              <a:chOff x="4270277" y="164812"/>
              <a:chExt cx="5779343" cy="994830"/>
            </a:xfrm>
          </p:grpSpPr>
          <p:sp>
            <p:nvSpPr>
              <p:cNvPr id="29" name="TextBox 28"/>
              <p:cNvSpPr txBox="1"/>
              <p:nvPr/>
            </p:nvSpPr>
            <p:spPr>
              <a:xfrm>
                <a:off x="4270277"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sp>
            <p:nvSpPr>
              <p:cNvPr id="30" name="TextBox 29"/>
              <p:cNvSpPr txBox="1"/>
              <p:nvPr/>
            </p:nvSpPr>
            <p:spPr>
              <a:xfrm>
                <a:off x="5993302" y="636422"/>
                <a:ext cx="236740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smtClean="0">
                    <a:ln>
                      <a:noFill/>
                    </a:ln>
                    <a:solidFill>
                      <a:srgbClr val="FF0066"/>
                    </a:solidFill>
                    <a:effectLst/>
                    <a:uLnTx/>
                    <a:uFillTx/>
                    <a:latin typeface="Times New Roman" pitchFamily="18" charset="0"/>
                    <a:ea typeface="+mn-ea"/>
                    <a:cs typeface="Times New Roman" pitchFamily="18" charset="0"/>
                  </a:rPr>
                  <a:t>CÔNG NGHỆ</a:t>
                </a:r>
                <a:endPar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endParaRP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7" name="7-Point Star 6"/>
          <p:cNvSpPr/>
          <p:nvPr/>
        </p:nvSpPr>
        <p:spPr>
          <a:xfrm>
            <a:off x="1312853" y="2590801"/>
            <a:ext cx="13716000" cy="4876800"/>
          </a:xfrm>
          <a:prstGeom prst="star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0" fontAlgn="base" latinLnBrk="0" hangingPunct="0">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p:cNvSpPr txBox="1"/>
          <p:nvPr/>
        </p:nvSpPr>
        <p:spPr>
          <a:xfrm>
            <a:off x="3813970" y="3505200"/>
            <a:ext cx="8713765" cy="3416320"/>
          </a:xfrm>
          <a:prstGeom prst="rect">
            <a:avLst/>
          </a:prstGeom>
          <a:noFill/>
        </p:spPr>
        <p:txBody>
          <a:bodyPr wrap="square" rtlCol="0">
            <a:spAutoFit/>
          </a:bodyPr>
          <a:lstStyle/>
          <a:p>
            <a:pPr lvl="0" algn="ctr">
              <a:lnSpc>
                <a:spcPct val="120000"/>
              </a:lnSpc>
              <a:spcAft>
                <a:spcPts val="0"/>
              </a:spcAft>
            </a:pPr>
            <a:r>
              <a:rPr lang="nl-NL" sz="3600" b="1" i="1" dirty="0">
                <a:solidFill>
                  <a:srgbClr val="FF0000"/>
                </a:solidFill>
                <a:latin typeface="+mn-lt"/>
                <a:ea typeface="Times New Roman" panose="02020603050405020304" pitchFamily="18" charset="0"/>
              </a:rPr>
              <a:t>Các sản phẩm công nghệ có vai trò rất quan trọng trong đời sống của chúng ta. Càng ngày những sản phẩm công nghệ càng hiện đại giúp cho con người có cuộc sống tốt đẹp hơn</a:t>
            </a:r>
            <a:endParaRPr lang="en-US" sz="3200" b="1" dirty="0">
              <a:solidFill>
                <a:srgbClr val="FF0000"/>
              </a:solidFill>
              <a:latin typeface="+mn-lt"/>
              <a:ea typeface="Times New Roman" panose="02020603050405020304" pitchFamily="18" charset="0"/>
            </a:endParaRPr>
          </a:p>
        </p:txBody>
      </p:sp>
      <p:sp>
        <p:nvSpPr>
          <p:cNvPr id="13" name="Rectangle 12"/>
          <p:cNvSpPr/>
          <p:nvPr/>
        </p:nvSpPr>
        <p:spPr>
          <a:xfrm>
            <a:off x="4678110" y="1099459"/>
            <a:ext cx="6899516" cy="609398"/>
          </a:xfrm>
          <a:prstGeom prst="rect">
            <a:avLst/>
          </a:prstGeom>
        </p:spPr>
        <p:txBody>
          <a:bodyPr wrap="none">
            <a:spAutoFit/>
          </a:bodyPr>
          <a:lstStyle/>
          <a:p>
            <a:pPr marL="457200" lvl="0" indent="-457200" algn="ctr">
              <a:lnSpc>
                <a:spcPct val="120000"/>
              </a:lnSpc>
              <a:spcAft>
                <a:spcPts val="0"/>
              </a:spcAft>
              <a:defRPr/>
            </a:pPr>
            <a:r>
              <a:rPr lang="nl-NL" sz="2800" b="1" dirty="0">
                <a:solidFill>
                  <a:srgbClr val="3333FF"/>
                </a:solidFill>
                <a:latin typeface="Times New Roman" panose="02020603050405020304" pitchFamily="18" charset="0"/>
                <a:ea typeface="Times New Roman" panose="02020603050405020304" pitchFamily="18" charset="0"/>
              </a:rPr>
              <a:t>Bài 01: TỰ NHIÊN VÀ CÔNG NGHỆ (T1) </a:t>
            </a:r>
            <a:endParaRPr lang="en-US" sz="2800" dirty="0">
              <a:solidFill>
                <a:srgbClr val="3333FF"/>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1844618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10496</TotalTime>
  <Words>406</Words>
  <Application>Microsoft Office PowerPoint</Application>
  <PresentationFormat>Custom</PresentationFormat>
  <Paragraphs>34</Paragraphs>
  <Slides>9</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vt:i4>
      </vt:variant>
    </vt:vector>
  </HeadingPairs>
  <TitlesOfParts>
    <vt:vector size="15" baseType="lpstr">
      <vt:lpstr>Arial</vt:lpstr>
      <vt:lpstr>Calibri</vt:lpstr>
      <vt:lpstr>Calibri Light</vt:lpstr>
      <vt:lpstr>Times New Roman</vt:lpstr>
      <vt:lpstr>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1162</cp:revision>
  <dcterms:created xsi:type="dcterms:W3CDTF">2008-09-09T22:52:10Z</dcterms:created>
  <dcterms:modified xsi:type="dcterms:W3CDTF">2022-09-28T02:29:16Z</dcterms:modified>
</cp:coreProperties>
</file>