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9"/>
  </p:notesMasterIdLst>
  <p:sldIdLst>
    <p:sldId id="273" r:id="rId3"/>
    <p:sldId id="288" r:id="rId4"/>
    <p:sldId id="302" r:id="rId5"/>
    <p:sldId id="265" r:id="rId6"/>
    <p:sldId id="280" r:id="rId7"/>
    <p:sldId id="282" r:id="rId8"/>
    <p:sldId id="285" r:id="rId9"/>
    <p:sldId id="304" r:id="rId10"/>
    <p:sldId id="295" r:id="rId11"/>
    <p:sldId id="296" r:id="rId12"/>
    <p:sldId id="297" r:id="rId13"/>
    <p:sldId id="303" r:id="rId14"/>
    <p:sldId id="298" r:id="rId15"/>
    <p:sldId id="300" r:id="rId16"/>
    <p:sldId id="27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22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76F5D-31BC-401E-9AB6-7DED0E18831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121C-049E-4DAC-8330-069B5651B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DCE539-440D-452A-9B5C-5013E33D2F7E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5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6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0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6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1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86" y="60961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47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5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6" y="0"/>
            <a:ext cx="485025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90" y="-967923"/>
            <a:ext cx="3013624" cy="32031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5" t="68995" r="21093"/>
          <a:stretch>
            <a:fillRect/>
          </a:stretch>
        </p:blipFill>
        <p:spPr>
          <a:xfrm>
            <a:off x="4850255" y="3565979"/>
            <a:ext cx="2769745" cy="3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1F31-FEE4-43EA-9800-C8699515D7E3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1C63-2181-4733-A15A-338DA74F0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FE2267-07EB-455A-A75B-F7975F9E75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1321FB1-84FA-469A-A2BD-40982D9B09D2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D09884-851A-4A15-BF54-46A2C82B3C6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B858E3-A2DF-46C3-9459-7337DF03CD49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23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473721-F997-4A09-AD4E-0F589347AC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12693B-42C2-4BDB-94D6-02957A3F4DED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2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5A8C4B-EE31-458D-ABAF-989057A904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03481AC-3264-4BB9-9758-C8AA8476CC7F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32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4A3711-ECE1-4B24-84A5-455ED607B3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12ACF2D-0F8F-4814-9326-A4C1C397AF50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05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CCAA6E-FE2C-46B0-956D-30AAB94BD8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5E349A1-92EC-49B9-81BF-62C1D29EE8EB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9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26332C-D05B-454F-A05D-B3480DE73D6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0BEA279-7268-4364-9A5F-57D1E91E2D8C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7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8C4234-4F34-4268-855B-37FCE62793B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43AA6AC-B26C-4CE5-94AC-F4077ACDFA2F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2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7A139-CEC4-4133-8D6E-B0E6957A74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2489053-9E69-4D00-9333-26B57E11A79E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01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F9E2CD-D030-4A3B-872A-89C4E3FB57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43382F9-5FA5-49C8-BAD6-300EA788E550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38E7E7-9F85-42B2-8C20-914406D36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FEFAECB-74C3-4500-852F-741D9B9E5F5D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8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8" y="273726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7" y="273726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4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8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7337-C460-4D8B-A415-B15D2499B81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8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8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2E7B63-43C9-4C9C-AA6A-A8D8FAF7F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1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DA7003-F138-4930-B85D-D411E9444F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3/28/2022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8074736-BF52-4030-9458-D37E42930E9A}" type="slidenum">
              <a:rPr lang="en-US" altLang="en-US" smtClean="0">
                <a:latin typeface="Verdan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6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5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1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92625"/>
            <a:ext cx="4691062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5064125"/>
            <a:ext cx="1565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000625"/>
            <a:ext cx="37639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4233863"/>
            <a:ext cx="2624138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5675313"/>
            <a:ext cx="31877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28575"/>
            <a:ext cx="16637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582" y="2877954"/>
            <a:ext cx="10210070" cy="1615403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 100 000</a:t>
            </a:r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683091" y="931146"/>
            <a:ext cx="108700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Thứ hai ngày 28 tháng 3 năm 2022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TextBox 5"/>
          <p:cNvSpPr txBox="1">
            <a:spLocks noChangeArrowheads="1"/>
          </p:cNvSpPr>
          <p:nvPr/>
        </p:nvSpPr>
        <p:spPr bwMode="auto">
          <a:xfrm>
            <a:off x="4632340" y="2136007"/>
            <a:ext cx="2927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4542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62857" y="411162"/>
            <a:ext cx="223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latin typeface="Arial" charset="0"/>
              </a:rPr>
              <a:t>Bài 3</a:t>
            </a:r>
            <a:r>
              <a:rPr lang="en-US" sz="3600" b="1">
                <a:latin typeface="Arial" charset="0"/>
              </a:rPr>
              <a:t> :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486833" y="1451429"/>
            <a:ext cx="8874881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buFontTx/>
              <a:buAutoNum type="alphaLcParenR"/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Tìm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số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lớn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nhất</a:t>
            </a:r>
            <a:r>
              <a:rPr lang="en-US" sz="3200" b="1" dirty="0">
                <a:latin typeface="Arial" charset="0"/>
              </a:rPr>
              <a:t>  </a:t>
            </a:r>
            <a:r>
              <a:rPr lang="en-US" sz="3200" b="1" dirty="0" err="1">
                <a:latin typeface="Arial" charset="0"/>
              </a:rPr>
              <a:t>trong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các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số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sau</a:t>
            </a:r>
            <a:r>
              <a:rPr lang="en-US" sz="3200" b="1" dirty="0">
                <a:latin typeface="Arial" charset="0"/>
              </a:rPr>
              <a:t> :</a:t>
            </a:r>
          </a:p>
          <a:p>
            <a:pPr lvl="1" eaLnBrk="1" hangingPunct="1">
              <a:buFontTx/>
              <a:buAutoNum type="alphaLcParenR"/>
            </a:pPr>
            <a:endParaRPr lang="en-US" sz="3200" b="1" dirty="0">
              <a:latin typeface="Arial" charset="0"/>
            </a:endParaRPr>
          </a:p>
          <a:p>
            <a:pPr eaLnBrk="1" hangingPunct="1"/>
            <a:r>
              <a:rPr lang="en-US" sz="3200" b="1" dirty="0">
                <a:latin typeface="Arial" charset="0"/>
              </a:rPr>
              <a:t>       83 269 ;  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92 368</a:t>
            </a:r>
            <a:r>
              <a:rPr lang="en-US" sz="3200" b="1" dirty="0">
                <a:latin typeface="Arial" charset="0"/>
              </a:rPr>
              <a:t>  ;  29 863  ;  68 932 .</a:t>
            </a:r>
            <a:endParaRPr lang="en-US" sz="3200" dirty="0">
              <a:latin typeface="Arial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54117" y="3710501"/>
            <a:ext cx="2706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charset="0"/>
              </a:rPr>
              <a:t>Số lớn nhất :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066076" y="2371562"/>
            <a:ext cx="503580" cy="64457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205967" y="3136612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Arial" charset="0"/>
              </a:rPr>
              <a:t>92 368</a:t>
            </a:r>
          </a:p>
        </p:txBody>
      </p:sp>
      <p:sp>
        <p:nvSpPr>
          <p:cNvPr id="54282" name="Text Box 6"/>
          <p:cNvSpPr txBox="1">
            <a:spLocks noChangeArrowheads="1"/>
          </p:cNvSpPr>
          <p:nvPr/>
        </p:nvSpPr>
        <p:spPr bwMode="auto">
          <a:xfrm>
            <a:off x="1016001" y="4419600"/>
            <a:ext cx="74222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b="1">
                <a:latin typeface="Arial" charset="0"/>
              </a:rPr>
              <a:t>b) Tìm số bé nhất   trong các số sau :</a:t>
            </a:r>
          </a:p>
          <a:p>
            <a:pPr eaLnBrk="1" hangingPunct="1"/>
            <a:r>
              <a:rPr lang="en-US" sz="3200" b="1">
                <a:latin typeface="Arial" charset="0"/>
              </a:rPr>
              <a:t>74 203  ;  100 000  ;  </a:t>
            </a:r>
            <a:r>
              <a:rPr lang="en-US" sz="3200" b="1">
                <a:solidFill>
                  <a:schemeClr val="bg1"/>
                </a:solidFill>
                <a:latin typeface="Arial" charset="0"/>
              </a:rPr>
              <a:t>54 307</a:t>
            </a:r>
            <a:r>
              <a:rPr lang="en-US" sz="3200" b="1">
                <a:latin typeface="Arial" charset="0"/>
              </a:rPr>
              <a:t>  ;  90 214 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884209" y="4984184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latin typeface="Arial" charset="0"/>
              </a:rPr>
              <a:t>54 307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041400" y="5745163"/>
            <a:ext cx="2528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charset="0"/>
              </a:rPr>
              <a:t>Số bé nhất :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273937" y="1472588"/>
            <a:ext cx="24096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charset="0"/>
              </a:rPr>
              <a:t>số lớn nhất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2438399" y="4419600"/>
            <a:ext cx="227874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charset="0"/>
              </a:rPr>
              <a:t>số bé nhất   </a:t>
            </a:r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4757148" y="5004375"/>
            <a:ext cx="469001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Arial" charset="0"/>
              </a:rPr>
              <a:t>5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994511" y="2432223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latin typeface="Arial" charset="0"/>
              </a:rPr>
              <a:t>92 368</a:t>
            </a: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67C81E80-6DF8-430C-ACAF-296236FD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034819"/>
            <a:ext cx="2801805" cy="47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9.19032E-7 -3.01874E-6 L 0.01393 0.0955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47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1.85185E-6 L -0.11111 0.1134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  <p:bldP spid="54277" grpId="0" animBg="1"/>
      <p:bldP spid="54277" grpId="1" animBg="1"/>
      <p:bldP spid="10247" grpId="0"/>
      <p:bldP spid="10247" grpId="1"/>
      <p:bldP spid="54282" grpId="0" animBg="1"/>
      <p:bldP spid="10248" grpId="0"/>
      <p:bldP spid="10248" grpId="1"/>
      <p:bldP spid="54284" grpId="0"/>
      <p:bldP spid="54292" grpId="0" animBg="1"/>
      <p:bldP spid="54295" grpId="0" animBg="1"/>
      <p:bldP spid="54295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74171" y="329433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4170" y="1112618"/>
            <a:ext cx="13208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30 620; 8 258; 31 855; 16 999</a:t>
            </a:r>
          </a:p>
          <a:p>
            <a:pPr lvl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8CCFA0BB-149D-4A7F-8D01-28B2C2631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05" y="5467149"/>
            <a:ext cx="12192000" cy="1541463"/>
          </a:xfrm>
          <a:prstGeom prst="rect">
            <a:avLst/>
          </a:prstGeom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43F491A4-61EA-4AED-8744-575009D36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639" y="-139829"/>
            <a:ext cx="1822779" cy="1482781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668047" y="2576186"/>
            <a:ext cx="6370639" cy="584983"/>
            <a:chOff x="1680" y="1503"/>
            <a:chExt cx="4013" cy="491"/>
          </a:xfrm>
        </p:grpSpPr>
        <p:pic>
          <p:nvPicPr>
            <p:cNvPr id="8" name="Picture 6" descr="A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64" y="1503"/>
              <a:ext cx="362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CC0000"/>
                  </a:solidFill>
                </a:rPr>
                <a:t> 16 999; 30 620; 31 855; 8 258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668047" y="3418456"/>
            <a:ext cx="6405564" cy="584598"/>
            <a:chOff x="1658" y="2088"/>
            <a:chExt cx="4035" cy="491"/>
          </a:xfrm>
        </p:grpSpPr>
        <p:pic>
          <p:nvPicPr>
            <p:cNvPr id="12" name="Picture 9" descr="B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064" y="2088"/>
              <a:ext cx="362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CC0000"/>
                  </a:solidFill>
                </a:rPr>
                <a:t> 31 855; 30 620; 16 999; 8 258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668047" y="4131702"/>
            <a:ext cx="6410326" cy="584196"/>
            <a:chOff x="1645" y="2559"/>
            <a:chExt cx="4038" cy="491"/>
          </a:xfrm>
        </p:grpSpPr>
        <p:pic>
          <p:nvPicPr>
            <p:cNvPr id="16" name="Picture 12" descr="C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054" y="2559"/>
              <a:ext cx="362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CC0000"/>
                  </a:solidFill>
                </a:rPr>
                <a:t> 8 258; 16 999; 30 620; 31 855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1705326" y="4913511"/>
            <a:ext cx="6392864" cy="595313"/>
            <a:chOff x="1343" y="3216"/>
            <a:chExt cx="4027" cy="500"/>
          </a:xfrm>
        </p:grpSpPr>
        <p:pic>
          <p:nvPicPr>
            <p:cNvPr id="19" name="Picture 15" descr="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741" y="3225"/>
              <a:ext cx="362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CC0000"/>
                  </a:solidFill>
                </a:rPr>
                <a:t> 8 258; 16 999; 31 855; 30 620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0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560" y="270482"/>
            <a:ext cx="11505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65 372 ; 56 372 ; 76 253 ; 56 327  </a:t>
            </a:r>
          </a:p>
          <a:p>
            <a:pPr lvl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442987" y="1994744"/>
            <a:ext cx="5894388" cy="601663"/>
            <a:chOff x="1680" y="1584"/>
            <a:chExt cx="3713" cy="505"/>
          </a:xfrm>
        </p:grpSpPr>
        <p:pic>
          <p:nvPicPr>
            <p:cNvPr id="4" name="Picture 45" descr="A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6"/>
            <p:cNvSpPr txBox="1">
              <a:spLocks noChangeArrowheads="1"/>
            </p:cNvSpPr>
            <p:nvPr/>
          </p:nvSpPr>
          <p:spPr bwMode="auto">
            <a:xfrm>
              <a:off x="2064" y="1650"/>
              <a:ext cx="332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CC0000"/>
                  </a:solidFill>
                </a:rPr>
                <a:t> 56 327; 56 372; 65 372; 76 253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1442987" y="2992040"/>
            <a:ext cx="5929313" cy="585788"/>
            <a:chOff x="1658" y="2129"/>
            <a:chExt cx="3735" cy="492"/>
          </a:xfrm>
        </p:grpSpPr>
        <p:pic>
          <p:nvPicPr>
            <p:cNvPr id="7" name="Picture 48" descr="B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2064" y="2182"/>
              <a:ext cx="332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CC0000"/>
                  </a:solidFill>
                </a:rPr>
                <a:t> 76 253; 65 372; 56 327; 56 372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457275" y="4014749"/>
            <a:ext cx="5915025" cy="579437"/>
            <a:chOff x="1645" y="2640"/>
            <a:chExt cx="3726" cy="487"/>
          </a:xfrm>
        </p:grpSpPr>
        <p:pic>
          <p:nvPicPr>
            <p:cNvPr id="10" name="Picture 51" descr="C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2042" y="2688"/>
              <a:ext cx="332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CC0000"/>
                  </a:solidFill>
                </a:rPr>
                <a:t> 76 253; 56 372; 65 372; 56 327</a:t>
              </a:r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1457275" y="5055068"/>
            <a:ext cx="5916613" cy="533400"/>
            <a:chOff x="1343" y="3216"/>
            <a:chExt cx="3727" cy="448"/>
          </a:xfrm>
        </p:grpSpPr>
        <p:pic>
          <p:nvPicPr>
            <p:cNvPr id="13" name="Picture 54" descr="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1741" y="3225"/>
              <a:ext cx="332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hlink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hlink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CC0000"/>
                  </a:solidFill>
                </a:rPr>
                <a:t> 76 253; 65 372; 56 372; 56 327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3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38" y="201748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viết các số có 5 chữ số theo thứ tự từ bé đến lớn hoặc từ lớn đến bé, ta cần thực hiện theo các bước: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63" y="3568475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Xác định các số có mấy chữ số?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 So sánh các hàng trăm nghìn 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hàng chục nghìn  hàng nghìn  hàng trăm  hàng chục  hàng đơn vị.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14" y="0"/>
            <a:ext cx="9622972" cy="2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29619" y="5369354"/>
            <a:ext cx="1396966" cy="137288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6647352"/>
            <a:ext cx="12192000" cy="2540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73DFAAF-ABC6-4F13-888B-9F287A5F15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05" y="234903"/>
            <a:ext cx="1395548" cy="1172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3">
            <a:extLst>
              <a:ext uri="{FF2B5EF4-FFF2-40B4-BE49-F238E27FC236}">
                <a16:creationId xmlns:a16="http://schemas.microsoft.com/office/drawing/2014/main" id="{5374E0EA-9155-4795-9D5C-D0A719C80B46}"/>
              </a:ext>
            </a:extLst>
          </p:cNvPr>
          <p:cNvGrpSpPr/>
          <p:nvPr/>
        </p:nvGrpSpPr>
        <p:grpSpPr>
          <a:xfrm>
            <a:off x="654851" y="955370"/>
            <a:ext cx="9234712" cy="812800"/>
            <a:chOff x="1270908" y="1208314"/>
            <a:chExt cx="6926034" cy="609600"/>
          </a:xfrm>
        </p:grpSpPr>
        <p:cxnSp>
          <p:nvCxnSpPr>
            <p:cNvPr id="17" name="Straight Connector 4">
              <a:extLst>
                <a:ext uri="{FF2B5EF4-FFF2-40B4-BE49-F238E27FC236}">
                  <a16:creationId xmlns:a16="http://schemas.microsoft.com/office/drawing/2014/main" id="{495E36C2-62D2-4B08-B7C5-F6040FBAFB0A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">
              <a:extLst>
                <a:ext uri="{FF2B5EF4-FFF2-40B4-BE49-F238E27FC236}">
                  <a16:creationId xmlns:a16="http://schemas.microsoft.com/office/drawing/2014/main" id="{D16D7A94-3BF9-4D5B-A9D7-B7A8816774F9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">
              <a:extLst>
                <a:ext uri="{FF2B5EF4-FFF2-40B4-BE49-F238E27FC236}">
                  <a16:creationId xmlns:a16="http://schemas.microsoft.com/office/drawing/2014/main" id="{D2BF66EB-63B9-401D-97D9-03BEA27A3C7A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E585878A-60CF-4C59-9705-079557AB132D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8" descr="yellow.png">
              <a:extLst>
                <a:ext uri="{FF2B5EF4-FFF2-40B4-BE49-F238E27FC236}">
                  <a16:creationId xmlns:a16="http://schemas.microsoft.com/office/drawing/2014/main" id="{709888A9-6294-4DC9-B8A2-4D91FF66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3F491A4-61EA-4AED-8744-575009D364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7968" y="291973"/>
            <a:ext cx="1822779" cy="14827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48" y="294851"/>
            <a:ext cx="1396355" cy="9228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11694C-C84B-4747-A050-989836B455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0" y="260134"/>
            <a:ext cx="1423030" cy="9405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81D1D06-DECD-4CAF-BA58-79D81A8B2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15" y="5318272"/>
            <a:ext cx="1767096" cy="11679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080" y="1657044"/>
            <a:ext cx="8168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* So sánh các số có số chữ số khác nhau: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- Số nào có nhiều chữ số hơn thì số đó lớn hơn.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- Số nào có ít chữ số hơn thì số đó bé hơn.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80" y="3497943"/>
            <a:ext cx="10152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* So sánh các số có số chữ số bằng nhau thì ta so sánh từng cặp chữ số ở cùng một hàng, kể từ trái sang phải.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nào có số chữ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cùng hàng lớn hơn thì số đó lớn hơn.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nào có số chữ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cùng hàng bé hơn thì số đó bé hơn.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3185" y="1465385"/>
            <a:ext cx="6365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Hoàn thành các bài tập.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Xem trước bài: 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4050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0"/>
            <a:ext cx="12185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8557" y="3510845"/>
            <a:ext cx="9246443" cy="990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 flipV="1">
            <a:off x="4368801" y="1291771"/>
            <a:ext cx="1698170" cy="7982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456" y="1369841"/>
            <a:ext cx="1043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74"/>
          <a:stretch>
            <a:fillRect/>
          </a:stretch>
        </p:blipFill>
        <p:spPr>
          <a:xfrm>
            <a:off x="8316686" y="1690914"/>
            <a:ext cx="2172701" cy="23186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8114" y="2241675"/>
            <a:ext cx="695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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99 999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114" y="2826450"/>
            <a:ext cx="612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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99 999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436" y="3387353"/>
            <a:ext cx="873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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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224D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4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962400" y="152400"/>
            <a:ext cx="51816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700" b="1" kern="10" dirty="0" err="1"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"/>
              </a:rPr>
              <a:t>Khởi</a:t>
            </a:r>
            <a:r>
              <a:rPr lang="en-US" sz="3700" b="1" kern="10" dirty="0"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"/>
              </a:rPr>
              <a:t> </a:t>
            </a:r>
            <a:r>
              <a:rPr lang="en-US" sz="3700" b="1" kern="10" dirty="0" err="1"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"/>
              </a:rPr>
              <a:t>động</a:t>
            </a:r>
            <a:endParaRPr lang="en-US" sz="3700" b="1" kern="10" dirty="0"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828802" y="1074821"/>
            <a:ext cx="7055772" cy="69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sz="3700" dirty="0" err="1">
                <a:solidFill>
                  <a:srgbClr val="00CC00"/>
                </a:solidFill>
              </a:rPr>
              <a:t>Điền</a:t>
            </a:r>
            <a:r>
              <a:rPr lang="en-US" sz="3700" dirty="0">
                <a:solidFill>
                  <a:srgbClr val="00CC00"/>
                </a:solidFill>
              </a:rPr>
              <a:t> </a:t>
            </a:r>
            <a:r>
              <a:rPr lang="en-US" sz="3700" dirty="0" err="1">
                <a:solidFill>
                  <a:srgbClr val="00CC00"/>
                </a:solidFill>
              </a:rPr>
              <a:t>dấu</a:t>
            </a:r>
            <a:r>
              <a:rPr lang="en-US" sz="3700" dirty="0">
                <a:solidFill>
                  <a:srgbClr val="00CC00"/>
                </a:solidFill>
              </a:rPr>
              <a:t> </a:t>
            </a:r>
            <a:r>
              <a:rPr lang="en-US" sz="3700" dirty="0" err="1">
                <a:solidFill>
                  <a:srgbClr val="00CC00"/>
                </a:solidFill>
              </a:rPr>
              <a:t>thích</a:t>
            </a:r>
            <a:r>
              <a:rPr lang="en-US" sz="3700" dirty="0">
                <a:solidFill>
                  <a:srgbClr val="00CC00"/>
                </a:solidFill>
              </a:rPr>
              <a:t> </a:t>
            </a:r>
            <a:r>
              <a:rPr lang="en-US" sz="3700" dirty="0" err="1">
                <a:solidFill>
                  <a:srgbClr val="00CC00"/>
                </a:solidFill>
              </a:rPr>
              <a:t>hợp</a:t>
            </a:r>
            <a:r>
              <a:rPr lang="en-US" sz="3700" dirty="0">
                <a:solidFill>
                  <a:srgbClr val="00CC00"/>
                </a:solidFill>
              </a:rPr>
              <a:t> </a:t>
            </a:r>
            <a:r>
              <a:rPr lang="en-US" sz="3700" dirty="0" err="1">
                <a:solidFill>
                  <a:srgbClr val="00CC00"/>
                </a:solidFill>
              </a:rPr>
              <a:t>vào</a:t>
            </a:r>
            <a:r>
              <a:rPr lang="en-US" sz="3700" dirty="0">
                <a:solidFill>
                  <a:srgbClr val="00CC00"/>
                </a:solidFill>
              </a:rPr>
              <a:t> ô </a:t>
            </a:r>
            <a:r>
              <a:rPr lang="en-US" sz="3700" dirty="0" err="1">
                <a:solidFill>
                  <a:srgbClr val="00CC00"/>
                </a:solidFill>
              </a:rPr>
              <a:t>trống</a:t>
            </a:r>
            <a:r>
              <a:rPr lang="en-US" sz="3700" dirty="0">
                <a:solidFill>
                  <a:srgbClr val="00CC00"/>
                </a:solidFill>
              </a:rPr>
              <a:t>:</a:t>
            </a:r>
          </a:p>
        </p:txBody>
      </p: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1930400" y="2032003"/>
            <a:ext cx="7342718" cy="1982790"/>
            <a:chOff x="912" y="1280"/>
            <a:chExt cx="3469" cy="1249"/>
          </a:xfrm>
        </p:grpSpPr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488" y="1296"/>
              <a:ext cx="240" cy="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4400">
                <a:solidFill>
                  <a:srgbClr val="FF00FF"/>
                </a:solidFill>
              </a:endParaRP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1016" y="1280"/>
              <a:ext cx="4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/>
                <a:t>120</a:t>
              </a:r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1776" y="1296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1230</a:t>
              </a:r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1488" y="1660"/>
              <a:ext cx="240" cy="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4400">
                <a:solidFill>
                  <a:srgbClr val="FF00FF"/>
                </a:solidFill>
              </a:endParaRPr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912" y="1644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4789</a:t>
              </a:r>
            </a:p>
          </p:txBody>
        </p:sp>
        <p:sp>
          <p:nvSpPr>
            <p:cNvPr id="26641" name="Text Box 17"/>
            <p:cNvSpPr txBox="1">
              <a:spLocks noChangeArrowheads="1"/>
            </p:cNvSpPr>
            <p:nvPr/>
          </p:nvSpPr>
          <p:spPr bwMode="auto">
            <a:xfrm>
              <a:off x="1776" y="1660"/>
              <a:ext cx="4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987</a:t>
              </a: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1488" y="2032"/>
              <a:ext cx="240" cy="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4400">
                <a:solidFill>
                  <a:srgbClr val="FF00FF"/>
                </a:solidFill>
              </a:endParaRPr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912" y="2016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6378</a:t>
              </a:r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1776" y="2032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6379</a:t>
              </a:r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3548" y="1308"/>
              <a:ext cx="240" cy="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4400">
                <a:solidFill>
                  <a:srgbClr val="FF00FF"/>
                </a:solidFill>
              </a:endParaRP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3024" y="1292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5462</a:t>
              </a: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836" y="1308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5624</a:t>
              </a: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3548" y="1672"/>
              <a:ext cx="240" cy="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4400">
                <a:solidFill>
                  <a:srgbClr val="FF00FF"/>
                </a:solidFill>
              </a:endParaRPr>
            </a:p>
          </p:txBody>
        </p:sp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024" y="1656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1237</a:t>
              </a: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3836" y="1672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1237</a:t>
              </a: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3548" y="2044"/>
              <a:ext cx="240" cy="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4400">
                <a:solidFill>
                  <a:srgbClr val="FF00FF"/>
                </a:solidFill>
              </a:endParaRPr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3024" y="2028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7893</a:t>
              </a:r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3836" y="2044"/>
              <a:ext cx="5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9018</a:t>
              </a:r>
            </a:p>
          </p:txBody>
        </p:sp>
      </p:grp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122085" y="1966913"/>
            <a:ext cx="545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sz="4000" b="1" dirty="0">
                <a:solidFill>
                  <a:srgbClr val="CC0000"/>
                </a:solidFill>
              </a:rPr>
              <a:t>&lt;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130552" y="2528889"/>
            <a:ext cx="545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sz="4000" b="1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3149600" y="3124201"/>
            <a:ext cx="545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sz="4000" b="1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7490885" y="1966913"/>
            <a:ext cx="545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sz="4000" b="1">
                <a:solidFill>
                  <a:srgbClr val="CC0000"/>
                </a:solidFill>
              </a:rPr>
              <a:t>&lt;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7499352" y="2528889"/>
            <a:ext cx="545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sz="4000" b="1">
                <a:solidFill>
                  <a:srgbClr val="CC0000"/>
                </a:solidFill>
              </a:rPr>
              <a:t>=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7518400" y="3124201"/>
            <a:ext cx="545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sz="4000" b="1">
                <a:solidFill>
                  <a:srgbClr val="CC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257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55" grpId="0"/>
      <p:bldP spid="26656" grpId="0"/>
      <p:bldP spid="26657" grpId="0"/>
      <p:bldP spid="26658" grpId="0"/>
      <p:bldP spid="26659" grpId="0"/>
      <p:bldP spid="266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105" y="1161528"/>
            <a:ext cx="10605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28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So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sánh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phạm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vi 100 000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946400" y="2284414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   100 000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6807201" y="2284414"/>
            <a:ext cx="2039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Arial" charset="0"/>
              </a:rPr>
              <a:t>  99 999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92800" y="2268538"/>
            <a:ext cx="81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latin typeface="Arial" charset="0"/>
              </a:rPr>
              <a:t>…</a:t>
            </a:r>
          </a:p>
        </p:txBody>
      </p:sp>
      <p:sp>
        <p:nvSpPr>
          <p:cNvPr id="33831" name="AutoShape 39"/>
          <p:cNvSpPr>
            <a:spLocks/>
          </p:cNvSpPr>
          <p:nvPr/>
        </p:nvSpPr>
        <p:spPr bwMode="auto">
          <a:xfrm rot="-5400000">
            <a:off x="4191000" y="1893888"/>
            <a:ext cx="304800" cy="2184400"/>
          </a:xfrm>
          <a:prstGeom prst="leftBrace">
            <a:avLst>
              <a:gd name="adj1" fmla="val 44792"/>
              <a:gd name="adj2" fmla="val 4660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3149600" y="3124200"/>
            <a:ext cx="2705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Arial" charset="0"/>
              </a:rPr>
              <a:t>6 chữ số</a:t>
            </a:r>
          </a:p>
        </p:txBody>
      </p:sp>
      <p:sp>
        <p:nvSpPr>
          <p:cNvPr id="33834" name="AutoShape 42"/>
          <p:cNvSpPr>
            <a:spLocks/>
          </p:cNvSpPr>
          <p:nvPr/>
        </p:nvSpPr>
        <p:spPr bwMode="auto">
          <a:xfrm rot="-5400000">
            <a:off x="7804151" y="2001838"/>
            <a:ext cx="304800" cy="1968500"/>
          </a:xfrm>
          <a:prstGeom prst="leftBrace">
            <a:avLst>
              <a:gd name="adj1" fmla="val 40365"/>
              <a:gd name="adj2" fmla="val 4660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6807201" y="3138489"/>
            <a:ext cx="269875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Arial" charset="0"/>
              </a:rPr>
              <a:t>5 chữ số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994401" y="3062288"/>
            <a:ext cx="56303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Arial" charset="0"/>
              </a:rPr>
              <a:t>&gt;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994401" y="2300288"/>
            <a:ext cx="563033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Arial" charset="0"/>
              </a:rPr>
              <a:t>&gt;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246968" y="3824289"/>
            <a:ext cx="5606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  99 999</a:t>
            </a:r>
            <a:r>
              <a:rPr lang="en-US" sz="4000" b="1">
                <a:latin typeface="Arial" charset="0"/>
              </a:rPr>
              <a:t>            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100 000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685367" y="379253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latin typeface="Arial" charset="0"/>
              </a:rPr>
              <a:t>…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 rot="10800000">
            <a:off x="5634566" y="3843112"/>
            <a:ext cx="641351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Arial" charset="0"/>
              </a:rPr>
              <a:t>&gt;</a:t>
            </a:r>
          </a:p>
        </p:txBody>
      </p:sp>
      <p:grpSp>
        <p:nvGrpSpPr>
          <p:cNvPr id="33841" name="Group 11"/>
          <p:cNvGrpSpPr>
            <a:grpSpLocks/>
          </p:cNvGrpSpPr>
          <p:nvPr/>
        </p:nvGrpSpPr>
        <p:grpSpPr bwMode="auto">
          <a:xfrm>
            <a:off x="508000" y="4803776"/>
            <a:ext cx="11277600" cy="2206625"/>
            <a:chOff x="457200" y="3429000"/>
            <a:chExt cx="8458200" cy="14478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3429000"/>
              <a:ext cx="8382000" cy="14478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457200" y="3429000"/>
              <a:ext cx="8458200" cy="12009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So sánh các số có số chữ số khác nhau: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- Số nào có nhiều chữ số hơn thì số đó lớn hơn.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- Số nào có ít chữ số hơn thì số đó bé hơn.</a:t>
              </a:r>
            </a:p>
          </p:txBody>
        </p:sp>
      </p:grp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360079" y="949543"/>
            <a:ext cx="863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Ví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dụ</a:t>
            </a:r>
            <a:r>
              <a:rPr lang="en-US" sz="3600" b="1" u="sng" dirty="0">
                <a:latin typeface="Times New Roman" pitchFamily="18" charset="0"/>
              </a:rPr>
              <a:t> 1</a:t>
            </a:r>
            <a:r>
              <a:rPr lang="en-US" sz="3600" b="1" dirty="0">
                <a:latin typeface="Times New Roman" pitchFamily="18" charset="0"/>
              </a:rPr>
              <a:t> : So </a:t>
            </a:r>
            <a:r>
              <a:rPr lang="en-US" sz="3600" b="1" dirty="0" err="1">
                <a:latin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</a:rPr>
              <a:t> 100 000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99 999</a:t>
            </a:r>
          </a:p>
        </p:txBody>
      </p:sp>
    </p:spTree>
    <p:extLst>
      <p:ext uri="{BB962C8B-B14F-4D97-AF65-F5344CB8AC3E}">
        <p14:creationId xmlns:p14="http://schemas.microsoft.com/office/powerpoint/2010/main" val="495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3827" grpId="0"/>
      <p:bldP spid="2053" grpId="0"/>
      <p:bldP spid="33831" grpId="0" animBg="1"/>
      <p:bldP spid="33831" grpId="1" animBg="1"/>
      <p:bldP spid="33832" grpId="0"/>
      <p:bldP spid="33832" grpId="1"/>
      <p:bldP spid="33834" grpId="0" animBg="1"/>
      <p:bldP spid="33834" grpId="1" animBg="1"/>
      <p:bldP spid="33835" grpId="0"/>
      <p:bldP spid="33835" grpId="1"/>
      <p:bldP spid="2054" grpId="0"/>
      <p:bldP spid="2054" grpId="1"/>
      <p:bldP spid="2054" grpId="2"/>
      <p:bldP spid="2" grpId="0" animBg="1"/>
      <p:bldP spid="2055" grpId="0"/>
      <p:bldP spid="338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156200" y="21018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latin typeface="Arial" charset="0"/>
              </a:rPr>
              <a:t>…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34001" y="2552700"/>
            <a:ext cx="5630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Arial" charset="0"/>
              </a:rPr>
              <a:t>&gt;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438401" y="2057400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Arial" charset="0"/>
              </a:rPr>
              <a:t>76 200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447367" y="2057400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Arial" charset="0"/>
              </a:rPr>
              <a:t>76 199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760133" y="2040294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rgbClr val="CC0099"/>
                </a:solidFill>
                <a:latin typeface="Arial" charset="0"/>
              </a:rPr>
              <a:t>6</a:t>
            </a:r>
            <a:endParaRPr lang="en-US" sz="4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6788984" y="2040293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rgbClr val="CC0099"/>
                </a:solidFill>
                <a:latin typeface="Arial" charset="0"/>
              </a:rPr>
              <a:t>6</a:t>
            </a:r>
            <a:endParaRPr lang="en-US" sz="4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429933" y="205740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latin typeface="Arial" charset="0"/>
              </a:rPr>
              <a:t>7</a:t>
            </a:r>
            <a:endParaRPr lang="en-US" sz="4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6464300" y="205740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latin typeface="Arial" charset="0"/>
              </a:rPr>
              <a:t>7</a:t>
            </a:r>
            <a:endParaRPr lang="en-US" sz="4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185203" y="206112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2             </a:t>
            </a:r>
          </a:p>
        </p:txBody>
      </p:sp>
      <p:cxnSp>
        <p:nvCxnSpPr>
          <p:cNvPr id="48145" name="AutoShape 17"/>
          <p:cNvCxnSpPr>
            <a:cxnSpLocks noChangeShapeType="1"/>
          </p:cNvCxnSpPr>
          <p:nvPr/>
        </p:nvCxnSpPr>
        <p:spPr bwMode="auto">
          <a:xfrm rot="5400000" flipH="1" flipV="1">
            <a:off x="4735778" y="203994"/>
            <a:ext cx="30162" cy="3981451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6" name="AutoShape 18"/>
          <p:cNvCxnSpPr>
            <a:cxnSpLocks noChangeShapeType="1"/>
          </p:cNvCxnSpPr>
          <p:nvPr/>
        </p:nvCxnSpPr>
        <p:spPr bwMode="auto">
          <a:xfrm rot="5400000" flipH="1" flipV="1">
            <a:off x="5125244" y="203994"/>
            <a:ext cx="30162" cy="3981451"/>
          </a:xfrm>
          <a:prstGeom prst="bentConnector3">
            <a:avLst>
              <a:gd name="adj1" fmla="val 1199995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240132" y="20574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1             </a:t>
            </a:r>
          </a:p>
        </p:txBody>
      </p:sp>
      <p:cxnSp>
        <p:nvCxnSpPr>
          <p:cNvPr id="48148" name="AutoShape 20"/>
          <p:cNvCxnSpPr>
            <a:cxnSpLocks noChangeShapeType="1"/>
          </p:cNvCxnSpPr>
          <p:nvPr/>
        </p:nvCxnSpPr>
        <p:spPr bwMode="auto">
          <a:xfrm rot="5400000" flipH="1" flipV="1">
            <a:off x="5444097" y="234156"/>
            <a:ext cx="30162" cy="3981451"/>
          </a:xfrm>
          <a:prstGeom prst="bentConnector3">
            <a:avLst>
              <a:gd name="adj1" fmla="val 1289472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185203" y="26670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2             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7287839" y="267244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1             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283200" y="19812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Arial" charset="0"/>
              </a:rPr>
              <a:t>&gt;</a:t>
            </a:r>
          </a:p>
        </p:txBody>
      </p:sp>
      <p:grpSp>
        <p:nvGrpSpPr>
          <p:cNvPr id="48152" name="Group 15"/>
          <p:cNvGrpSpPr>
            <a:grpSpLocks/>
          </p:cNvGrpSpPr>
          <p:nvPr/>
        </p:nvGrpSpPr>
        <p:grpSpPr bwMode="auto">
          <a:xfrm>
            <a:off x="0" y="4184650"/>
            <a:ext cx="12192000" cy="2444750"/>
            <a:chOff x="304800" y="3505199"/>
            <a:chExt cx="8610600" cy="1447801"/>
          </a:xfrm>
        </p:grpSpPr>
        <p:sp>
          <p:nvSpPr>
            <p:cNvPr id="14" name="Rectangle 13"/>
            <p:cNvSpPr/>
            <p:nvPr/>
          </p:nvSpPr>
          <p:spPr>
            <a:xfrm>
              <a:off x="304800" y="3505199"/>
              <a:ext cx="8534361" cy="1447801"/>
            </a:xfrm>
            <a:prstGeom prst="rect">
              <a:avLst/>
            </a:prstGeom>
            <a:solidFill>
              <a:srgbClr val="E8FA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49" name="Text Box 4"/>
            <p:cNvSpPr txBox="1">
              <a:spLocks noChangeArrowheads="1"/>
            </p:cNvSpPr>
            <p:nvPr/>
          </p:nvSpPr>
          <p:spPr bwMode="auto">
            <a:xfrm>
              <a:off x="457279" y="3505199"/>
              <a:ext cx="8458121" cy="133686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 *  So </a:t>
              </a:r>
              <a:r>
                <a:rPr lang="en-US" sz="2800" b="1" dirty="0" err="1">
                  <a:latin typeface="Times New Roman" pitchFamily="18" charset="0"/>
                </a:rPr>
                <a:t>sánh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các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chữ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bằng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nhau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thì</a:t>
              </a:r>
              <a:r>
                <a:rPr lang="en-US" sz="2800" b="1" dirty="0">
                  <a:latin typeface="Times New Roman" pitchFamily="18" charset="0"/>
                </a:rPr>
                <a:t> ta so </a:t>
              </a:r>
              <a:r>
                <a:rPr lang="en-US" sz="2800" b="1" dirty="0" err="1">
                  <a:latin typeface="Times New Roman" pitchFamily="18" charset="0"/>
                </a:rPr>
                <a:t>sánh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từng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cặp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chữ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ở </a:t>
              </a:r>
              <a:r>
                <a:rPr lang="en-US" sz="2800" b="1" dirty="0" err="1">
                  <a:latin typeface="Times New Roman" pitchFamily="18" charset="0"/>
                </a:rPr>
                <a:t>cùng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một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hàng</a:t>
              </a:r>
              <a:r>
                <a:rPr lang="en-US" sz="2800" b="1" dirty="0">
                  <a:latin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</a:rPr>
                <a:t>kể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từ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trái</a:t>
              </a:r>
              <a:r>
                <a:rPr lang="en-US" sz="2800" b="1" dirty="0">
                  <a:latin typeface="Times New Roman" pitchFamily="18" charset="0"/>
                </a:rPr>
                <a:t> sang </a:t>
              </a:r>
              <a:r>
                <a:rPr lang="en-US" sz="2800" b="1" dirty="0" err="1">
                  <a:latin typeface="Times New Roman" pitchFamily="18" charset="0"/>
                </a:rPr>
                <a:t>phải</a:t>
              </a:r>
              <a:r>
                <a:rPr lang="en-US" sz="2800" b="1" dirty="0">
                  <a:latin typeface="Times New Roman" pitchFamily="18" charset="0"/>
                </a:rPr>
                <a:t>. 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cùng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hàng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lớn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hơn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thì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đó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lớn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hơn</a:t>
              </a:r>
              <a:r>
                <a:rPr lang="en-US" sz="2800" b="1" dirty="0">
                  <a:latin typeface="Times New Roman" pitchFamily="18" charset="0"/>
                </a:rPr>
                <a:t>.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cùng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hàng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bé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hơn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thì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đó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bé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hơn</a:t>
              </a:r>
              <a:r>
                <a:rPr lang="en-US" sz="2800" b="1" dirty="0">
                  <a:latin typeface="Times New Roman" pitchFamily="18" charset="0"/>
                </a:rPr>
                <a:t>.</a:t>
              </a:r>
              <a:r>
                <a:rPr lang="en-US" sz="2800" dirty="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6299201" y="3124200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Arial" charset="0"/>
              </a:rPr>
              <a:t>76 200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438401" y="3124200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Arial" charset="0"/>
              </a:rPr>
              <a:t>76 199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207000" y="312420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latin typeface="Arial" charset="0"/>
              </a:rPr>
              <a:t>…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10800000">
            <a:off x="5276851" y="2971800"/>
            <a:ext cx="812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Arial" charset="0"/>
              </a:rPr>
              <a:t>&gt;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7077531" y="3109869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2             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229429" y="3124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1             </a:t>
            </a:r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 flipV="1">
            <a:off x="2641600" y="2667000"/>
            <a:ext cx="15240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6687904" y="2667000"/>
            <a:ext cx="15240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Text Box 46"/>
          <p:cNvSpPr txBox="1">
            <a:spLocks noChangeArrowheads="1"/>
          </p:cNvSpPr>
          <p:nvPr/>
        </p:nvSpPr>
        <p:spPr bwMode="auto">
          <a:xfrm>
            <a:off x="711200" y="461062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Ví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dụ</a:t>
            </a:r>
            <a:r>
              <a:rPr lang="en-US" sz="3600" b="1" u="sng" dirty="0">
                <a:latin typeface="Times New Roman" pitchFamily="18" charset="0"/>
              </a:rPr>
              <a:t> 2</a:t>
            </a:r>
            <a:r>
              <a:rPr lang="en-US" sz="3600" b="1" dirty="0">
                <a:latin typeface="Times New Roman" pitchFamily="18" charset="0"/>
              </a:rPr>
              <a:t> : So </a:t>
            </a:r>
            <a:r>
              <a:rPr lang="en-US" sz="3600" b="1" dirty="0" err="1">
                <a:latin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</a:rPr>
              <a:t> 76 200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76 199 </a:t>
            </a:r>
          </a:p>
        </p:txBody>
      </p:sp>
    </p:spTree>
    <p:extLst>
      <p:ext uri="{BB962C8B-B14F-4D97-AF65-F5344CB8AC3E}">
        <p14:creationId xmlns:p14="http://schemas.microsoft.com/office/powerpoint/2010/main" val="37992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  <p:bldP spid="48141" grpId="0"/>
      <p:bldP spid="48142" grpId="0"/>
      <p:bldP spid="48143" grpId="0"/>
      <p:bldP spid="48171" grpId="0" animBg="1"/>
      <p:bldP spid="48172" grpId="0" animBg="1"/>
      <p:bldP spid="48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29619" y="5369354"/>
            <a:ext cx="1396966" cy="137288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6647352"/>
            <a:ext cx="12192000" cy="2540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73DFAAF-ABC6-4F13-888B-9F287A5F15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05" y="234903"/>
            <a:ext cx="1395548" cy="1172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3">
            <a:extLst>
              <a:ext uri="{FF2B5EF4-FFF2-40B4-BE49-F238E27FC236}">
                <a16:creationId xmlns:a16="http://schemas.microsoft.com/office/drawing/2014/main" id="{5374E0EA-9155-4795-9D5C-D0A719C80B46}"/>
              </a:ext>
            </a:extLst>
          </p:cNvPr>
          <p:cNvGrpSpPr/>
          <p:nvPr/>
        </p:nvGrpSpPr>
        <p:grpSpPr>
          <a:xfrm>
            <a:off x="654851" y="955370"/>
            <a:ext cx="9234712" cy="812800"/>
            <a:chOff x="1270908" y="1208314"/>
            <a:chExt cx="6926034" cy="609600"/>
          </a:xfrm>
        </p:grpSpPr>
        <p:cxnSp>
          <p:nvCxnSpPr>
            <p:cNvPr id="17" name="Straight Connector 4">
              <a:extLst>
                <a:ext uri="{FF2B5EF4-FFF2-40B4-BE49-F238E27FC236}">
                  <a16:creationId xmlns:a16="http://schemas.microsoft.com/office/drawing/2014/main" id="{495E36C2-62D2-4B08-B7C5-F6040FBAFB0A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">
              <a:extLst>
                <a:ext uri="{FF2B5EF4-FFF2-40B4-BE49-F238E27FC236}">
                  <a16:creationId xmlns:a16="http://schemas.microsoft.com/office/drawing/2014/main" id="{D16D7A94-3BF9-4D5B-A9D7-B7A8816774F9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">
              <a:extLst>
                <a:ext uri="{FF2B5EF4-FFF2-40B4-BE49-F238E27FC236}">
                  <a16:creationId xmlns:a16="http://schemas.microsoft.com/office/drawing/2014/main" id="{D2BF66EB-63B9-401D-97D9-03BEA27A3C7A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E585878A-60CF-4C59-9705-079557AB132D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8" descr="yellow.png">
              <a:extLst>
                <a:ext uri="{FF2B5EF4-FFF2-40B4-BE49-F238E27FC236}">
                  <a16:creationId xmlns:a16="http://schemas.microsoft.com/office/drawing/2014/main" id="{709888A9-6294-4DC9-B8A2-4D91FF66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3F491A4-61EA-4AED-8744-575009D364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7968" y="291973"/>
            <a:ext cx="1822779" cy="14827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48" y="294851"/>
            <a:ext cx="1396355" cy="9228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11694C-C84B-4747-A050-989836B455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0" y="260134"/>
            <a:ext cx="1423030" cy="9405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81D1D06-DECD-4CAF-BA58-79D81A8B2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15" y="5318272"/>
            <a:ext cx="1767096" cy="11679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080" y="1657044"/>
            <a:ext cx="8168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* So sánh các số có số chữ số khác nhau: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- Số nào có nhiều chữ số hơn thì số đó lớn hơn.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- Số nào có ít chữ số hơn thì số đó bé hơn.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80" y="3497943"/>
            <a:ext cx="10152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* So sánh các số có số chữ số bằng nhau thì ta so sánh từng cặp chữ số ở cùng một hàng, kể từ trái sang phải.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nào có số chữ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cùng hàng lớn hơn thì số đó lớn hơn.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nào có số chữ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accent4"/>
                </a:solidFill>
                <a:latin typeface="Times New Roman" pitchFamily="18" charset="0"/>
              </a:rPr>
              <a:t>số cùng hàng bé hơn thì số đó bé hơn.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4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752600" y="928689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1F497D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1F497D"/>
                </a:solidFill>
                <a:latin typeface="Times New Roman" panose="02020603050405020304" pitchFamily="18" charset="0"/>
              </a:rPr>
              <a:t> : Điền dấu                  ?           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057400" y="1828800"/>
            <a:ext cx="334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4589         10 001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233738" y="17938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10800000">
            <a:off x="3219450" y="1797050"/>
            <a:ext cx="590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6565900" y="4762500"/>
            <a:ext cx="3678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86 573         96 573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226469" y="4775200"/>
            <a:ext cx="3001962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3527         3519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6324600" y="17526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35 276         35 275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565900" y="3241675"/>
            <a:ext cx="379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99 999        100 000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1981200" y="3246439"/>
            <a:ext cx="3690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8000         7999 + 1</a:t>
            </a: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3244850" y="320040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3475038" y="472122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7967663" y="1676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8077200" y="3165475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8045450" y="468630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 rot="10800000">
            <a:off x="8077200" y="4765675"/>
            <a:ext cx="590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551238" y="4768850"/>
            <a:ext cx="533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 rot="10800000">
            <a:off x="8069263" y="3244850"/>
            <a:ext cx="590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8059738" y="1755775"/>
            <a:ext cx="590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311526" y="3248025"/>
            <a:ext cx="6318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7232" name="AutoShape 64"/>
          <p:cNvSpPr>
            <a:spLocks/>
          </p:cNvSpPr>
          <p:nvPr/>
        </p:nvSpPr>
        <p:spPr bwMode="auto">
          <a:xfrm rot="16200000">
            <a:off x="2514600" y="1981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233" name="AutoShape 65"/>
          <p:cNvSpPr>
            <a:spLocks/>
          </p:cNvSpPr>
          <p:nvPr/>
        </p:nvSpPr>
        <p:spPr bwMode="auto">
          <a:xfrm rot="16200000">
            <a:off x="4610100" y="18669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133600" y="25288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C0504D"/>
                </a:solidFill>
                <a:latin typeface="Times New Roman" panose="02020603050405020304" pitchFamily="18" charset="0"/>
              </a:rPr>
              <a:t>4 số</a:t>
            </a: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191000" y="25288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C0504D"/>
                </a:solidFill>
                <a:latin typeface="Times New Roman" panose="02020603050405020304" pitchFamily="18" charset="0"/>
              </a:rPr>
              <a:t>5 số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 rot="10800000">
            <a:off x="3200400" y="2438400"/>
            <a:ext cx="590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7245" name="AutoShape 77"/>
          <p:cNvSpPr>
            <a:spLocks/>
          </p:cNvSpPr>
          <p:nvPr/>
        </p:nvSpPr>
        <p:spPr bwMode="auto">
          <a:xfrm rot="16200000">
            <a:off x="4648200" y="30480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191000" y="3962400"/>
            <a:ext cx="1219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8000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981200" y="4042569"/>
            <a:ext cx="12192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8000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429001" y="3962400"/>
            <a:ext cx="6318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7249" name="Line 81"/>
          <p:cNvSpPr>
            <a:spLocks noChangeShapeType="1"/>
          </p:cNvSpPr>
          <p:nvPr/>
        </p:nvSpPr>
        <p:spPr bwMode="auto">
          <a:xfrm>
            <a:off x="2362200" y="53340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250" name="Line 82"/>
          <p:cNvSpPr>
            <a:spLocks noChangeShapeType="1"/>
          </p:cNvSpPr>
          <p:nvPr/>
        </p:nvSpPr>
        <p:spPr bwMode="auto">
          <a:xfrm>
            <a:off x="4267200" y="53340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743200" y="5410200"/>
            <a:ext cx="381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504D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4648200" y="5410200"/>
            <a:ext cx="381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504D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581400" y="5378450"/>
            <a:ext cx="533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7257" name="Line 89"/>
          <p:cNvSpPr>
            <a:spLocks noChangeShapeType="1"/>
          </p:cNvSpPr>
          <p:nvPr/>
        </p:nvSpPr>
        <p:spPr bwMode="auto">
          <a:xfrm>
            <a:off x="6477000" y="22860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258" name="Line 90"/>
          <p:cNvSpPr>
            <a:spLocks noChangeShapeType="1"/>
          </p:cNvSpPr>
          <p:nvPr/>
        </p:nvSpPr>
        <p:spPr bwMode="auto">
          <a:xfrm>
            <a:off x="8686800" y="22860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7391400" y="2209800"/>
            <a:ext cx="381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504D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601200" y="2239964"/>
            <a:ext cx="381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504D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8077200" y="2209800"/>
            <a:ext cx="533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477000" y="5334000"/>
            <a:ext cx="381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504D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263" name="Oval 95"/>
          <p:cNvSpPr>
            <a:spLocks noChangeArrowheads="1"/>
          </p:cNvSpPr>
          <p:nvPr/>
        </p:nvSpPr>
        <p:spPr bwMode="auto">
          <a:xfrm>
            <a:off x="6477000" y="4724400"/>
            <a:ext cx="3810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C0504D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264" name="Oval 96"/>
          <p:cNvSpPr>
            <a:spLocks noChangeArrowheads="1"/>
          </p:cNvSpPr>
          <p:nvPr/>
        </p:nvSpPr>
        <p:spPr bwMode="auto">
          <a:xfrm>
            <a:off x="8763000" y="4724400"/>
            <a:ext cx="3810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C0504D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8763000" y="5410200"/>
            <a:ext cx="381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504D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rot="10800000">
            <a:off x="8077200" y="5378450"/>
            <a:ext cx="590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7267" name="Rectangle 3"/>
          <p:cNvSpPr>
            <a:spLocks noChangeArrowheads="1"/>
          </p:cNvSpPr>
          <p:nvPr/>
        </p:nvSpPr>
        <p:spPr bwMode="auto">
          <a:xfrm>
            <a:off x="4572000" y="990600"/>
            <a:ext cx="10668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&gt; &lt; =</a:t>
            </a:r>
          </a:p>
        </p:txBody>
      </p:sp>
    </p:spTree>
    <p:extLst>
      <p:ext uri="{BB962C8B-B14F-4D97-AF65-F5344CB8AC3E}">
        <p14:creationId xmlns:p14="http://schemas.microsoft.com/office/powerpoint/2010/main" val="37983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0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3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232" grpId="0" animBg="1"/>
      <p:bldP spid="7232" grpId="1" animBg="1"/>
      <p:bldP spid="7233" grpId="0" animBg="1"/>
      <p:bldP spid="7233" grpId="1" animBg="1"/>
      <p:bldP spid="2" grpId="0" animBg="1"/>
      <p:bldP spid="3" grpId="0" animBg="1"/>
      <p:bldP spid="4" grpId="0" animBg="1"/>
      <p:bldP spid="4" grpId="1" animBg="1"/>
      <p:bldP spid="7245" grpId="0" animBg="1"/>
      <p:bldP spid="7245" grpId="1" animBg="1"/>
      <p:bldP spid="7245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7263" grpId="0" animBg="1"/>
      <p:bldP spid="7263" grpId="1" animBg="1"/>
      <p:bldP spid="7264" grpId="0" animBg="1"/>
      <p:bldP spid="7264" grpId="1" animBg="1"/>
      <p:bldP spid="15" grpId="0" animBg="1"/>
      <p:bldP spid="15" grpId="1" animBg="1"/>
      <p:bldP spid="16" grpId="0" animBg="1"/>
      <p:bldP spid="7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990601"/>
            <a:ext cx="3082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             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38400" y="1066800"/>
            <a:ext cx="17272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&gt; &lt; =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3685" y="2011364"/>
            <a:ext cx="3469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b="1">
                <a:latin typeface="Arial" charset="0"/>
              </a:rPr>
              <a:t>89 156   </a:t>
            </a:r>
            <a:r>
              <a:rPr lang="en-US" sz="2000" b="1">
                <a:latin typeface="Arial" charset="0"/>
              </a:rPr>
              <a:t>...</a:t>
            </a:r>
            <a:r>
              <a:rPr lang="en-US" sz="3200" b="1">
                <a:latin typeface="Arial" charset="0"/>
              </a:rPr>
              <a:t>  98 516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 rot="10800000">
            <a:off x="1974852" y="1999799"/>
            <a:ext cx="6773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&gt;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417734" y="4602164"/>
            <a:ext cx="3626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b="1">
                <a:latin typeface="Arial" charset="0"/>
              </a:rPr>
              <a:t>78 659   </a:t>
            </a:r>
            <a:r>
              <a:rPr lang="en-US" sz="2400" b="1">
                <a:latin typeface="Arial" charset="0"/>
              </a:rPr>
              <a:t>...</a:t>
            </a:r>
            <a:r>
              <a:rPr lang="en-US" sz="3200" b="1">
                <a:latin typeface="Arial" charset="0"/>
              </a:rPr>
              <a:t>   76 860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2085" y="4602164"/>
            <a:ext cx="3496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b="1">
                <a:latin typeface="Arial" charset="0"/>
              </a:rPr>
              <a:t>79 650   </a:t>
            </a:r>
            <a:r>
              <a:rPr lang="en-US" sz="2000" b="1">
                <a:latin typeface="Arial" charset="0"/>
              </a:rPr>
              <a:t>...  </a:t>
            </a:r>
            <a:r>
              <a:rPr lang="en-US" sz="3200" b="1">
                <a:latin typeface="Arial" charset="0"/>
              </a:rPr>
              <a:t> 79 650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17733" y="2011364"/>
            <a:ext cx="3653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b="1">
                <a:latin typeface="Arial" charset="0"/>
              </a:rPr>
              <a:t>67 628   </a:t>
            </a:r>
            <a:r>
              <a:rPr lang="en-US" sz="2000" b="1">
                <a:latin typeface="Arial" charset="0"/>
              </a:rPr>
              <a:t>... </a:t>
            </a:r>
            <a:r>
              <a:rPr lang="en-US" sz="3200" b="1">
                <a:latin typeface="Arial" charset="0"/>
              </a:rPr>
              <a:t>   67 728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417734" y="3154364"/>
            <a:ext cx="3539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b="1">
                <a:latin typeface="Arial" charset="0"/>
              </a:rPr>
              <a:t>89 999   </a:t>
            </a:r>
            <a:r>
              <a:rPr lang="en-US" sz="2000" b="1">
                <a:latin typeface="Arial" charset="0"/>
              </a:rPr>
              <a:t>... </a:t>
            </a:r>
            <a:r>
              <a:rPr lang="en-US" sz="3200" b="1">
                <a:latin typeface="Arial" charset="0"/>
              </a:rPr>
              <a:t>  90 000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82085" y="3154364"/>
            <a:ext cx="3539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b="1">
                <a:latin typeface="Arial" charset="0"/>
              </a:rPr>
              <a:t>69 731   </a:t>
            </a:r>
            <a:r>
              <a:rPr lang="en-US" sz="2000" b="1">
                <a:latin typeface="Arial" charset="0"/>
              </a:rPr>
              <a:t>... </a:t>
            </a:r>
            <a:r>
              <a:rPr lang="en-US" sz="3200" b="1">
                <a:latin typeface="Arial" charset="0"/>
              </a:rPr>
              <a:t>  69 713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9514" y="4571206"/>
            <a:ext cx="5630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&gt;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 rot="10800000">
            <a:off x="7841140" y="3169996"/>
            <a:ext cx="5630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&gt;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875514" y="2001387"/>
            <a:ext cx="56303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&lt;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109108" y="3154364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&gt;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109747" y="457120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8229" y="5965371"/>
            <a:ext cx="205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图片 2">
            <a:extLst>
              <a:ext uri="{FF2B5EF4-FFF2-40B4-BE49-F238E27FC236}">
                <a16:creationId xmlns:a16="http://schemas.microsoft.com/office/drawing/2014/main" id="{355CF677-BAA9-4137-BBE8-77BE3249C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227"/>
            <a:ext cx="1703982" cy="1646801"/>
          </a:xfrm>
          <a:prstGeom prst="rect">
            <a:avLst/>
          </a:prstGeom>
        </p:spPr>
      </p:pic>
      <p:pic>
        <p:nvPicPr>
          <p:cNvPr id="20" name="图片 21">
            <a:extLst>
              <a:ext uri="{FF2B5EF4-FFF2-40B4-BE49-F238E27FC236}">
                <a16:creationId xmlns:a16="http://schemas.microsoft.com/office/drawing/2014/main" id="{43F491A4-61EA-4AED-8744-575009D36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797" y="85662"/>
            <a:ext cx="1822779" cy="1033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2904" y="990601"/>
            <a:ext cx="87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52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9222" grpId="0"/>
      <p:bldP spid="8199" grpId="0"/>
      <p:bldP spid="8200" grpId="0"/>
      <p:bldP spid="8201" grpId="0"/>
      <p:bldP spid="8202" grpId="0"/>
      <p:bldP spid="8203" grpId="0"/>
      <p:bldP spid="9233" grpId="0"/>
      <p:bldP spid="9235" grpId="0"/>
      <p:bldP spid="9236" grpId="0"/>
      <p:bldP spid="9237" grpId="0"/>
      <p:bldP spid="923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7459</TotalTime>
  <Words>900</Words>
  <Application>Microsoft Office PowerPoint</Application>
  <PresentationFormat>Widescreen</PresentationFormat>
  <Paragraphs>170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宋体</vt:lpstr>
      <vt:lpstr>.VnTime</vt:lpstr>
      <vt:lpstr>.VnUniverse</vt:lpstr>
      <vt:lpstr>Arial</vt:lpstr>
      <vt:lpstr>Calibri</vt:lpstr>
      <vt:lpstr>HP001 4 hàng</vt:lpstr>
      <vt:lpstr>华文新魏</vt:lpstr>
      <vt:lpstr>Times New Roman</vt:lpstr>
      <vt:lpstr>Trebuchet MS</vt:lpstr>
      <vt:lpstr>Verdana</vt:lpstr>
      <vt:lpstr>Wingdings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viết các số có 5 chữ số theo thứ tự từ bé đến lớn hoặc từ lớn đến bé, ta cần thực hiện theo các bước: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188</cp:revision>
  <dcterms:created xsi:type="dcterms:W3CDTF">2020-04-25T08:38:41Z</dcterms:created>
  <dcterms:modified xsi:type="dcterms:W3CDTF">2022-03-28T02:16:31Z</dcterms:modified>
</cp:coreProperties>
</file>