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9"/>
  </p:notesMasterIdLst>
  <p:sldIdLst>
    <p:sldId id="258" r:id="rId3"/>
    <p:sldId id="281" r:id="rId4"/>
    <p:sldId id="290" r:id="rId5"/>
    <p:sldId id="274" r:id="rId6"/>
    <p:sldId id="271" r:id="rId7"/>
    <p:sldId id="256" r:id="rId8"/>
    <p:sldId id="297" r:id="rId9"/>
    <p:sldId id="299" r:id="rId10"/>
    <p:sldId id="300" r:id="rId11"/>
    <p:sldId id="296" r:id="rId12"/>
    <p:sldId id="262" r:id="rId13"/>
    <p:sldId id="298" r:id="rId14"/>
    <p:sldId id="301" r:id="rId15"/>
    <p:sldId id="257" r:id="rId16"/>
    <p:sldId id="293" r:id="rId17"/>
    <p:sldId id="29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16578-7379-49FA-9F8A-C253BD7678CE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E0C2-0D4A-4881-ADBA-8A3F58F52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01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0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29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9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3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5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3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4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2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5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1D388-6C7D-4821-9CAF-D517034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A73F77-DF79-4A2D-BEFC-794C8F55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A76167-1CFE-4FB3-94B8-BA7DC99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30B64-9EF9-4D98-89C4-0A3458E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3AE18-7B15-4002-8930-720360B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7F04E-B3B2-408B-A05C-A1280ECE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028E60-63E6-4482-96C9-07050FE9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8631A-F2BB-436A-977A-BB99321F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16580-30C8-43A3-9612-5015678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2EC192-2E88-4C4B-91D3-70C6CCA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0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5B74B6-FCF5-4EE8-B194-79798BB7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E14FB-E62B-429A-B615-B7BBAB8C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2E1F2-F736-401C-8C2E-2EB62840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B495D2-2ECF-41AD-967F-E9461E5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FEE49-1BD5-4B65-ACB4-C3B6640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1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93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95F3B7-3EA7-4B22-BD90-65428E195C46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59CCD5A-54F2-4615-904A-C2575A1F5E6D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9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19A088-E80E-4973-90F0-26123B73DF42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6938259-7659-4E25-A139-883CFAF41C27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4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DFA01F-703D-43AF-AD68-F9A432F6FF4D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9971459-D6F0-4C5E-BF5B-B6C0C7642F27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4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075949-60A0-4482-B7F4-7DA1CE10E214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DD542A5-71D9-4263-970B-6480D1623F44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1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FAAE30-B88B-4A35-B0DF-E64F50B0263E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C005DFD-F388-4C41-8551-90ABE17F98B2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13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8FE130-C6A9-445C-9845-252D32E628DB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AB2360E-9A29-473B-96ED-2EB977550460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20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9EFA6F-6513-40C4-8AB3-D498A519316B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CD4994C-2ECC-40D9-B12F-3748F174A6F2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3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DFDEE-16BB-4744-B5D9-22C6F6E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59B7C-57AF-4E54-AF0D-53D51230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75465-88BD-40A0-B58D-5983F4C6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6F589-C376-4B13-A721-4D8E5C59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1E7C2-B68A-47FC-881A-FE88362D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10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4D9DDA-F798-40FD-8698-E89D9AAE1C93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8C70B7D-6679-40B6-A844-6E67C3B53A8F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A4D428-DAAA-4A3F-94B3-4B18FF09C879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331EDD-ECAD-46E4-AEAD-BD6467E12726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6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EBC36B-6414-48A6-8E52-46B39B3131DF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523D54-ABC9-4D27-A080-086F3A3C085E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06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17A7A7-AEF8-40A5-BFE0-79C9C86A189B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B93F75A-A3A6-4860-9587-10D167AB505C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9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325DE-5655-408B-A631-EBD161CD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0803EC-A8E6-455A-AA43-47C48FD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0AF27-3396-45A6-B09D-CEC6E5B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735FBB-2019-4CD8-B8D3-23BEF8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804DA-137F-474C-B883-A3A1CB5A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0D43A-B44B-41E1-A924-97E5F03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85352-7CB2-49FE-AF8D-F9EAEA3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4F5AB2-C7F8-4E56-A865-AC1E4437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1F07CB-5939-4D25-A65F-A13AA69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8DA740-165E-4BF1-93CB-7FA95F8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948572-CFFD-4DEA-8F00-888E1BD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9280C-FDEA-45DF-88ED-88B3649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F73AB-BCCC-47DC-9499-403B3E55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5BCFEB-3C85-45F5-909F-6C481E28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C8CF7-EF72-45DF-A83F-02A71BE7B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00FADD-17BF-4355-A063-448F3427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C5C9B1-F1CC-4605-96C7-730214C4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7755F4-C6BA-43F5-8B99-33C21780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7A1224-70DF-4675-BB94-9B127610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BC830-D17F-445E-BB6E-4E227C0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B4719B-3793-4986-B08C-1A65693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7706BD-B499-49F9-B342-AE5DBB6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C4E84A-3955-45EC-AAE4-8A75CC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E2CB11-54F7-437D-BD1D-23311EA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72BC7-F2CB-4161-9B73-46533D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B67786-E7D2-4C8D-AECB-F9296558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6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BF7E8-62EB-4F18-A26B-7498A2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5C88B9-0789-4B05-A073-4A83ECC7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23DE69-8782-4276-82E4-955B8F0A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C02C0-9968-4F2A-B011-56CE73D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53D36F-2ECF-4412-8BF9-C8BA67D8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C6F205-B294-4902-9AAF-F1A53EE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E43B6F-1D9E-4BA8-B705-7E0513DF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F49D3-DAAA-4AB7-BCA7-2C3371E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9DF173-B46A-4633-97F1-B97C8121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580BF-70F9-4009-8CE6-FBADCB1A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349D3-C080-4F36-9AE7-D9CA122B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0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B007152-2D20-43B9-9235-ABB6F04476CC}" type="datetimeFigureOut">
              <a:rPr lang="en-US" u="sng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14/02/2022</a:t>
            </a:fld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2700EE1-68D3-449A-81B0-A242CD07B31C}" type="slidenum">
              <a:rPr lang="en-US" altLang="en-US" u="sng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263" y="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302691" y="1547232"/>
            <a:ext cx="74697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CHÀO MỪNG CÁC CON ĐẾN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VỚI TIẾT 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LUYỆN TỪ VÀ CÂU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13706" y="4443290"/>
            <a:ext cx="4962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GVCN: Đỗ Thị Thùy Dương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9734" y="929196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Em đặt dấu phẩy vào chỗ nào trong mỗi câu sau?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89734" y="1691196"/>
            <a:ext cx="5562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Ở nhà em thường giúp bà xâu kim.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9734" y="2376996"/>
            <a:ext cx="7772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Trong lớp Liên luôn luôn chăm chú nghe giảng.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89734" y="2986596"/>
            <a:ext cx="807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Hai bên bờ sông những bãi ngô bắt đầu xanh tốt.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89734" y="3672396"/>
            <a:ext cx="8686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Trên cánh rừng mới trồng chim chóc lại bay về ríu rít.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389573" y="1350885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35079" y="1677139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78837" y="2340006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78059" y="2999172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21903" y="3667217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6689325" y="1297619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4341180"/>
            <a:ext cx="10191565" cy="2516819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264290"/>
            <a:ext cx="2212761" cy="273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371474"/>
            <a:ext cx="7316505" cy="4655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221" y="3365500"/>
            <a:ext cx="7603558" cy="34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759" y="5676900"/>
            <a:ext cx="1256681" cy="1181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95962" y="1813433"/>
            <a:ext cx="530884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Dấu phẩy dùng để ngăn cách các bộ phận  chỉ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địa điểm (đứng ở đầu câu)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 bộ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phận khác trong câu.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57953" y="4383735"/>
            <a:ext cx="320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2255" y="721773"/>
            <a:ext cx="106354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Bạn Hoa tập điền dấu câu vào ô trống trong truyện vui dưới đây. Chẳng hiểu vì sao bạn ấy điền toàn dấu chấm. Theo em, dấu chấm nào dùng đúng, dấu chấm nào dùng sai ? Hãy sửa lại những chỗ sai.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0800000" flipV="1">
            <a:off x="4128856" y="2580269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80856" y="313159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ơi    người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 làm ra điện để làm gì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Điện quan trọng lắm em ạ, vì nếu đến bây giờ vẫn chưa phát minh ra điện thì anh em mình phải thắp đèn dầu để xem vô tuyến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95256" y="3055398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82522" y="3078455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67378" y="3121302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1981" y="4467873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05453" y="3104965"/>
            <a:ext cx="460161" cy="4194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43579" y="3167108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3DBB9E10-C0BD-425B-90B6-929BC5D57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6" y="3925947"/>
            <a:ext cx="3378194" cy="3302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4038600" y="269875"/>
            <a:ext cx="3733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en-US" sz="4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905000" y="1219201"/>
            <a:ext cx="8229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Điền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phẩy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chỗ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thích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:</a:t>
            </a:r>
          </a:p>
          <a:p>
            <a:pPr marL="514350" indent="-514350">
              <a:spcBef>
                <a:spcPct val="50000"/>
              </a:spcBef>
              <a:buFontTx/>
              <a:buAutoNum type="alphaLcPeriod"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Mùa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xuân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đua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khoe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sắc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thắm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514350" indent="-514350">
              <a:spcBef>
                <a:spcPct val="50000"/>
              </a:spcBef>
              <a:buFontTx/>
              <a:buAutoNum type="alphaLcPeriod"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Hôm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nay 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Rùa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gặp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bác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             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905000" y="1219201"/>
            <a:ext cx="8229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Điền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phẩy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chỗ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thích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:</a:t>
            </a:r>
          </a:p>
          <a:p>
            <a:pPr marL="514350" indent="-514350">
              <a:spcBef>
                <a:spcPct val="50000"/>
              </a:spcBef>
              <a:buFontTx/>
              <a:buAutoNum type="alphaLcPeriod"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Mùa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xuân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,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đua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khoe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sắc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thắm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514350" indent="-514350">
              <a:spcBef>
                <a:spcPct val="50000"/>
              </a:spcBef>
              <a:buFontTx/>
              <a:buAutoNum type="alphaLcPeriod"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Hôm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nay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,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Rùa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gặp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bác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           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0" y="4876801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Trong câu b, các sự vật đã được nhân hóa bằng cách nào?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F84F2D3-B582-4692-BFE5-09351DBA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1085851"/>
            <a:ext cx="3100381" cy="4552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65D1A3-AFE9-4ADD-A5B9-8E140EC2D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085850"/>
            <a:ext cx="3100381" cy="4552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A6A743-2E13-4296-B284-BCC470A50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7" y="1085849"/>
            <a:ext cx="3100381" cy="45529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627B33-47F0-476A-A807-87C914E4D312}"/>
              </a:ext>
            </a:extLst>
          </p:cNvPr>
          <p:cNvSpPr txBox="1"/>
          <p:nvPr/>
        </p:nvSpPr>
        <p:spPr>
          <a:xfrm>
            <a:off x="1233996" y="2722513"/>
            <a:ext cx="255695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Dấu</a:t>
            </a:r>
            <a:r>
              <a:rPr kumimoji="0" lang="en-US" altLang="zh-CN" sz="2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chấm thường đặt cuối các câu có nội dung kể về các </a:t>
            </a:r>
            <a:r>
              <a:rPr kumimoji="0" lang="en-US" altLang="zh-CN" sz="23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sự việc.</a:t>
            </a:r>
            <a:endParaRPr kumimoji="0" lang="en-US" altLang="zh-C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490FE4-D556-4B80-952E-2CC3A48ED7E8}"/>
              </a:ext>
            </a:extLst>
          </p:cNvPr>
          <p:cNvSpPr txBox="1"/>
          <p:nvPr/>
        </p:nvSpPr>
        <p:spPr>
          <a:xfrm>
            <a:off x="1323219" y="390797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.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8D3DA1-2C1A-4FBC-9C96-B6014B9D9545}"/>
              </a:ext>
            </a:extLst>
          </p:cNvPr>
          <p:cNvSpPr txBox="1"/>
          <p:nvPr/>
        </p:nvSpPr>
        <p:spPr>
          <a:xfrm>
            <a:off x="5024761" y="2749146"/>
            <a:ext cx="25225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Dấu</a:t>
            </a:r>
            <a:r>
              <a:rPr kumimoji="0" lang="en-US" altLang="zh-CN" sz="25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chấm hỏi thường đặt cuối </a:t>
            </a:r>
            <a:r>
              <a:rPr kumimoji="0" lang="en-US" altLang="zh-CN" sz="25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hỏi.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8AF70F-85C2-428C-8EF9-0BA79DDFDCED}"/>
              </a:ext>
            </a:extLst>
          </p:cNvPr>
          <p:cNvSpPr txBox="1"/>
          <p:nvPr/>
        </p:nvSpPr>
        <p:spPr>
          <a:xfrm>
            <a:off x="5079609" y="958968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0" dirty="0">
                <a:solidFill>
                  <a:srgbClr val="FFC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?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0AEA9E-FC42-4447-A1D4-238DD3787DE1}"/>
              </a:ext>
            </a:extLst>
          </p:cNvPr>
          <p:cNvSpPr txBox="1"/>
          <p:nvPr/>
        </p:nvSpPr>
        <p:spPr>
          <a:xfrm>
            <a:off x="8658921" y="2367406"/>
            <a:ext cx="25802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Dấu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phẩy dùng để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ngăn cách 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bộ phận chỉ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địa điểm 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 bộ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phận khác trong câu.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6DDDC7-0DE7-40E7-9A01-F9CCD7AB1DC0}"/>
              </a:ext>
            </a:extLst>
          </p:cNvPr>
          <p:cNvSpPr txBox="1"/>
          <p:nvPr/>
        </p:nvSpPr>
        <p:spPr>
          <a:xfrm>
            <a:off x="8774015" y="222122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,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AC4F999-2DEC-4015-AF9C-FB099D247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07" y="4606456"/>
            <a:ext cx="2065249" cy="17259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B751ED-8511-4A6C-95C5-B33D4F001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452" y="4818460"/>
            <a:ext cx="1851398" cy="2083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7700F0-D770-41D9-8825-CC7BBFE76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540" y="5024760"/>
            <a:ext cx="2156072" cy="1842721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53089E92-5676-4C12-B92B-AEE55C4DAACD}"/>
              </a:ext>
            </a:extLst>
          </p:cNvPr>
          <p:cNvGrpSpPr/>
          <p:nvPr/>
        </p:nvGrpSpPr>
        <p:grpSpPr>
          <a:xfrm>
            <a:off x="3303274" y="34877"/>
            <a:ext cx="4556933" cy="907919"/>
            <a:chOff x="-80691" y="-640399"/>
            <a:chExt cx="4556933" cy="907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2973765-7F04-4BA6-AEEB-F89319FC9AA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7" name="Freeform 166">
                <a:extLst>
                  <a:ext uri="{FF2B5EF4-FFF2-40B4-BE49-F238E27FC236}">
                    <a16:creationId xmlns:a16="http://schemas.microsoft.com/office/drawing/2014/main" id="{E4600D9C-ED6F-4C78-8EF3-9506CDA86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67">
                <a:extLst>
                  <a:ext uri="{FF2B5EF4-FFF2-40B4-BE49-F238E27FC236}">
                    <a16:creationId xmlns:a16="http://schemas.microsoft.com/office/drawing/2014/main" id="{BD645510-1C24-462E-BB08-3E3DDF51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68">
                <a:extLst>
                  <a:ext uri="{FF2B5EF4-FFF2-40B4-BE49-F238E27FC236}">
                    <a16:creationId xmlns:a16="http://schemas.microsoft.com/office/drawing/2014/main" id="{7C37837C-00D6-423A-BAF0-656F1ACA8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69">
                <a:extLst>
                  <a:ext uri="{FF2B5EF4-FFF2-40B4-BE49-F238E27FC236}">
                    <a16:creationId xmlns:a16="http://schemas.microsoft.com/office/drawing/2014/main" id="{6E8228E0-9EAC-4E59-871C-3255DC7F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70">
                <a:extLst>
                  <a:ext uri="{FF2B5EF4-FFF2-40B4-BE49-F238E27FC236}">
                    <a16:creationId xmlns:a16="http://schemas.microsoft.com/office/drawing/2014/main" id="{7AACA615-B1E6-48B1-A69B-F6000FAB8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75">
                <a:extLst>
                  <a:ext uri="{FF2B5EF4-FFF2-40B4-BE49-F238E27FC236}">
                    <a16:creationId xmlns:a16="http://schemas.microsoft.com/office/drawing/2014/main" id="{686C48EB-8140-41DF-BF2A-BC7FE2323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76">
                <a:extLst>
                  <a:ext uri="{FF2B5EF4-FFF2-40B4-BE49-F238E27FC236}">
                    <a16:creationId xmlns:a16="http://schemas.microsoft.com/office/drawing/2014/main" id="{5868E8BE-327E-43B5-912F-523043180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177">
                <a:extLst>
                  <a:ext uri="{FF2B5EF4-FFF2-40B4-BE49-F238E27FC236}">
                    <a16:creationId xmlns:a16="http://schemas.microsoft.com/office/drawing/2014/main" id="{7D7F2769-C9E2-439B-8500-0A45865DE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Freeform 178">
                <a:extLst>
                  <a:ext uri="{FF2B5EF4-FFF2-40B4-BE49-F238E27FC236}">
                    <a16:creationId xmlns:a16="http://schemas.microsoft.com/office/drawing/2014/main" id="{44F25B1D-BF3F-4446-B4BC-7DC391921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179">
                <a:extLst>
                  <a:ext uri="{FF2B5EF4-FFF2-40B4-BE49-F238E27FC236}">
                    <a16:creationId xmlns:a16="http://schemas.microsoft.com/office/drawing/2014/main" id="{279A9BCE-3A79-402C-998D-7737B7B93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673FB44-92CB-43B3-9196-0AC7C2B433FB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7" name="Freeform 139">
                <a:extLst>
                  <a:ext uri="{FF2B5EF4-FFF2-40B4-BE49-F238E27FC236}">
                    <a16:creationId xmlns:a16="http://schemas.microsoft.com/office/drawing/2014/main" id="{0BCEC51C-1BA0-4E24-8DFA-A6D55D60D6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B66AA05F-92C9-48CF-8F96-AAA722EB65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:a16="http://schemas.microsoft.com/office/drawing/2014/main" id="{8634007A-7F4B-4362-8A2A-988DF9EDF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:a16="http://schemas.microsoft.com/office/drawing/2014/main" id="{C2D62DD5-8ABA-4E46-BDAF-E07697172F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:a16="http://schemas.microsoft.com/office/drawing/2014/main" id="{47329725-9395-4471-9C85-DA355555E7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:a16="http://schemas.microsoft.com/office/drawing/2014/main" id="{255BBB84-A2F4-42C7-A8DD-B76F42ECFA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:a16="http://schemas.microsoft.com/office/drawing/2014/main" id="{C4F1F1F9-AC87-44A5-AECD-50823E61D1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:a16="http://schemas.microsoft.com/office/drawing/2014/main" id="{5E0A8E22-CAD6-4F35-905E-3B5B17137DD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09D6448E-9B69-47AA-9503-AC582D3042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139">
                <a:extLst>
                  <a:ext uri="{FF2B5EF4-FFF2-40B4-BE49-F238E27FC236}">
                    <a16:creationId xmlns:a16="http://schemas.microsoft.com/office/drawing/2014/main" id="{CDB01C58-F4AF-42C3-8665-37A54732B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3A862FF2-3F93-47DD-8227-8762F7EB4DB1}"/>
              </a:ext>
            </a:extLst>
          </p:cNvPr>
          <p:cNvSpPr txBox="1"/>
          <p:nvPr/>
        </p:nvSpPr>
        <p:spPr>
          <a:xfrm>
            <a:off x="4325472" y="-89675"/>
            <a:ext cx="3816659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Ghi 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2836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>
            <a:spLocks/>
          </p:cNvSpPr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35B6AC6-6899-4B15-B724-C092C553A752}"/>
              </a:ext>
            </a:extLst>
          </p:cNvPr>
          <p:cNvSpPr txBox="1"/>
          <p:nvPr/>
        </p:nvSpPr>
        <p:spPr>
          <a:xfrm>
            <a:off x="4497493" y="1704404"/>
            <a:ext cx="2933457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Dặn dò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91C5DD-97BE-48D3-8F72-3B0FCB2189A2}"/>
              </a:ext>
            </a:extLst>
          </p:cNvPr>
          <p:cNvSpPr txBox="1"/>
          <p:nvPr/>
        </p:nvSpPr>
        <p:spPr>
          <a:xfrm>
            <a:off x="2490127" y="3285133"/>
            <a:ext cx="749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Hoàn thành bài 1 vào vở, bài 2,3 vào SGK</a:t>
            </a:r>
          </a:p>
          <a:p>
            <a:pPr algn="ctr"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Hoàn thành VBT Tiếng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Việt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283B23B-0707-48B7-8293-4B745115D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5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5ACA0B-E628-4B15-8A55-828593AA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E3DAE56-8A25-44F6-8FBE-C11592B1310F}"/>
              </a:ext>
            </a:extLst>
          </p:cNvPr>
          <p:cNvGrpSpPr/>
          <p:nvPr/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1A55B46-B5A8-49BE-8852-1FC835CDBFD8}"/>
              </a:ext>
            </a:extLst>
          </p:cNvPr>
          <p:cNvSpPr txBox="1"/>
          <p:nvPr/>
        </p:nvSpPr>
        <p:spPr>
          <a:xfrm>
            <a:off x="2279983" y="222444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B0D36F-D310-49A9-8216-C055E846B135}"/>
              </a:ext>
            </a:extLst>
          </p:cNvPr>
          <p:cNvSpPr txBox="1"/>
          <p:nvPr/>
        </p:nvSpPr>
        <p:spPr>
          <a:xfrm>
            <a:off x="2312067" y="1580066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94218" y="1209691"/>
            <a:ext cx="63723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Câu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1: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mấy cách nhân hóa, đó là những cách nhân hóa nào?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8" y="392123"/>
            <a:ext cx="11945852" cy="14365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E4FC83-1F42-4DFD-B9B6-354FE62D9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20" y="2060926"/>
            <a:ext cx="4797074" cy="479707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302B8D0-6D34-477A-B99D-916E0C367953}"/>
              </a:ext>
            </a:extLst>
          </p:cNvPr>
          <p:cNvGrpSpPr/>
          <p:nvPr/>
        </p:nvGrpSpPr>
        <p:grpSpPr>
          <a:xfrm>
            <a:off x="3790340" y="412818"/>
            <a:ext cx="3876453" cy="802209"/>
            <a:chOff x="-80691" y="-640399"/>
            <a:chExt cx="4556933" cy="90791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A71CA42-C3F6-4DBD-9471-14452D6E6AF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6" name="Freeform 166">
                <a:extLst>
                  <a:ext uri="{FF2B5EF4-FFF2-40B4-BE49-F238E27FC236}">
                    <a16:creationId xmlns:a16="http://schemas.microsoft.com/office/drawing/2014/main" id="{415FA7D5-43D4-454E-8ABB-8606F406F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67">
                <a:extLst>
                  <a:ext uri="{FF2B5EF4-FFF2-40B4-BE49-F238E27FC236}">
                    <a16:creationId xmlns:a16="http://schemas.microsoft.com/office/drawing/2014/main" id="{63C8DB47-E02E-424B-BA72-E473D87B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68">
                <a:extLst>
                  <a:ext uri="{FF2B5EF4-FFF2-40B4-BE49-F238E27FC236}">
                    <a16:creationId xmlns:a16="http://schemas.microsoft.com/office/drawing/2014/main" id="{C098A7CA-6584-4A27-8A28-8D98C41E2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69">
                <a:extLst>
                  <a:ext uri="{FF2B5EF4-FFF2-40B4-BE49-F238E27FC236}">
                    <a16:creationId xmlns:a16="http://schemas.microsoft.com/office/drawing/2014/main" id="{86674878-6A4E-4D43-BC13-A9DB162E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70">
                <a:extLst>
                  <a:ext uri="{FF2B5EF4-FFF2-40B4-BE49-F238E27FC236}">
                    <a16:creationId xmlns:a16="http://schemas.microsoft.com/office/drawing/2014/main" id="{1F647240-BFDC-4F35-8DAD-04895720C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75">
                <a:extLst>
                  <a:ext uri="{FF2B5EF4-FFF2-40B4-BE49-F238E27FC236}">
                    <a16:creationId xmlns:a16="http://schemas.microsoft.com/office/drawing/2014/main" id="{D6CD4BA1-CB29-44BA-8D49-968B7A0E0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176">
                <a:extLst>
                  <a:ext uri="{FF2B5EF4-FFF2-40B4-BE49-F238E27FC236}">
                    <a16:creationId xmlns:a16="http://schemas.microsoft.com/office/drawing/2014/main" id="{1F33FE5F-C8D9-494E-9E53-49BAC4735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77">
                <a:extLst>
                  <a:ext uri="{FF2B5EF4-FFF2-40B4-BE49-F238E27FC236}">
                    <a16:creationId xmlns:a16="http://schemas.microsoft.com/office/drawing/2014/main" id="{8675BEAB-2916-44E4-A3D7-D5C30F2DE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78">
                <a:extLst>
                  <a:ext uri="{FF2B5EF4-FFF2-40B4-BE49-F238E27FC236}">
                    <a16:creationId xmlns:a16="http://schemas.microsoft.com/office/drawing/2014/main" id="{CD26C6C5-9408-4131-8C4A-10ED6FCD0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79">
                <a:extLst>
                  <a:ext uri="{FF2B5EF4-FFF2-40B4-BE49-F238E27FC236}">
                    <a16:creationId xmlns:a16="http://schemas.microsoft.com/office/drawing/2014/main" id="{3A1154BA-7230-46CA-A97B-A34937FA6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00BFEC4-85A9-4E2B-81BA-D529CF2C94DC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5" name="Freeform 139">
                <a:extLst>
                  <a:ext uri="{FF2B5EF4-FFF2-40B4-BE49-F238E27FC236}">
                    <a16:creationId xmlns:a16="http://schemas.microsoft.com/office/drawing/2014/main" id="{AE06CD35-8A17-42F6-AEB6-88884F7516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9">
                <a:extLst>
                  <a:ext uri="{FF2B5EF4-FFF2-40B4-BE49-F238E27FC236}">
                    <a16:creationId xmlns:a16="http://schemas.microsoft.com/office/drawing/2014/main" id="{763F5506-C453-4A1D-9B96-77DCD3A5D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567EB1D0-A1C3-47A8-97E7-8D26E7B416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:a16="http://schemas.microsoft.com/office/drawing/2014/main" id="{1C3ECD3E-F6AD-4EC0-BEC2-A64DF6705C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:a16="http://schemas.microsoft.com/office/drawing/2014/main" id="{C728FDCB-3CB6-4DDB-8E4B-62C3EEE4C9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:a16="http://schemas.microsoft.com/office/drawing/2014/main" id="{FB1AD6C8-643A-4A97-A2B1-84F5583737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:a16="http://schemas.microsoft.com/office/drawing/2014/main" id="{DBB97150-223F-4D8B-A1D2-5AE0C75657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:a16="http://schemas.microsoft.com/office/drawing/2014/main" id="{89249758-EED0-4303-9285-91A0EF4B42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:a16="http://schemas.microsoft.com/office/drawing/2014/main" id="{CC45B505-16DD-4C62-9570-1D3553A31F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1C9EDAD3-BCB8-43C4-ACEE-5D5A7823E9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720D835-672A-4D73-BA31-324175646F92}"/>
              </a:ext>
            </a:extLst>
          </p:cNvPr>
          <p:cNvSpPr txBox="1"/>
          <p:nvPr/>
        </p:nvSpPr>
        <p:spPr>
          <a:xfrm>
            <a:off x="5508948" y="202702"/>
            <a:ext cx="4563919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44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3492788" y="2687019"/>
            <a:ext cx="8875058" cy="3585881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3 cách nhân hóa:</a:t>
            </a:r>
          </a:p>
          <a:p>
            <a:pPr marL="342900" indent="-342900"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 sự vật bằng từ dùng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gọi 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người.</a:t>
            </a:r>
          </a:p>
          <a:p>
            <a:pPr marL="342900" indent="-342900">
              <a:buFontTx/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 sự vật bằng những từ dùng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tả người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sự vật thân mật như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con người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689"/>
          <a:stretch/>
        </p:blipFill>
        <p:spPr>
          <a:xfrm>
            <a:off x="66956" y="-174171"/>
            <a:ext cx="12192000" cy="6384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96" y="580271"/>
            <a:ext cx="10926554" cy="5803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449"/>
            <a:ext cx="12325913" cy="5924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137" y="1638300"/>
            <a:ext cx="840665" cy="7072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64038" y="1766566"/>
            <a:ext cx="2992254" cy="58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236" y="1080766"/>
            <a:ext cx="5217132" cy="68580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9624" y="932329"/>
            <a:ext cx="7718611" cy="40318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Tìm bộ phận câu trả lời cho câu hỏi “Ở đâu ?”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a/ Quê em ở huyện Đại Lộc, tỉnh Quảng Nam.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b/ Để tưởng nhớ công lao của Trần Quốc Khái, nhân dân lập đền thờ ở quê hương ông.</a:t>
            </a:r>
          </a:p>
          <a:p>
            <a:endParaRPr lang="en-US" sz="320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2156013" y="2412986"/>
            <a:ext cx="57805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006788" y="3836894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57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7" y="64868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931458" y="1102658"/>
            <a:ext cx="6526306" cy="2483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từ: Sáng tạo. Dấu phẩy, dấu chấm, chấm hỏi</a:t>
            </a:r>
          </a:p>
        </p:txBody>
      </p:sp>
    </p:spTree>
    <p:extLst>
      <p:ext uri="{BB962C8B-B14F-4D97-AF65-F5344CB8AC3E}">
        <p14:creationId xmlns:p14="http://schemas.microsoft.com/office/powerpoint/2010/main" val="19398227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16747"/>
          <a:stretch/>
        </p:blipFill>
        <p:spPr>
          <a:xfrm>
            <a:off x="205170" y="1"/>
            <a:ext cx="1183442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5" y="552449"/>
            <a:ext cx="11097995" cy="5219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t="886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63906" y="2081668"/>
            <a:ext cx="7637929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 trí thức.                        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bác sĩ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Chỉ hoạt động của trí thức.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nghiên cứu</a:t>
            </a:r>
            <a:endParaRPr lang="en-US" sz="2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5976" y="950259"/>
            <a:ext cx="7628965" cy="1143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 Dựa vào những bài tập đọc và chính tả đã học ở các tuần 21, 22, em hãy tìm các từ ngữ: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4809" y="1156703"/>
            <a:ext cx="774591" cy="11292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168" y="3603813"/>
            <a:ext cx="7982963" cy="33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73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53000" y="1447800"/>
            <a:ext cx="419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Tiến sĩ Trần Quốc Khái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giáo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Bác sĩ Đặng Văn Ngữ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bác học Ê - đi - xơn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Kỹ sư xây dựng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bác học Ác - si – mét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thông thái Trương Vĩnh Ký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 kể tên các bài tập đọc và chính tả tuần 21, 22 và những bài đó nói đến những người nào ?</a:t>
            </a:r>
            <a:endParaRPr lang="en-US" sz="28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26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cô giáo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trí thức yêu nước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bác học và bà cụ;Ê- đi – xơn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cầu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máy bơm.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nhà thông thái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343400" y="17526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4343400" y="28194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343400" y="3500021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4428478" y="6483659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4428477" y="4309369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4419600" y="5029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437355" y="5700944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0">
            <a:extLst>
              <a:ext uri="{FF2B5EF4-FFF2-40B4-BE49-F238E27FC236}">
                <a16:creationId xmlns:a16="http://schemas.microsoft.com/office/drawing/2014/main" id="{7AC4F999-2DEC-4015-AF9C-FB099D24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495" y="4421079"/>
            <a:ext cx="2050296" cy="2206705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C8B751ED-8511-4A6C-95C5-B33D4F00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186" y="2350468"/>
            <a:ext cx="1851398" cy="2083848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A67700F0-D770-41D9-8825-CC7BBFE76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019" y="-118976"/>
            <a:ext cx="2156072" cy="2245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78385" y="34179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Dựa vào những bài tập đọc và chính tả đã học ở các tuần 21, 22, em hãy tìm các từ ngữ: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573" y="210989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Group 50"/>
          <p:cNvGraphicFramePr>
            <a:graphicFrameLocks/>
          </p:cNvGraphicFramePr>
          <p:nvPr/>
        </p:nvGraphicFramePr>
        <p:xfrm>
          <a:off x="1398973" y="1555859"/>
          <a:ext cx="8915400" cy="466515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05723" y="163053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trí thức 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710562" y="164828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hoạt động của trí thức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98972" y="4646721"/>
            <a:ext cx="269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 sĩ…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322773" y="5180121"/>
            <a:ext cx="333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thầy giáo,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07850" y="582398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văn,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thơ…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973" y="3503721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phát minh, kĩ sư,...</a:t>
            </a:r>
          </a:p>
        </p:txBody>
      </p:sp>
      <p:sp>
        <p:nvSpPr>
          <p:cNvPr id="3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64815" y="2153575"/>
            <a:ext cx="4119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bác học , nhà thông thái, nhà nghiên cứu, tiến sĩ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859262" y="2177989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625484" y="3335786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học, phát minh, chế tạo máy móc, thiết kế nhà cửa,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13773" y="4680059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 bệnh, chế thuốc chữa bệnh.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5589973" y="518012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dạy học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660994" y="580405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tác</a:t>
            </a:r>
          </a:p>
        </p:txBody>
      </p:sp>
      <p:pic>
        <p:nvPicPr>
          <p:cNvPr id="4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83"/>
            <a:ext cx="1855143" cy="916887"/>
          </a:xfrm>
          <a:prstGeom prst="rect">
            <a:avLst/>
          </a:prstGeom>
        </p:spPr>
      </p:pic>
      <p:pic>
        <p:nvPicPr>
          <p:cNvPr id="46" name="图片 14">
            <a:extLst>
              <a:ext uri="{FF2B5EF4-FFF2-40B4-BE49-F238E27FC236}">
                <a16:creationId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84" y="4660778"/>
            <a:ext cx="1792716" cy="206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754923" y="1840601"/>
            <a:ext cx="7170684" cy="2461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</a:rPr>
              <a:t> +</a:t>
            </a:r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Em có nhận xét gì về tinh thần, thái độ làm việc của những người trí thức?</a:t>
            </a:r>
          </a:p>
          <a:p>
            <a:pPr algn="ctr"/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 Em cần học tập những người trí thức điều gì?</a:t>
            </a: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34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78385" y="34179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Dựa vào những bài tập đọc và chính tả đã học ở các tuần 21, 22, em hãy tìm các từ ngữ: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573" y="210989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Group 50"/>
          <p:cNvGraphicFramePr>
            <a:graphicFrameLocks/>
          </p:cNvGraphicFramePr>
          <p:nvPr/>
        </p:nvGraphicFramePr>
        <p:xfrm>
          <a:off x="1398973" y="1555859"/>
          <a:ext cx="8915400" cy="466515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05723" y="163053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trí thức 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710562" y="164828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hoạt động của trí thức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98972" y="4646721"/>
            <a:ext cx="269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 sĩ...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322773" y="5180121"/>
            <a:ext cx="333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thầy giáo,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07850" y="582398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văn,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thơ…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973" y="3503721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phát minh, kĩ sư,...</a:t>
            </a:r>
          </a:p>
        </p:txBody>
      </p:sp>
      <p:sp>
        <p:nvSpPr>
          <p:cNvPr id="3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64815" y="2153575"/>
            <a:ext cx="4119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bác học , nhà thông thái, nhà nghiên cứu, tiến sĩ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859262" y="2177989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625484" y="3335786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học, phát minh, chế tạo máy móc, thiết kế nhà cửa,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13773" y="4680059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bệnh, chế thuốc chữa bệnh.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5589973" y="518012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dạy học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660994" y="580405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tác</a:t>
            </a:r>
          </a:p>
        </p:txBody>
      </p:sp>
      <p:pic>
        <p:nvPicPr>
          <p:cNvPr id="4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83"/>
            <a:ext cx="1855143" cy="916887"/>
          </a:xfrm>
          <a:prstGeom prst="rect">
            <a:avLst/>
          </a:prstGeom>
        </p:spPr>
      </p:pic>
      <p:pic>
        <p:nvPicPr>
          <p:cNvPr id="46" name="图片 14">
            <a:extLst>
              <a:ext uri="{FF2B5EF4-FFF2-40B4-BE49-F238E27FC236}">
                <a16:creationId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84" y="4660778"/>
            <a:ext cx="1792716" cy="20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欢迎新同学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938</Words>
  <Application>Microsoft Office PowerPoint</Application>
  <PresentationFormat>Widescreen</PresentationFormat>
  <Paragraphs>136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Arial</vt:lpstr>
      <vt:lpstr>Calibri</vt:lpstr>
      <vt:lpstr>等线</vt:lpstr>
      <vt:lpstr>Tahoma</vt:lpstr>
      <vt:lpstr>Times New Roman</vt:lpstr>
      <vt:lpstr>方正少儿简体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欢迎新同学视频</dc:title>
  <dc:creator>2</dc:creator>
  <cp:lastModifiedBy>Admin</cp:lastModifiedBy>
  <cp:revision>40</cp:revision>
  <dcterms:created xsi:type="dcterms:W3CDTF">2018-08-31T07:10:43Z</dcterms:created>
  <dcterms:modified xsi:type="dcterms:W3CDTF">2022-02-14T14:22:51Z</dcterms:modified>
</cp:coreProperties>
</file>