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22"/>
  </p:notesMasterIdLst>
  <p:sldIdLst>
    <p:sldId id="267" r:id="rId4"/>
    <p:sldId id="269" r:id="rId5"/>
    <p:sldId id="270" r:id="rId6"/>
    <p:sldId id="266" r:id="rId7"/>
    <p:sldId id="261" r:id="rId8"/>
    <p:sldId id="278" r:id="rId9"/>
    <p:sldId id="262" r:id="rId10"/>
    <p:sldId id="263" r:id="rId11"/>
    <p:sldId id="279" r:id="rId12"/>
    <p:sldId id="280" r:id="rId13"/>
    <p:sldId id="277" r:id="rId14"/>
    <p:sldId id="272" r:id="rId15"/>
    <p:sldId id="273" r:id="rId16"/>
    <p:sldId id="274" r:id="rId17"/>
    <p:sldId id="275" r:id="rId18"/>
    <p:sldId id="276" r:id="rId19"/>
    <p:sldId id="264" r:id="rId20"/>
    <p:sldId id="26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38C66-FD78-456A-88F1-CA51C5482068}" type="datetimeFigureOut">
              <a:rPr lang="en-US" smtClean="0"/>
              <a:t>08/02/2022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F2055-C40F-4A74-97E7-2C9C527FB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820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A9B383-3BC4-4484-9B5C-B874766E5C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832B-B6AE-4752-9C4E-4FAFA28B65E3}" type="datetimeFigureOut">
              <a:rPr lang="en-US" smtClean="0"/>
              <a:t>08/02/2022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138B-F8B0-4BA4-B28E-AFB40E387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035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832B-B6AE-4752-9C4E-4FAFA28B65E3}" type="datetimeFigureOut">
              <a:rPr lang="en-US" smtClean="0"/>
              <a:t>08/02/2022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138B-F8B0-4BA4-B28E-AFB40E387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97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832B-B6AE-4752-9C4E-4FAFA28B65E3}" type="datetimeFigureOut">
              <a:rPr lang="en-US" smtClean="0"/>
              <a:t>08/02/2022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138B-F8B0-4BA4-B28E-AFB40E387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637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96F34B-21A4-409B-AA28-7DFC11DCF3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779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415E7F-3161-45D7-A9AF-BD89AE6D80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124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E27A95-4972-41C3-9D5F-05527003F8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0994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279F52-C220-4D10-9000-C05E830036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451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113B8B-D3F2-4B65-BEF0-FCA94E2528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2236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A97ABE-D12C-4454-A676-D9E4EBD395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5488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99975E-A36D-41C0-A304-9FB0E28673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07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861F82-ACBE-462A-B5A5-43FF25DA93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994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832B-B6AE-4752-9C4E-4FAFA28B65E3}" type="datetimeFigureOut">
              <a:rPr lang="en-US" smtClean="0"/>
              <a:t>08/02/2022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138B-F8B0-4BA4-B28E-AFB40E387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552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398B0C-44DA-4A12-AC78-78E7312C4B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65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201EDA-8049-400C-8C43-008D30570C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5150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3A3EDD-CB3A-4CC5-AB44-E6AE0CEB03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730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019B66-F3D9-4AAC-9FC4-721221915B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2920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F6A6-CA1E-4B18-BAB2-5E7DA42BB965}" type="datetimeFigureOut">
              <a:rPr lang="en-US" smtClean="0"/>
              <a:pPr/>
              <a:t>08/02/2022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8DDF3-80C0-4B9D-9EF0-4034FFBB38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8046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F6A6-CA1E-4B18-BAB2-5E7DA42BB965}" type="datetimeFigureOut">
              <a:rPr lang="en-US" smtClean="0"/>
              <a:pPr/>
              <a:t>08/02/2022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8DDF3-80C0-4B9D-9EF0-4034FFBB38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239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F6A6-CA1E-4B18-BAB2-5E7DA42BB965}" type="datetimeFigureOut">
              <a:rPr lang="en-US" smtClean="0"/>
              <a:pPr/>
              <a:t>08/02/2022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8DDF3-80C0-4B9D-9EF0-4034FFBB38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1478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F6A6-CA1E-4B18-BAB2-5E7DA42BB965}" type="datetimeFigureOut">
              <a:rPr lang="en-US" smtClean="0"/>
              <a:pPr/>
              <a:t>08/02/2022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8DDF3-80C0-4B9D-9EF0-4034FFBB38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1481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F6A6-CA1E-4B18-BAB2-5E7DA42BB965}" type="datetimeFigureOut">
              <a:rPr lang="en-US" smtClean="0"/>
              <a:pPr/>
              <a:t>08/02/2022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8DDF3-80C0-4B9D-9EF0-4034FFBB38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9024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F6A6-CA1E-4B18-BAB2-5E7DA42BB965}" type="datetimeFigureOut">
              <a:rPr lang="en-US" smtClean="0"/>
              <a:pPr/>
              <a:t>08/02/2022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8DDF3-80C0-4B9D-9EF0-4034FFBB38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422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832B-B6AE-4752-9C4E-4FAFA28B65E3}" type="datetimeFigureOut">
              <a:rPr lang="en-US" smtClean="0"/>
              <a:t>08/02/2022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138B-F8B0-4BA4-B28E-AFB40E387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827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F6A6-CA1E-4B18-BAB2-5E7DA42BB965}" type="datetimeFigureOut">
              <a:rPr lang="en-US" smtClean="0"/>
              <a:pPr/>
              <a:t>08/02/2022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8DDF3-80C0-4B9D-9EF0-4034FFBB38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949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F6A6-CA1E-4B18-BAB2-5E7DA42BB965}" type="datetimeFigureOut">
              <a:rPr lang="en-US" smtClean="0"/>
              <a:pPr/>
              <a:t>08/02/2022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8DDF3-80C0-4B9D-9EF0-4034FFBB38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712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F6A6-CA1E-4B18-BAB2-5E7DA42BB965}" type="datetimeFigureOut">
              <a:rPr lang="en-US" smtClean="0"/>
              <a:pPr/>
              <a:t>08/02/2022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8DDF3-80C0-4B9D-9EF0-4034FFBB38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3513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F6A6-CA1E-4B18-BAB2-5E7DA42BB965}" type="datetimeFigureOut">
              <a:rPr lang="en-US" smtClean="0"/>
              <a:pPr/>
              <a:t>08/02/2022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8DDF3-80C0-4B9D-9EF0-4034FFBB38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9114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F6A6-CA1E-4B18-BAB2-5E7DA42BB965}" type="datetimeFigureOut">
              <a:rPr lang="en-US" smtClean="0"/>
              <a:pPr/>
              <a:t>08/02/2022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8DDF3-80C0-4B9D-9EF0-4034FFBB38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392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832B-B6AE-4752-9C4E-4FAFA28B65E3}" type="datetimeFigureOut">
              <a:rPr lang="en-US" smtClean="0"/>
              <a:t>08/02/2022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138B-F8B0-4BA4-B28E-AFB40E387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60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832B-B6AE-4752-9C4E-4FAFA28B65E3}" type="datetimeFigureOut">
              <a:rPr lang="en-US" smtClean="0"/>
              <a:t>08/02/2022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138B-F8B0-4BA4-B28E-AFB40E387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422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832B-B6AE-4752-9C4E-4FAFA28B65E3}" type="datetimeFigureOut">
              <a:rPr lang="en-US" smtClean="0"/>
              <a:t>08/02/2022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138B-F8B0-4BA4-B28E-AFB40E387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87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832B-B6AE-4752-9C4E-4FAFA28B65E3}" type="datetimeFigureOut">
              <a:rPr lang="en-US" smtClean="0"/>
              <a:t>08/02/2022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138B-F8B0-4BA4-B28E-AFB40E387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21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832B-B6AE-4752-9C4E-4FAFA28B65E3}" type="datetimeFigureOut">
              <a:rPr lang="en-US" smtClean="0"/>
              <a:t>08/02/2022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138B-F8B0-4BA4-B28E-AFB40E387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8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832B-B6AE-4752-9C4E-4FAFA28B65E3}" type="datetimeFigureOut">
              <a:rPr lang="en-US" smtClean="0"/>
              <a:t>08/02/2022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138B-F8B0-4BA4-B28E-AFB40E387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113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B832B-B6AE-4752-9C4E-4FAFA28B65E3}" type="datetimeFigureOut">
              <a:rPr lang="en-US" smtClean="0"/>
              <a:t>08/02/2022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0138B-F8B0-4BA4-B28E-AFB40E387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25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7C47B1AB-AEAB-40F1-AB05-F2D36A5F6A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691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FF6A6-CA1E-4B18-BAB2-5E7DA42BB965}" type="datetimeFigureOut">
              <a:rPr lang="en-US" smtClean="0"/>
              <a:pPr/>
              <a:t>08/02/2022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8DDF3-80C0-4B9D-9EF0-4034FFBB38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23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1.jpeg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4.gif"/><Relationship Id="rId5" Type="http://schemas.openxmlformats.org/officeDocument/2006/relationships/image" Target="../media/image13.jpeg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4" descr="bunny_thumping_foot_md_clr"/>
          <p:cNvPicPr>
            <a:picLocks noChangeAspect="1" noChangeArrowheads="1" noCrop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346826"/>
            <a:ext cx="8382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48" descr="bunny_thumping_foot_md_clr"/>
          <p:cNvPicPr>
            <a:picLocks noChangeAspect="1" noChangeArrowheads="1" noCrop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6392864"/>
            <a:ext cx="76200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51"/>
          <p:cNvSpPr txBox="1">
            <a:spLocks noChangeArrowheads="1"/>
          </p:cNvSpPr>
          <p:nvPr/>
        </p:nvSpPr>
        <p:spPr bwMode="auto">
          <a:xfrm>
            <a:off x="1524000" y="39624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00FF"/>
                </a:solidFill>
              </a:rPr>
              <a:t>   </a:t>
            </a:r>
          </a:p>
        </p:txBody>
      </p:sp>
      <p:sp>
        <p:nvSpPr>
          <p:cNvPr id="3077" name="Rectangle 56"/>
          <p:cNvSpPr>
            <a:spLocks noChangeArrowheads="1"/>
          </p:cNvSpPr>
          <p:nvPr/>
        </p:nvSpPr>
        <p:spPr bwMode="auto">
          <a:xfrm>
            <a:off x="2181225" y="4550865"/>
            <a:ext cx="792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4000" dirty="0" err="1">
                <a:solidFill>
                  <a:srgbClr val="0000FF"/>
                </a:solidFill>
                <a:latin typeface=".VnAristote" panose="020B7200000000000000" pitchFamily="34" charset="0"/>
              </a:rPr>
              <a:t>Gi¸o</a:t>
            </a:r>
            <a:r>
              <a:rPr lang="en-US" altLang="en-US" sz="4000" dirty="0">
                <a:solidFill>
                  <a:srgbClr val="0000FF"/>
                </a:solidFill>
                <a:latin typeface=".VnAristote" panose="020B7200000000000000" pitchFamily="34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.VnAristote" panose="020B7200000000000000" pitchFamily="34" charset="0"/>
              </a:rPr>
              <a:t>viªn</a:t>
            </a:r>
            <a:r>
              <a:rPr lang="en-US" altLang="en-US" sz="4000" dirty="0">
                <a:solidFill>
                  <a:srgbClr val="0000FF"/>
                </a:solidFill>
                <a:latin typeface=".VnAristote" panose="020B7200000000000000" pitchFamily="34" charset="0"/>
              </a:rPr>
              <a:t>: </a:t>
            </a:r>
            <a:r>
              <a:rPr lang="en-US" altLang="en-US" sz="4000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Đỗ</a:t>
            </a:r>
            <a:r>
              <a:rPr lang="en-US" altLang="en-US" sz="4000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Thị</a:t>
            </a:r>
            <a:r>
              <a:rPr lang="en-US" altLang="en-US" sz="4000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Thùy</a:t>
            </a:r>
            <a:r>
              <a:rPr lang="en-US" altLang="en-US" sz="4000" i="1" dirty="0">
                <a:solidFill>
                  <a:srgbClr val="0000FF"/>
                </a:solidFill>
                <a:cs typeface="Times New Roman" panose="02020603050405020304" pitchFamily="18" charset="0"/>
              </a:rPr>
              <a:t> D</a:t>
            </a:r>
            <a:r>
              <a:rPr lang="vi-VN" altLang="en-US" sz="4000" i="1" dirty="0">
                <a:solidFill>
                  <a:srgbClr val="0000FF"/>
                </a:solidFill>
                <a:cs typeface="Times New Roman" panose="02020603050405020304" pitchFamily="18" charset="0"/>
              </a:rPr>
              <a:t>ư</a:t>
            </a:r>
            <a:r>
              <a:rPr lang="en-US" altLang="en-US" sz="4000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ơng</a:t>
            </a:r>
            <a:endParaRPr lang="en-US" altLang="en-US" i="1" dirty="0">
              <a:cs typeface="Times New Roman" panose="02020603050405020304" pitchFamily="18" charset="0"/>
            </a:endParaRPr>
          </a:p>
        </p:txBody>
      </p:sp>
      <p:sp>
        <p:nvSpPr>
          <p:cNvPr id="3078" name="WordArt 57"/>
          <p:cNvSpPr>
            <a:spLocks noChangeArrowheads="1" noChangeShapeType="1" noTextEdit="1"/>
          </p:cNvSpPr>
          <p:nvPr/>
        </p:nvSpPr>
        <p:spPr bwMode="auto">
          <a:xfrm>
            <a:off x="3276600" y="381000"/>
            <a:ext cx="5734050" cy="914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993366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Chào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993366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993366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mừng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993366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993366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các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993366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con </a:t>
            </a:r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993366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học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993366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993366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sinh</a:t>
            </a:r>
            <a:endParaRPr lang="en-US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993366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3079" name="WordArt 58"/>
          <p:cNvSpPr>
            <a:spLocks noChangeArrowheads="1" noChangeShapeType="1" noTextEdit="1"/>
          </p:cNvSpPr>
          <p:nvPr/>
        </p:nvSpPr>
        <p:spPr bwMode="auto">
          <a:xfrm>
            <a:off x="2047603" y="1604168"/>
            <a:ext cx="8153400" cy="12954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 dirty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99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ĐẾN VỚI TIẾT HỌC </a:t>
            </a:r>
            <a:r>
              <a:rPr lang="en-US" sz="3600" kern="10" spc="-36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99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LỚP </a:t>
            </a:r>
            <a:r>
              <a:rPr lang="en-US" sz="3600" kern="10" spc="-360" smtClean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99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3C</a:t>
            </a:r>
            <a:endParaRPr lang="en-US" sz="3600" kern="10" spc="-360" dirty="0">
              <a:ln w="19050">
                <a:solidFill>
                  <a:srgbClr val="FF00FF"/>
                </a:solidFill>
                <a:round/>
                <a:headEnd/>
                <a:tailEnd/>
              </a:ln>
              <a:solidFill>
                <a:srgbClr val="FF99CC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3080" name="Picture 59" descr="024-C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56260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WordArt 60"/>
          <p:cNvSpPr>
            <a:spLocks noChangeArrowheads="1" noChangeShapeType="1" noTextEdit="1"/>
          </p:cNvSpPr>
          <p:nvPr/>
        </p:nvSpPr>
        <p:spPr bwMode="auto">
          <a:xfrm>
            <a:off x="4381500" y="3314700"/>
            <a:ext cx="3429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 err="1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99CC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Time" panose="020B7200000000000000" pitchFamily="34" charset="0"/>
              </a:rPr>
              <a:t>M«n</a:t>
            </a:r>
            <a:r>
              <a:rPr lang="en-US" sz="3200" kern="10" dirty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99CC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sz="3200" kern="10" dirty="0" err="1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99CC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Time" panose="020B7200000000000000" pitchFamily="34" charset="0"/>
              </a:rPr>
              <a:t>To¸n</a:t>
            </a:r>
            <a:endParaRPr lang="en-US" sz="3200" kern="10" dirty="0">
              <a:ln w="12700">
                <a:solidFill>
                  <a:srgbClr val="008000"/>
                </a:solidFill>
                <a:round/>
                <a:headEnd/>
                <a:tailEnd/>
              </a:ln>
              <a:solidFill>
                <a:srgbClr val="99CC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.VnTime" panose="020B7200000000000000" pitchFamily="34" charset="0"/>
            </a:endParaRPr>
          </a:p>
        </p:txBody>
      </p:sp>
      <p:pic>
        <p:nvPicPr>
          <p:cNvPr id="3082" name="Picture 61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62" descr="WhitecornerFlow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7406" y="78377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4" name="Rectangle 63"/>
          <p:cNvSpPr>
            <a:spLocks noChangeArrowheads="1"/>
          </p:cNvSpPr>
          <p:nvPr/>
        </p:nvSpPr>
        <p:spPr bwMode="auto">
          <a:xfrm>
            <a:off x="1981200" y="4800600"/>
            <a:ext cx="792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endParaRPr lang="en-US" altLang="en-US" sz="4400" i="1" dirty="0">
              <a:solidFill>
                <a:srgbClr val="0000FF"/>
              </a:solidFill>
              <a:latin typeface=".VnAristot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40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988" y="1494677"/>
            <a:ext cx="10515600" cy="2297393"/>
          </a:xfrm>
        </p:spPr>
        <p:txBody>
          <a:bodyPr>
            <a:noAutofit/>
          </a:bodyPr>
          <a:lstStyle/>
          <a:p>
            <a:pPr algn="just"/>
            <a:r>
              <a:rPr lang="en-US" sz="4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4: Một kho có 4720kg muối, lần đầu chuyển đi 2000kg muối, lần sau chuyển đi 1700kg muối. Hỏi trong kho còn lại bao nhiêu ki-lô-gam muối?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12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53E7CE-7FBD-4467-8B1E-F8652F6054A4}"/>
              </a:ext>
            </a:extLst>
          </p:cNvPr>
          <p:cNvSpPr txBox="1"/>
          <p:nvPr/>
        </p:nvSpPr>
        <p:spPr>
          <a:xfrm>
            <a:off x="637479" y="349734"/>
            <a:ext cx="938541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kg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2000 + 1700 = 3700 (kg)</a:t>
            </a:r>
          </a:p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4720 – 3700 = 1020 (kg)</a:t>
            </a:r>
          </a:p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1020 kg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96378F-DA3E-4095-A5DA-B1E0946FB6EE}"/>
              </a:ext>
            </a:extLst>
          </p:cNvPr>
          <p:cNvSpPr txBox="1"/>
          <p:nvPr/>
        </p:nvSpPr>
        <p:spPr>
          <a:xfrm>
            <a:off x="781858" y="3323753"/>
            <a:ext cx="103507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  <a:p>
            <a:pPr algn="just"/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4720 – 2000 = 2720 (kg)</a:t>
            </a:r>
          </a:p>
          <a:p>
            <a:pPr algn="just"/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2720 – 1700 = 1020 (kg)</a:t>
            </a:r>
          </a:p>
          <a:p>
            <a:pPr algn="just"/>
            <a:r>
              <a:rPr lang="en-US" sz="28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Đáp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1020 kg</a:t>
            </a:r>
            <a:endParaRPr lang="en-US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8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FFCC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WordArt 4"/>
          <p:cNvSpPr>
            <a:spLocks noChangeArrowheads="1" noChangeShapeType="1" noTextEdit="1"/>
          </p:cNvSpPr>
          <p:nvPr/>
        </p:nvSpPr>
        <p:spPr bwMode="auto">
          <a:xfrm>
            <a:off x="1752600" y="57151"/>
            <a:ext cx="16573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2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Trò chơi:</a:t>
            </a:r>
            <a:endParaRPr lang="en-US" sz="32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6389" name="WordArt 5" descr="Narrow vertical"/>
          <p:cNvSpPr>
            <a:spLocks noChangeArrowheads="1" noChangeShapeType="1" noTextEdit="1"/>
          </p:cNvSpPr>
          <p:nvPr/>
        </p:nvSpPr>
        <p:spPr bwMode="auto">
          <a:xfrm>
            <a:off x="4114800" y="0"/>
            <a:ext cx="5943600" cy="12954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Tiếp sức...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3657600" y="2057401"/>
            <a:ext cx="3276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>
                <a:solidFill>
                  <a:srgbClr val="000000"/>
                </a:solidFill>
                <a:latin typeface="Arial" charset="0"/>
              </a:rPr>
              <a:t>7400 – 300  =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3657600" y="3352801"/>
            <a:ext cx="3276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>
                <a:solidFill>
                  <a:srgbClr val="000000"/>
                </a:solidFill>
                <a:latin typeface="Arial" charset="0"/>
              </a:rPr>
              <a:t>8000 – 4000 =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4343400" y="4449763"/>
            <a:ext cx="1295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>
                <a:solidFill>
                  <a:srgbClr val="000000"/>
                </a:solidFill>
                <a:latin typeface="Arial" charset="0"/>
              </a:rPr>
              <a:t>9744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4343400" y="5821363"/>
            <a:ext cx="1295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>
                <a:solidFill>
                  <a:srgbClr val="3333FF"/>
                </a:solidFill>
                <a:latin typeface="Arial" charset="0"/>
              </a:rPr>
              <a:t>3305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4343400" y="5091113"/>
            <a:ext cx="1524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>
                <a:solidFill>
                  <a:srgbClr val="000000"/>
                </a:solidFill>
                <a:latin typeface="Arial" charset="0"/>
              </a:rPr>
              <a:t>6439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3962400" y="4830763"/>
            <a:ext cx="533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>
                <a:solidFill>
                  <a:srgbClr val="000000"/>
                </a:solidFill>
                <a:latin typeface="Arial" charset="0"/>
              </a:rPr>
              <a:t>-</a:t>
            </a:r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>
            <a:off x="4419600" y="5791200"/>
            <a:ext cx="99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6934200" y="3352801"/>
            <a:ext cx="1295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>
                <a:solidFill>
                  <a:srgbClr val="3333FF"/>
                </a:solidFill>
                <a:latin typeface="Arial" charset="0"/>
              </a:rPr>
              <a:t>4000</a:t>
            </a: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6858000" y="2057401"/>
            <a:ext cx="1295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>
                <a:solidFill>
                  <a:srgbClr val="3333FF"/>
                </a:solidFill>
                <a:latin typeface="Arial" charset="0"/>
              </a:rPr>
              <a:t>7100</a:t>
            </a:r>
          </a:p>
        </p:txBody>
      </p:sp>
      <p:pic>
        <p:nvPicPr>
          <p:cNvPr id="16399" name="Picture 15" descr="bd13656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4724400"/>
            <a:ext cx="1143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0" name="Picture 16" descr="bd13656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96400" y="5181600"/>
            <a:ext cx="1371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  <p:bldP spid="16389" grpId="0" animBg="1"/>
      <p:bldP spid="16390" grpId="0"/>
      <p:bldP spid="16391" grpId="0"/>
      <p:bldP spid="16392" grpId="0"/>
      <p:bldP spid="16393" grpId="0"/>
      <p:bldP spid="16394" grpId="0"/>
      <p:bldP spid="16395" grpId="0"/>
      <p:bldP spid="16396" grpId="0" animBg="1"/>
      <p:bldP spid="16397" grpId="0"/>
      <p:bldP spid="1639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3352800"/>
            <a:ext cx="7239000" cy="762000"/>
          </a:xfrm>
          <a:prstGeom prst="rect">
            <a:avLst/>
          </a:prstGeom>
          <a:noFill/>
        </p:spPr>
        <p:txBody>
          <a:bodyPr wrap="none" rtlCol="0">
            <a:prstTxWarp prst="textCircle">
              <a:avLst/>
            </a:prstTxWarp>
            <a:spAutoFit/>
          </a:bodyPr>
          <a:lstStyle/>
          <a:p>
            <a:r>
              <a:rPr lang="vi-VN" sz="54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</a:rPr>
              <a:t>Rung chuông vàng</a:t>
            </a:r>
            <a:endParaRPr lang="en-US" sz="5400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.VnAristote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33800" y="990600"/>
            <a:ext cx="4495800" cy="1107996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vi-VN" sz="6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anose="020B0604020202020204" pitchFamily="34" charset="0"/>
              </a:rPr>
              <a:t>Trò chơi</a:t>
            </a:r>
            <a:endParaRPr lang="en-US" sz="66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.VnFree" pitchFamily="34" charset="0"/>
            </a:endParaRPr>
          </a:p>
        </p:txBody>
      </p:sp>
      <p:pic>
        <p:nvPicPr>
          <p:cNvPr id="8198" name="Picture 6" descr="http://hstatic.net/418/1000070418/10/2016/4-23/animation_gif_insect_anh_dong__168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371600"/>
            <a:ext cx="666750" cy="762000"/>
          </a:xfrm>
          <a:prstGeom prst="rect">
            <a:avLst/>
          </a:prstGeom>
          <a:noFill/>
        </p:spPr>
      </p:pic>
      <p:pic>
        <p:nvPicPr>
          <p:cNvPr id="5" name="Picture 4" descr="http://i807.photobucket.com/albums/yy355/xuanchinh0302/201052_1870887596_ujdpwobk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4286250"/>
            <a:ext cx="5105400" cy="127635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/>
          <p:cNvSpPr/>
          <p:nvPr/>
        </p:nvSpPr>
        <p:spPr>
          <a:xfrm>
            <a:off x="3505200" y="914400"/>
            <a:ext cx="5334000" cy="1295400"/>
          </a:xfrm>
          <a:prstGeom prst="flowChartTermina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6962 – 2071 = 4891</a:t>
            </a:r>
          </a:p>
          <a:p>
            <a:pPr algn="ctr"/>
            <a:endParaRPr lang="en-US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Explosion 1 4"/>
          <p:cNvSpPr/>
          <p:nvPr/>
        </p:nvSpPr>
        <p:spPr>
          <a:xfrm>
            <a:off x="3733800" y="2667000"/>
            <a:ext cx="1905000" cy="1676400"/>
          </a:xfrm>
          <a:prstGeom prst="irregularSeal1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xplosion 1 5"/>
          <p:cNvSpPr/>
          <p:nvPr/>
        </p:nvSpPr>
        <p:spPr>
          <a:xfrm>
            <a:off x="6172200" y="2743200"/>
            <a:ext cx="1905000" cy="1676400"/>
          </a:xfrm>
          <a:prstGeom prst="irregularSeal1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endParaRPr lang="en-US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Connector 23"/>
          <p:cNvCxnSpPr>
            <a:endCxn id="7" idx="6"/>
          </p:cNvCxnSpPr>
          <p:nvPr/>
        </p:nvCxnSpPr>
        <p:spPr>
          <a:xfrm>
            <a:off x="9296400" y="4533900"/>
            <a:ext cx="1143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Vertical Scroll 29"/>
          <p:cNvSpPr/>
          <p:nvPr/>
        </p:nvSpPr>
        <p:spPr>
          <a:xfrm>
            <a:off x="7848600" y="2667000"/>
            <a:ext cx="762000" cy="685800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SAI</a:t>
            </a:r>
          </a:p>
        </p:txBody>
      </p:sp>
      <p:sp>
        <p:nvSpPr>
          <p:cNvPr id="11" name="Down Ribbon 10"/>
          <p:cNvSpPr/>
          <p:nvPr/>
        </p:nvSpPr>
        <p:spPr>
          <a:xfrm>
            <a:off x="9372600" y="6096000"/>
            <a:ext cx="1295400" cy="762000"/>
          </a:xfrm>
          <a:prstGeom prst="ribbo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" presetClass="exit" presetSubtype="16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path" presetSubtype="0" repeatCount="indefinite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C 0.012 -0.02398  0.033 -0.05861  0.058 -0.05861  C 0.095 -0.05861  0.125 -0.02265  0.125 0.02265  C 0.125 0.0373  0.122 0.05062  0.116 0.06261  C 0.117 0.06261  0 0.24244  0 0.24377  C 0 0.24244  -0.117 0.06261  -0.116 0.06261  C -0.122 0.05062  -0.125 0.0373  -0.125 0.02265  C -0.125 -0.02265  -0.095 -0.05861  -0.057 -0.05861  C -0.033 -0.05861  -0.012 -0.02398  0 0  Z" pathEditMode="relative" ptsTypes="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5" grpId="1" animBg="1"/>
      <p:bldP spid="6" grpId="0" animBg="1"/>
      <p:bldP spid="30" grpId="0" animBg="1"/>
      <p:bldP spid="30" grpId="1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/>
          <p:cNvSpPr/>
          <p:nvPr/>
        </p:nvSpPr>
        <p:spPr>
          <a:xfrm>
            <a:off x="3733800" y="1524000"/>
            <a:ext cx="5105400" cy="914400"/>
          </a:xfrm>
          <a:prstGeom prst="flowChartTermina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9972 – 3487 = ?</a:t>
            </a:r>
          </a:p>
        </p:txBody>
      </p:sp>
      <p:sp>
        <p:nvSpPr>
          <p:cNvPr id="4" name="Oval 3"/>
          <p:cNvSpPr/>
          <p:nvPr/>
        </p:nvSpPr>
        <p:spPr>
          <a:xfrm>
            <a:off x="2590800" y="2667000"/>
            <a:ext cx="2667000" cy="1600200"/>
          </a:xfrm>
          <a:prstGeom prst="ellips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A. 5485</a:t>
            </a:r>
          </a:p>
        </p:txBody>
      </p:sp>
      <p:sp>
        <p:nvSpPr>
          <p:cNvPr id="6" name="Oval 5"/>
          <p:cNvSpPr/>
          <p:nvPr/>
        </p:nvSpPr>
        <p:spPr>
          <a:xfrm>
            <a:off x="6019800" y="2819400"/>
            <a:ext cx="3276600" cy="1600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B. 6485</a:t>
            </a:r>
          </a:p>
        </p:txBody>
      </p:sp>
      <p:sp>
        <p:nvSpPr>
          <p:cNvPr id="7" name="Smiley Face 6"/>
          <p:cNvSpPr/>
          <p:nvPr/>
        </p:nvSpPr>
        <p:spPr>
          <a:xfrm>
            <a:off x="2590800" y="2362200"/>
            <a:ext cx="609600" cy="533400"/>
          </a:xfrm>
          <a:prstGeom prst="smileyFac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Smiley Face 7"/>
          <p:cNvSpPr/>
          <p:nvPr/>
        </p:nvSpPr>
        <p:spPr>
          <a:xfrm>
            <a:off x="2324100" y="2667000"/>
            <a:ext cx="838200" cy="762000"/>
          </a:xfrm>
          <a:prstGeom prst="smileyFace">
            <a:avLst>
              <a:gd name="adj" fmla="val -465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Down Ribbon 10"/>
          <p:cNvSpPr/>
          <p:nvPr/>
        </p:nvSpPr>
        <p:spPr>
          <a:xfrm>
            <a:off x="8839200" y="6019800"/>
            <a:ext cx="1295400" cy="762000"/>
          </a:xfrm>
          <a:prstGeom prst="ribbo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miley Face 11"/>
          <p:cNvSpPr/>
          <p:nvPr/>
        </p:nvSpPr>
        <p:spPr>
          <a:xfrm>
            <a:off x="8749314" y="2781300"/>
            <a:ext cx="685800" cy="685800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26" name="Picture 2" descr="D:\hình ảnh powerpoint\245118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24400" y="4724400"/>
            <a:ext cx="222885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6" grpId="1" animBg="1"/>
      <p:bldP spid="8" grpId="0" animBg="1"/>
      <p:bldP spid="8" grpId="1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ertical Scroll 4"/>
          <p:cNvSpPr/>
          <p:nvPr/>
        </p:nvSpPr>
        <p:spPr>
          <a:xfrm>
            <a:off x="3581400" y="2819400"/>
            <a:ext cx="1219200" cy="1524000"/>
          </a:xfrm>
          <a:prstGeom prst="verticalScroll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endParaRPr lang="en-US" sz="2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3429000" y="1143000"/>
            <a:ext cx="5105400" cy="1219200"/>
          </a:xfrm>
          <a:prstGeom prst="flowChartTermina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vi 10000 </a:t>
            </a:r>
            <a:r>
              <a:rPr lang="en-US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Vertical Scroll 6"/>
          <p:cNvSpPr/>
          <p:nvPr/>
        </p:nvSpPr>
        <p:spPr>
          <a:xfrm>
            <a:off x="6400800" y="2819400"/>
            <a:ext cx="1219200" cy="1524000"/>
          </a:xfrm>
          <a:prstGeom prst="vertic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miley Face 8"/>
          <p:cNvSpPr/>
          <p:nvPr/>
        </p:nvSpPr>
        <p:spPr>
          <a:xfrm>
            <a:off x="7696200" y="2514600"/>
            <a:ext cx="1371600" cy="990600"/>
          </a:xfrm>
          <a:prstGeom prst="smileyFace">
            <a:avLst>
              <a:gd name="adj" fmla="val -4653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Smiley Face 10"/>
          <p:cNvSpPr/>
          <p:nvPr/>
        </p:nvSpPr>
        <p:spPr>
          <a:xfrm>
            <a:off x="2438400" y="3276600"/>
            <a:ext cx="1066800" cy="990600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Down Ribbon 11"/>
          <p:cNvSpPr/>
          <p:nvPr/>
        </p:nvSpPr>
        <p:spPr>
          <a:xfrm>
            <a:off x="9144000" y="6019800"/>
            <a:ext cx="1295400" cy="762000"/>
          </a:xfrm>
          <a:prstGeom prst="ribbo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FC393A0D6B0F44E2BDCF0A912FDC3DC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83016" y="5264150"/>
            <a:ext cx="1214438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FC393A0D6B0F44E2BDCF0A912FDC3DC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4000" y="0"/>
            <a:ext cx="1214438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4" grpId="0" animBg="1"/>
      <p:bldP spid="7" grpId="0" animBg="1"/>
      <p:bldP spid="9" grpId="0" animBg="1"/>
      <p:bldP spid="9" grpId="1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_Văn_Bản 2"/>
          <p:cNvSpPr txBox="1">
            <a:spLocks noChangeArrowheads="1"/>
          </p:cNvSpPr>
          <p:nvPr/>
        </p:nvSpPr>
        <p:spPr bwMode="auto">
          <a:xfrm>
            <a:off x="3962400" y="2438401"/>
            <a:ext cx="3886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Hộp_Văn_Bản 3"/>
          <p:cNvSpPr txBox="1">
            <a:spLocks noChangeArrowheads="1"/>
          </p:cNvSpPr>
          <p:nvPr/>
        </p:nvSpPr>
        <p:spPr bwMode="auto">
          <a:xfrm>
            <a:off x="2666999" y="3124201"/>
            <a:ext cx="828804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BT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Chuẩn bị bài sau 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106)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4" name="Nơi giữ chỗ cho Ngày tháng 5"/>
          <p:cNvSpPr txBox="1">
            <a:spLocks noGrp="1"/>
          </p:cNvSpPr>
          <p:nvPr/>
        </p:nvSpPr>
        <p:spPr bwMode="auto">
          <a:xfrm>
            <a:off x="5105400" y="63055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/>
            <a:endParaRPr lang="vi-VN" sz="1200">
              <a:solidFill>
                <a:srgbClr val="B5A78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5_iykim20003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WordArt 5"/>
          <p:cNvSpPr>
            <a:spLocks noChangeArrowheads="1" noChangeShapeType="1" noTextEdit="1"/>
          </p:cNvSpPr>
          <p:nvPr/>
        </p:nvSpPr>
        <p:spPr bwMode="auto">
          <a:xfrm>
            <a:off x="1905000" y="533400"/>
            <a:ext cx="8153400" cy="2286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chăm ngoan và học giỏi</a:t>
            </a:r>
          </a:p>
        </p:txBody>
      </p:sp>
    </p:spTree>
    <p:extLst>
      <p:ext uri="{BB962C8B-B14F-4D97-AF65-F5344CB8AC3E}">
        <p14:creationId xmlns:p14="http://schemas.microsoft.com/office/powerpoint/2010/main" val="414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2063932" y="566057"/>
            <a:ext cx="70408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 ngày 9 tháng 2 năm 2022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40779" y="1027611"/>
            <a:ext cx="2808514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3842" y="1552302"/>
            <a:ext cx="2808514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ÔN BÀI CŨ:</a:t>
            </a:r>
          </a:p>
        </p:txBody>
      </p:sp>
      <p:sp>
        <p:nvSpPr>
          <p:cNvPr id="6" name="Rectangle 5"/>
          <p:cNvSpPr/>
          <p:nvPr/>
        </p:nvSpPr>
        <p:spPr>
          <a:xfrm>
            <a:off x="788128" y="2013856"/>
            <a:ext cx="748066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10 000.</a:t>
            </a:r>
          </a:p>
        </p:txBody>
      </p:sp>
      <p:sp>
        <p:nvSpPr>
          <p:cNvPr id="7" name="Rectangle 6"/>
          <p:cNvSpPr/>
          <p:nvPr/>
        </p:nvSpPr>
        <p:spPr>
          <a:xfrm>
            <a:off x="981891" y="3676102"/>
            <a:ext cx="10228217" cy="239050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“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trừ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phạm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vi 10 000, ta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trừ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rồi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trừ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dưới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trừ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cùng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hàng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đều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cột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;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rồi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dấu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trừ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giữa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kẻ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vạch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ngang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dưới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trừ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sang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trái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bắt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hàng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đơn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”.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4528458" y="2707271"/>
            <a:ext cx="2965268" cy="801190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 TẮC</a:t>
            </a:r>
          </a:p>
        </p:txBody>
      </p:sp>
    </p:spTree>
    <p:extLst>
      <p:ext uri="{BB962C8B-B14F-4D97-AF65-F5344CB8AC3E}">
        <p14:creationId xmlns:p14="http://schemas.microsoft.com/office/powerpoint/2010/main" val="17345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3750"/>
            <a:ext cx="12191999" cy="68580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4040779" y="732639"/>
            <a:ext cx="2808514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7458" y="1202891"/>
            <a:ext cx="2808514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ÔN BÀI CŨ:</a:t>
            </a:r>
          </a:p>
        </p:txBody>
      </p:sp>
      <p:sp>
        <p:nvSpPr>
          <p:cNvPr id="6" name="Rectangle 5"/>
          <p:cNvSpPr/>
          <p:nvPr/>
        </p:nvSpPr>
        <p:spPr>
          <a:xfrm>
            <a:off x="337458" y="1620621"/>
            <a:ext cx="5758542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Rectangle 6"/>
          <p:cNvSpPr/>
          <p:nvPr/>
        </p:nvSpPr>
        <p:spPr>
          <a:xfrm>
            <a:off x="659675" y="2735580"/>
            <a:ext cx="2808514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  9754</a:t>
            </a: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3596</a:t>
            </a:r>
          </a:p>
        </p:txBody>
      </p:sp>
      <p:sp>
        <p:nvSpPr>
          <p:cNvPr id="8" name="Rectangle 7"/>
          <p:cNvSpPr/>
          <p:nvPr/>
        </p:nvSpPr>
        <p:spPr>
          <a:xfrm>
            <a:off x="3505201" y="2737755"/>
            <a:ext cx="2808514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  5970</a:t>
            </a: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986</a:t>
            </a:r>
          </a:p>
        </p:txBody>
      </p:sp>
      <p:sp>
        <p:nvSpPr>
          <p:cNvPr id="9" name="Rectangle 8"/>
          <p:cNvSpPr/>
          <p:nvPr/>
        </p:nvSpPr>
        <p:spPr>
          <a:xfrm>
            <a:off x="5880464" y="2742111"/>
            <a:ext cx="2808514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  8107</a:t>
            </a: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1528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815737" y="3461655"/>
            <a:ext cx="78377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61264" y="3435527"/>
            <a:ext cx="78377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038704" y="3428996"/>
            <a:ext cx="78377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8558349" y="2695306"/>
            <a:ext cx="2808514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  2851</a:t>
            </a: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399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9716590" y="3395250"/>
            <a:ext cx="78377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776153" y="3395250"/>
            <a:ext cx="2808514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6158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741775" y="3274425"/>
            <a:ext cx="2808514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2452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057357" y="3321230"/>
            <a:ext cx="2808514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6579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67692" y="5373187"/>
            <a:ext cx="2808514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8640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03366" y="2085705"/>
            <a:ext cx="3857898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39291" y="4004851"/>
            <a:ext cx="3857898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&gt;, &lt;, =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64031" y="4562205"/>
            <a:ext cx="3857898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9875 – 1235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3456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509362" y="4591590"/>
            <a:ext cx="3857898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c, 9307 ….. 9763 - 456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413616" y="4591590"/>
            <a:ext cx="3857898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b, 8512 – 1987 …… 7843</a:t>
            </a:r>
          </a:p>
        </p:txBody>
      </p:sp>
      <p:sp>
        <p:nvSpPr>
          <p:cNvPr id="28" name="Left Brace 27"/>
          <p:cNvSpPr/>
          <p:nvPr/>
        </p:nvSpPr>
        <p:spPr>
          <a:xfrm rot="16200000">
            <a:off x="1604875" y="4375553"/>
            <a:ext cx="418012" cy="1625146"/>
          </a:xfrm>
          <a:prstGeom prst="leftBrac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 Brace 28"/>
          <p:cNvSpPr/>
          <p:nvPr/>
        </p:nvSpPr>
        <p:spPr>
          <a:xfrm rot="16200000">
            <a:off x="5371557" y="4371201"/>
            <a:ext cx="418012" cy="1625146"/>
          </a:xfrm>
          <a:prstGeom prst="leftBrac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Left Brace 29"/>
          <p:cNvSpPr/>
          <p:nvPr/>
        </p:nvSpPr>
        <p:spPr>
          <a:xfrm rot="16200000">
            <a:off x="10584728" y="4481644"/>
            <a:ext cx="418012" cy="1404257"/>
          </a:xfrm>
          <a:prstGeom prst="leftBrace">
            <a:avLst>
              <a:gd name="adj1" fmla="val 39583"/>
              <a:gd name="adj2" fmla="val 50000"/>
            </a:avLst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230190" y="5387880"/>
            <a:ext cx="2808514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6525</a:t>
            </a:r>
          </a:p>
        </p:txBody>
      </p:sp>
      <p:sp>
        <p:nvSpPr>
          <p:cNvPr id="36" name="Rectangle 35"/>
          <p:cNvSpPr/>
          <p:nvPr/>
        </p:nvSpPr>
        <p:spPr>
          <a:xfrm>
            <a:off x="9389477" y="5392779"/>
            <a:ext cx="2808514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9307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536749" y="4578464"/>
            <a:ext cx="501955" cy="4273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38" name="Rectangle 37"/>
          <p:cNvSpPr/>
          <p:nvPr/>
        </p:nvSpPr>
        <p:spPr>
          <a:xfrm>
            <a:off x="9580059" y="4601388"/>
            <a:ext cx="501955" cy="4273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39" name="Rectangle 38"/>
          <p:cNvSpPr/>
          <p:nvPr/>
        </p:nvSpPr>
        <p:spPr>
          <a:xfrm>
            <a:off x="2758260" y="4601388"/>
            <a:ext cx="501955" cy="4273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623312" y="3315211"/>
            <a:ext cx="2808514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4984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924596" y="319802"/>
            <a:ext cx="70408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 ngày 9 tháng 2 năm 2022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10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5" grpId="0"/>
      <p:bldP spid="22" grpId="0"/>
      <p:bldP spid="23" grpId="0"/>
      <p:bldP spid="24" grpId="0"/>
      <p:bldP spid="25" grpId="0"/>
      <p:bldP spid="26" grpId="0"/>
      <p:bldP spid="27" grpId="0"/>
      <p:bldP spid="28" grpId="0" animBg="1"/>
      <p:bldP spid="29" grpId="0" animBg="1"/>
      <p:bldP spid="30" grpId="0" animBg="1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3812178" y="1268883"/>
            <a:ext cx="4101737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2539" y="2257474"/>
            <a:ext cx="2885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4458790" y="857794"/>
            <a:ext cx="2808514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0646" y="2800030"/>
            <a:ext cx="2312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8000 - 5000 = 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53589" y="3261695"/>
            <a:ext cx="1045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53588" y="3804251"/>
            <a:ext cx="4624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  8000 - 5000 = 3000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24897" y="2798689"/>
            <a:ext cx="25864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9000   - 1000 =</a:t>
            </a:r>
          </a:p>
          <a:p>
            <a:pPr algn="just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10000 - 8000 =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5836920" y="2094354"/>
            <a:ext cx="13063" cy="297833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174966" y="3723360"/>
            <a:ext cx="71845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439886" y="3723360"/>
            <a:ext cx="71845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654732" y="3723360"/>
            <a:ext cx="71845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101737" y="3267139"/>
            <a:ext cx="1463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68384" y="3280006"/>
            <a:ext cx="1519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- 5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63635" y="3265991"/>
            <a:ext cx="119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316480" y="374970"/>
            <a:ext cx="70408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 ngày 9 tháng 2 năm 2022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47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7" grpId="0"/>
      <p:bldP spid="8" grpId="0"/>
      <p:bldP spid="9" grpId="0"/>
      <p:bldP spid="10" grpId="0"/>
      <p:bldP spid="11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8035"/>
            <a:ext cx="12191999" cy="68580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3812178" y="1268883"/>
            <a:ext cx="4101737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5263" y="2093298"/>
            <a:ext cx="1763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</a:p>
        </p:txBody>
      </p:sp>
      <p:sp>
        <p:nvSpPr>
          <p:cNvPr id="7" name="Rectangle 6"/>
          <p:cNvSpPr/>
          <p:nvPr/>
        </p:nvSpPr>
        <p:spPr>
          <a:xfrm>
            <a:off x="4458790" y="857794"/>
            <a:ext cx="2808514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89118" y="3208222"/>
            <a:ext cx="466343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836920" y="2094354"/>
            <a:ext cx="26126" cy="409454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352540" y="3142788"/>
            <a:ext cx="466343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66898" y="2681123"/>
            <a:ext cx="2404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 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29056" y="2760396"/>
            <a:ext cx="2399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 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4000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89117" y="3692216"/>
            <a:ext cx="466343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7000 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 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5000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52540" y="3611829"/>
            <a:ext cx="466343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 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4000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2000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32116" y="423259"/>
            <a:ext cx="70408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 ngày 9 tháng 2 năm 2022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96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8035"/>
            <a:ext cx="12191999" cy="68580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3812178" y="1268883"/>
            <a:ext cx="4101737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5263" y="2093298"/>
            <a:ext cx="1763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</a:p>
        </p:txBody>
      </p:sp>
      <p:sp>
        <p:nvSpPr>
          <p:cNvPr id="7" name="Rectangle 6"/>
          <p:cNvSpPr/>
          <p:nvPr/>
        </p:nvSpPr>
        <p:spPr>
          <a:xfrm>
            <a:off x="4458790" y="857794"/>
            <a:ext cx="2808514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89118" y="3208222"/>
            <a:ext cx="466343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9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- 1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8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836920" y="2094354"/>
            <a:ext cx="26126" cy="409454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352540" y="3142788"/>
            <a:ext cx="466343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10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8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66898" y="2681123"/>
            <a:ext cx="2404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9000 - 1000 = 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29056" y="2760396"/>
            <a:ext cx="2399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10000 - 8000 = 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89117" y="3692216"/>
            <a:ext cx="466343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9000 – 1000 = 8000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52540" y="3611829"/>
            <a:ext cx="466343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10000 - 8000 = 2000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32116" y="423259"/>
            <a:ext cx="70408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 ngày 9 tháng 2 năm 2022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92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" y="-68051"/>
            <a:ext cx="12191999" cy="68580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3812178" y="1268883"/>
            <a:ext cx="4101737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58790" y="857794"/>
            <a:ext cx="2808514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836920" y="2094354"/>
            <a:ext cx="26126" cy="409454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272539" y="2257474"/>
            <a:ext cx="4318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21333" y="4420104"/>
            <a:ext cx="23744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6200 – 4000 =</a:t>
            </a:r>
          </a:p>
          <a:p>
            <a:r>
              <a:rPr lang="en-US" sz="2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4100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- 1000 =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5800  - 5000 =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03472" y="4789435"/>
            <a:ext cx="843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3100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89424" y="4838006"/>
            <a:ext cx="843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7200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42214" y="3677352"/>
            <a:ext cx="81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51364" y="4455335"/>
            <a:ext cx="19637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3600 – 600 =</a:t>
            </a:r>
          </a:p>
          <a:p>
            <a:r>
              <a:rPr lang="en-US" sz="2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7800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- 600 =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9500 - 100 =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674427" y="2899284"/>
            <a:ext cx="2706189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8400 - 3000 = 5400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321333" y="2933701"/>
            <a:ext cx="843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376500" y="5206046"/>
            <a:ext cx="843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9400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240966" y="5152741"/>
            <a:ext cx="843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957399" y="3659203"/>
            <a:ext cx="8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- 200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75314" y="3645755"/>
            <a:ext cx="1055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049230" y="3680558"/>
            <a:ext cx="370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322988" y="3645756"/>
            <a:ext cx="712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90452" y="2853836"/>
            <a:ext cx="1151706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074816" y="2979439"/>
            <a:ext cx="2706189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5700 - 200 = 5500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768077" y="3612962"/>
            <a:ext cx="81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470199" y="3608260"/>
            <a:ext cx="1039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- 3000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479555" y="3594428"/>
            <a:ext cx="1055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575093" y="3616168"/>
            <a:ext cx="370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914166" y="3594429"/>
            <a:ext cx="712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234286" y="408893"/>
            <a:ext cx="70408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 ngày 9 tháng 2 năm 2022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384246" y="4441887"/>
            <a:ext cx="843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sz="240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222219" y="4416898"/>
            <a:ext cx="843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2200</a:t>
            </a: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11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mph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8" grpId="0"/>
      <p:bldP spid="19" grpId="0"/>
      <p:bldP spid="20" grpId="0"/>
      <p:bldP spid="20" grpId="1"/>
      <p:bldP spid="22" grpId="0"/>
      <p:bldP spid="23" grpId="0" animBg="1"/>
      <p:bldP spid="24" grpId="0"/>
      <p:bldP spid="25" grpId="0"/>
      <p:bldP spid="26" grpId="0"/>
      <p:bldP spid="27" grpId="0"/>
      <p:bldP spid="27" grpId="1"/>
      <p:bldP spid="27" grpId="2"/>
      <p:bldP spid="28" grpId="0"/>
      <p:bldP spid="29" grpId="0"/>
      <p:bldP spid="30" grpId="0"/>
      <p:bldP spid="30" grpId="1"/>
      <p:bldP spid="31" grpId="0"/>
      <p:bldP spid="32" grpId="0" animBg="1"/>
      <p:bldP spid="33" grpId="0"/>
      <p:bldP spid="34" grpId="0"/>
      <p:bldP spid="34" grpId="1"/>
      <p:bldP spid="34" grpId="3"/>
      <p:bldP spid="35" grpId="0"/>
      <p:bldP spid="35" grpId="1"/>
      <p:bldP spid="36" grpId="0"/>
      <p:bldP spid="36" grpId="1"/>
      <p:bldP spid="37" grpId="0"/>
      <p:bldP spid="39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" y="-11449"/>
            <a:ext cx="12191999" cy="68580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3812178" y="1268883"/>
            <a:ext cx="4101737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58790" y="857794"/>
            <a:ext cx="2808514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294908" y="2201257"/>
            <a:ext cx="26126" cy="409454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14378" y="1745739"/>
            <a:ext cx="4318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19893" y="2245684"/>
            <a:ext cx="2205990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6473 - 5645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4492 - 833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07752" y="2530561"/>
            <a:ext cx="149542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     6473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5645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62753" y="3348353"/>
            <a:ext cx="114354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828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8764223" y="3374621"/>
            <a:ext cx="117130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827039" y="5179946"/>
            <a:ext cx="114354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6934994" y="3361558"/>
            <a:ext cx="117130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8644896" y="2543624"/>
            <a:ext cx="149542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4492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833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867343" y="3390137"/>
            <a:ext cx="114354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3659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690721" y="3304483"/>
            <a:ext cx="5554951" cy="2741626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761766" y="3439163"/>
            <a:ext cx="502294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>
                <a:solidFill>
                  <a:srgbClr val="FFFF00"/>
                </a:solidFill>
              </a:rPr>
              <a:t>Muốn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trừ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các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số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có</a:t>
            </a:r>
            <a:r>
              <a:rPr lang="en-US" dirty="0">
                <a:solidFill>
                  <a:srgbClr val="FFFF00"/>
                </a:solidFill>
              </a:rPr>
              <a:t> 4 </a:t>
            </a:r>
            <a:r>
              <a:rPr lang="en-US" dirty="0" err="1">
                <a:solidFill>
                  <a:srgbClr val="FFFF00"/>
                </a:solidFill>
              </a:rPr>
              <a:t>chữ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số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với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nhau</a:t>
            </a:r>
            <a:r>
              <a:rPr lang="en-US" dirty="0">
                <a:solidFill>
                  <a:srgbClr val="FFFF00"/>
                </a:solidFill>
              </a:rPr>
              <a:t> ta </a:t>
            </a:r>
            <a:r>
              <a:rPr lang="en-US" dirty="0" err="1">
                <a:solidFill>
                  <a:srgbClr val="FFFF00"/>
                </a:solidFill>
              </a:rPr>
              <a:t>làm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như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sau</a:t>
            </a:r>
            <a:r>
              <a:rPr lang="en-US" dirty="0">
                <a:solidFill>
                  <a:srgbClr val="FFFF00"/>
                </a:solidFill>
              </a:rPr>
              <a:t>:</a:t>
            </a:r>
          </a:p>
          <a:p>
            <a:pPr algn="just"/>
            <a:r>
              <a:rPr lang="en-US" dirty="0">
                <a:solidFill>
                  <a:srgbClr val="FFFF00"/>
                </a:solidFill>
              </a:rPr>
              <a:t>* </a:t>
            </a:r>
            <a:r>
              <a:rPr lang="en-US" dirty="0" err="1">
                <a:solidFill>
                  <a:srgbClr val="FFFF00"/>
                </a:solidFill>
              </a:rPr>
              <a:t>Bước</a:t>
            </a:r>
            <a:r>
              <a:rPr lang="en-US" dirty="0">
                <a:solidFill>
                  <a:srgbClr val="FFFF00"/>
                </a:solidFill>
              </a:rPr>
              <a:t> 1: </a:t>
            </a:r>
            <a:r>
              <a:rPr lang="en-US" dirty="0" err="1">
                <a:solidFill>
                  <a:srgbClr val="FFFF00"/>
                </a:solidFill>
              </a:rPr>
              <a:t>Đặt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tính</a:t>
            </a:r>
            <a:endParaRPr lang="en-US" dirty="0">
              <a:solidFill>
                <a:srgbClr val="FFFF00"/>
              </a:solidFill>
            </a:endParaRPr>
          </a:p>
          <a:p>
            <a:pPr algn="just"/>
            <a:r>
              <a:rPr lang="en-US" dirty="0">
                <a:solidFill>
                  <a:srgbClr val="FFFF00"/>
                </a:solidFill>
              </a:rPr>
              <a:t>- </a:t>
            </a:r>
            <a:r>
              <a:rPr lang="en-US" dirty="0" err="1">
                <a:solidFill>
                  <a:srgbClr val="FFFF00"/>
                </a:solidFill>
              </a:rPr>
              <a:t>Viết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số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bị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trừ</a:t>
            </a:r>
            <a:endParaRPr lang="en-US" dirty="0">
              <a:solidFill>
                <a:srgbClr val="FFFF00"/>
              </a:solidFill>
            </a:endParaRPr>
          </a:p>
          <a:p>
            <a:pPr algn="just"/>
            <a:r>
              <a:rPr lang="en-US" dirty="0">
                <a:solidFill>
                  <a:srgbClr val="FFFF00"/>
                </a:solidFill>
              </a:rPr>
              <a:t>- </a:t>
            </a:r>
            <a:r>
              <a:rPr lang="en-US" dirty="0" err="1">
                <a:solidFill>
                  <a:srgbClr val="FFFF00"/>
                </a:solidFill>
              </a:rPr>
              <a:t>Viết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số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trừ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dưới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số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bị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trừ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sao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cho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các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số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cùng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một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hàng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phải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thẳng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cột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với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nhau</a:t>
            </a:r>
            <a:endParaRPr lang="en-US" dirty="0">
              <a:solidFill>
                <a:srgbClr val="FFFF00"/>
              </a:solidFill>
            </a:endParaRPr>
          </a:p>
          <a:p>
            <a:pPr algn="just"/>
            <a:r>
              <a:rPr lang="en-US" dirty="0">
                <a:solidFill>
                  <a:srgbClr val="FFFF00"/>
                </a:solidFill>
              </a:rPr>
              <a:t>- </a:t>
            </a:r>
            <a:r>
              <a:rPr lang="en-US" dirty="0" err="1">
                <a:solidFill>
                  <a:srgbClr val="FFFF00"/>
                </a:solidFill>
              </a:rPr>
              <a:t>Viết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dấu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trừ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giữa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hai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số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và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lui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về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phía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tay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trái</a:t>
            </a:r>
            <a:endParaRPr lang="en-US" dirty="0">
              <a:solidFill>
                <a:srgbClr val="FFFF00"/>
              </a:solidFill>
            </a:endParaRPr>
          </a:p>
          <a:p>
            <a:pPr algn="just"/>
            <a:r>
              <a:rPr lang="en-US" dirty="0">
                <a:solidFill>
                  <a:srgbClr val="FFFF00"/>
                </a:solidFill>
              </a:rPr>
              <a:t>- </a:t>
            </a:r>
            <a:r>
              <a:rPr lang="en-US" dirty="0" err="1">
                <a:solidFill>
                  <a:srgbClr val="FFFF00"/>
                </a:solidFill>
              </a:rPr>
              <a:t>Kẻ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dấu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gạch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ngang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thay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cho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dấu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bằng</a:t>
            </a:r>
            <a:endParaRPr lang="en-US" dirty="0">
              <a:solidFill>
                <a:srgbClr val="FFFF00"/>
              </a:solidFill>
            </a:endParaRPr>
          </a:p>
          <a:p>
            <a:pPr algn="just"/>
            <a:r>
              <a:rPr lang="en-US" dirty="0">
                <a:solidFill>
                  <a:srgbClr val="FFFF00"/>
                </a:solidFill>
              </a:rPr>
              <a:t>* </a:t>
            </a:r>
            <a:r>
              <a:rPr lang="en-US" dirty="0" err="1">
                <a:solidFill>
                  <a:srgbClr val="FFFF00"/>
                </a:solidFill>
              </a:rPr>
              <a:t>Bước</a:t>
            </a:r>
            <a:r>
              <a:rPr lang="en-US" dirty="0">
                <a:solidFill>
                  <a:srgbClr val="FFFF00"/>
                </a:solidFill>
              </a:rPr>
              <a:t> 2: </a:t>
            </a:r>
            <a:r>
              <a:rPr lang="en-US" dirty="0" err="1">
                <a:solidFill>
                  <a:srgbClr val="FFFF00"/>
                </a:solidFill>
              </a:rPr>
              <a:t>Thực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hiện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tính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từ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phải</a:t>
            </a:r>
            <a:r>
              <a:rPr lang="en-US" dirty="0">
                <a:solidFill>
                  <a:srgbClr val="FFFF00"/>
                </a:solidFill>
              </a:rPr>
              <a:t> sang </a:t>
            </a:r>
            <a:r>
              <a:rPr lang="en-US" dirty="0" err="1">
                <a:solidFill>
                  <a:srgbClr val="FFFF00"/>
                </a:solidFill>
              </a:rPr>
              <a:t>trái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719139" y="2711776"/>
            <a:ext cx="53632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599181" y="2740936"/>
            <a:ext cx="53632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264269" y="370121"/>
            <a:ext cx="70408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 ngày 9 tháng 2 năm 2022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66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6" grpId="0"/>
      <p:bldP spid="17" grpId="0"/>
      <p:bldP spid="39" grpId="0"/>
      <p:bldP spid="41" grpId="0" animBg="1"/>
      <p:bldP spid="50" grpId="0"/>
      <p:bldP spid="3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" y="-11449"/>
            <a:ext cx="12191999" cy="68580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3812178" y="1268883"/>
            <a:ext cx="4101737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58790" y="857794"/>
            <a:ext cx="2808514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294908" y="2201257"/>
            <a:ext cx="26126" cy="409454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14378" y="1745739"/>
            <a:ext cx="4318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19893" y="2245684"/>
            <a:ext cx="2205990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7284 – 3528</a:t>
            </a:r>
          </a:p>
          <a:p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9061 - 4503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82472" y="2485264"/>
            <a:ext cx="149542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   7284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3528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95568" y="3020805"/>
            <a:ext cx="114354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3756</a:t>
            </a: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8764223" y="3374621"/>
            <a:ext cx="117130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827039" y="5179946"/>
            <a:ext cx="114354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6934994" y="3361558"/>
            <a:ext cx="117130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8644896" y="2543624"/>
            <a:ext cx="149542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9061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4503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867343" y="3390137"/>
            <a:ext cx="114354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455</a:t>
            </a:r>
            <a:r>
              <a:rPr lang="en-US" sz="240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690721" y="3304483"/>
            <a:ext cx="5554951" cy="2741626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761766" y="3439163"/>
            <a:ext cx="502294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>
                <a:solidFill>
                  <a:srgbClr val="FFFF00"/>
                </a:solidFill>
              </a:rPr>
              <a:t>Muốn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trừ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các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số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có</a:t>
            </a:r>
            <a:r>
              <a:rPr lang="en-US" dirty="0">
                <a:solidFill>
                  <a:srgbClr val="FFFF00"/>
                </a:solidFill>
              </a:rPr>
              <a:t> 4 </a:t>
            </a:r>
            <a:r>
              <a:rPr lang="en-US" dirty="0" err="1">
                <a:solidFill>
                  <a:srgbClr val="FFFF00"/>
                </a:solidFill>
              </a:rPr>
              <a:t>chữ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số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với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nhau</a:t>
            </a:r>
            <a:r>
              <a:rPr lang="en-US" dirty="0">
                <a:solidFill>
                  <a:srgbClr val="FFFF00"/>
                </a:solidFill>
              </a:rPr>
              <a:t> ta </a:t>
            </a:r>
            <a:r>
              <a:rPr lang="en-US" dirty="0" err="1">
                <a:solidFill>
                  <a:srgbClr val="FFFF00"/>
                </a:solidFill>
              </a:rPr>
              <a:t>làm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như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sau</a:t>
            </a:r>
            <a:r>
              <a:rPr lang="en-US" dirty="0">
                <a:solidFill>
                  <a:srgbClr val="FFFF00"/>
                </a:solidFill>
              </a:rPr>
              <a:t>:</a:t>
            </a:r>
          </a:p>
          <a:p>
            <a:pPr algn="just"/>
            <a:r>
              <a:rPr lang="en-US" dirty="0">
                <a:solidFill>
                  <a:srgbClr val="FFFF00"/>
                </a:solidFill>
              </a:rPr>
              <a:t>* </a:t>
            </a:r>
            <a:r>
              <a:rPr lang="en-US" dirty="0" err="1">
                <a:solidFill>
                  <a:srgbClr val="FFFF00"/>
                </a:solidFill>
              </a:rPr>
              <a:t>Bước</a:t>
            </a:r>
            <a:r>
              <a:rPr lang="en-US" dirty="0">
                <a:solidFill>
                  <a:srgbClr val="FFFF00"/>
                </a:solidFill>
              </a:rPr>
              <a:t> 1: </a:t>
            </a:r>
            <a:r>
              <a:rPr lang="en-US" dirty="0" err="1">
                <a:solidFill>
                  <a:srgbClr val="FFFF00"/>
                </a:solidFill>
              </a:rPr>
              <a:t>Đặt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tính</a:t>
            </a:r>
            <a:endParaRPr lang="en-US" dirty="0">
              <a:solidFill>
                <a:srgbClr val="FFFF00"/>
              </a:solidFill>
            </a:endParaRPr>
          </a:p>
          <a:p>
            <a:pPr algn="just"/>
            <a:r>
              <a:rPr lang="en-US" dirty="0">
                <a:solidFill>
                  <a:srgbClr val="FFFF00"/>
                </a:solidFill>
              </a:rPr>
              <a:t>- </a:t>
            </a:r>
            <a:r>
              <a:rPr lang="en-US" dirty="0" err="1">
                <a:solidFill>
                  <a:srgbClr val="FFFF00"/>
                </a:solidFill>
              </a:rPr>
              <a:t>Viết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số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bị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trừ</a:t>
            </a:r>
            <a:endParaRPr lang="en-US" dirty="0">
              <a:solidFill>
                <a:srgbClr val="FFFF00"/>
              </a:solidFill>
            </a:endParaRPr>
          </a:p>
          <a:p>
            <a:pPr algn="just"/>
            <a:r>
              <a:rPr lang="en-US" dirty="0">
                <a:solidFill>
                  <a:srgbClr val="FFFF00"/>
                </a:solidFill>
              </a:rPr>
              <a:t>- </a:t>
            </a:r>
            <a:r>
              <a:rPr lang="en-US" dirty="0" err="1">
                <a:solidFill>
                  <a:srgbClr val="FFFF00"/>
                </a:solidFill>
              </a:rPr>
              <a:t>Viết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số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trừ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dưới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số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bị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trừ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sao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cho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các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số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cùng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một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hàng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phải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thẳng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cột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với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nhau</a:t>
            </a:r>
            <a:endParaRPr lang="en-US" dirty="0">
              <a:solidFill>
                <a:srgbClr val="FFFF00"/>
              </a:solidFill>
            </a:endParaRPr>
          </a:p>
          <a:p>
            <a:pPr algn="just"/>
            <a:r>
              <a:rPr lang="en-US" dirty="0">
                <a:solidFill>
                  <a:srgbClr val="FFFF00"/>
                </a:solidFill>
              </a:rPr>
              <a:t>- </a:t>
            </a:r>
            <a:r>
              <a:rPr lang="en-US" dirty="0" err="1">
                <a:solidFill>
                  <a:srgbClr val="FFFF00"/>
                </a:solidFill>
              </a:rPr>
              <a:t>Viết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dấu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trừ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giữa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hai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số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và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lui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về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phía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tay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trái</a:t>
            </a:r>
            <a:endParaRPr lang="en-US" dirty="0">
              <a:solidFill>
                <a:srgbClr val="FFFF00"/>
              </a:solidFill>
            </a:endParaRPr>
          </a:p>
          <a:p>
            <a:pPr algn="just"/>
            <a:r>
              <a:rPr lang="en-US" dirty="0">
                <a:solidFill>
                  <a:srgbClr val="FFFF00"/>
                </a:solidFill>
              </a:rPr>
              <a:t>- </a:t>
            </a:r>
            <a:r>
              <a:rPr lang="en-US" dirty="0" err="1">
                <a:solidFill>
                  <a:srgbClr val="FFFF00"/>
                </a:solidFill>
              </a:rPr>
              <a:t>Kẻ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dấu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gạch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ngang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thay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cho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dấu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bằng</a:t>
            </a:r>
            <a:endParaRPr lang="en-US" dirty="0">
              <a:solidFill>
                <a:srgbClr val="FFFF00"/>
              </a:solidFill>
            </a:endParaRPr>
          </a:p>
          <a:p>
            <a:pPr algn="just"/>
            <a:r>
              <a:rPr lang="en-US" dirty="0">
                <a:solidFill>
                  <a:srgbClr val="FFFF00"/>
                </a:solidFill>
              </a:rPr>
              <a:t>* </a:t>
            </a:r>
            <a:r>
              <a:rPr lang="en-US" dirty="0" err="1">
                <a:solidFill>
                  <a:srgbClr val="FFFF00"/>
                </a:solidFill>
              </a:rPr>
              <a:t>Bước</a:t>
            </a:r>
            <a:r>
              <a:rPr lang="en-US" dirty="0">
                <a:solidFill>
                  <a:srgbClr val="FFFF00"/>
                </a:solidFill>
              </a:rPr>
              <a:t> 2: </a:t>
            </a:r>
            <a:r>
              <a:rPr lang="en-US" dirty="0" err="1">
                <a:solidFill>
                  <a:srgbClr val="FFFF00"/>
                </a:solidFill>
              </a:rPr>
              <a:t>Thực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hiện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tính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từ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phải</a:t>
            </a:r>
            <a:r>
              <a:rPr lang="en-US" dirty="0">
                <a:solidFill>
                  <a:srgbClr val="FFFF00"/>
                </a:solidFill>
              </a:rPr>
              <a:t> sang </a:t>
            </a:r>
            <a:r>
              <a:rPr lang="en-US" dirty="0" err="1">
                <a:solidFill>
                  <a:srgbClr val="FFFF00"/>
                </a:solidFill>
              </a:rPr>
              <a:t>trái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719139" y="2711776"/>
            <a:ext cx="53632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599181" y="2740936"/>
            <a:ext cx="53632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264269" y="370121"/>
            <a:ext cx="70408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 ngày 9 tháng 2 năm 2022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02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6" grpId="0"/>
      <p:bldP spid="17" grpId="0"/>
      <p:bldP spid="39" grpId="0"/>
      <p:bldP spid="41" grpId="0" animBg="1"/>
      <p:bldP spid="50" grpId="0"/>
      <p:bldP spid="30" grpId="0"/>
      <p:bldP spid="3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941</Words>
  <Application>Microsoft Office PowerPoint</Application>
  <PresentationFormat>Widescreen</PresentationFormat>
  <Paragraphs>189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.VnAristote</vt:lpstr>
      <vt:lpstr>.VnFree</vt:lpstr>
      <vt:lpstr>.VnTime</vt:lpstr>
      <vt:lpstr>Arial</vt:lpstr>
      <vt:lpstr>Calibri</vt:lpstr>
      <vt:lpstr>Calibri Light</vt:lpstr>
      <vt:lpstr>Comic Sans MS</vt:lpstr>
      <vt:lpstr>Times New Roman</vt:lpstr>
      <vt:lpstr>Office Theme</vt:lpstr>
      <vt:lpstr>Default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4: Một kho có 4720kg muối, lần đầu chuyển đi 2000kg muối, lần sau chuyển đi 1700kg muối. Hỏi trong kho còn lại bao nhiêu ki-lô-gam muối?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TEMAOS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63</cp:revision>
  <dcterms:created xsi:type="dcterms:W3CDTF">2020-04-05T08:10:25Z</dcterms:created>
  <dcterms:modified xsi:type="dcterms:W3CDTF">2022-02-08T13:56:13Z</dcterms:modified>
</cp:coreProperties>
</file>