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324" r:id="rId3"/>
    <p:sldId id="257" r:id="rId4"/>
    <p:sldId id="310" r:id="rId5"/>
    <p:sldId id="281" r:id="rId6"/>
    <p:sldId id="298" r:id="rId7"/>
    <p:sldId id="313" r:id="rId8"/>
    <p:sldId id="320" r:id="rId9"/>
    <p:sldId id="271" r:id="rId10"/>
    <p:sldId id="312" r:id="rId11"/>
    <p:sldId id="321" r:id="rId12"/>
    <p:sldId id="279" r:id="rId13"/>
    <p:sldId id="280" r:id="rId14"/>
    <p:sldId id="314" r:id="rId15"/>
    <p:sldId id="296" r:id="rId16"/>
    <p:sldId id="299" r:id="rId17"/>
    <p:sldId id="315" r:id="rId18"/>
    <p:sldId id="316" r:id="rId19"/>
    <p:sldId id="317" r:id="rId20"/>
    <p:sldId id="318" r:id="rId21"/>
    <p:sldId id="319" r:id="rId22"/>
    <p:sldId id="323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FF"/>
    <a:srgbClr val="FF00FF"/>
    <a:srgbClr val="FFCF37"/>
    <a:srgbClr val="66FFFF"/>
    <a:srgbClr val="99FF66"/>
    <a:srgbClr val="66FF33"/>
    <a:srgbClr val="27F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5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0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9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6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9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8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8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93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3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C:\Users\DKC\Documents\Zoom\HINH PP\LÁ TRẦU.jpe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0FF6A6-CA1E-4B18-BAB2-5E7DA42BB9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68DDF3-80C0-4B9D-9EF0-4034FFBB38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7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0" y="693259"/>
            <a:ext cx="7619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7200" b="1" dirty="0" err="1" smtClean="0">
                <a:solidFill>
                  <a:prstClr val="black"/>
                </a:solidFill>
                <a:latin typeface="Times New Roman" pitchFamily="18" charset="0"/>
              </a:rPr>
              <a:t>Toán</a:t>
            </a:r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017" y="2399600"/>
            <a:ext cx="835025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TRÒN, TÂM, </a:t>
            </a:r>
          </a:p>
          <a:p>
            <a:pPr algn="ctr">
              <a:spcBef>
                <a:spcPct val="20000"/>
              </a:spcBef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 KÍNH, BÁN KÍNH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1752600" y="1773238"/>
            <a:ext cx="1695450" cy="6107112"/>
            <a:chOff x="3993776" y="1169894"/>
            <a:chExt cx="2259106" cy="6106578"/>
          </a:xfrm>
        </p:grpSpPr>
        <p:pic>
          <p:nvPicPr>
            <p:cNvPr id="12316" name="Picture 40"/>
            <p:cNvPicPr>
              <a:picLocks noChangeAspect="1"/>
            </p:cNvPicPr>
            <p:nvPr/>
          </p:nvPicPr>
          <p:blipFill>
            <a:blip r:embed="rId2"/>
            <a:srcRect l="12953" t="10075" r="27342" b="11058"/>
            <a:stretch>
              <a:fillRect/>
            </a:stretch>
          </p:blipFill>
          <p:spPr>
            <a:xfrm>
              <a:off x="4652682" y="1169894"/>
              <a:ext cx="1600200" cy="30524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3993776" y="4222389"/>
              <a:ext cx="2259106" cy="3054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282" name="Rectangle 10"/>
          <p:cNvSpPr/>
          <p:nvPr/>
        </p:nvSpPr>
        <p:spPr>
          <a:xfrm>
            <a:off x="776288" y="5268913"/>
            <a:ext cx="1038225" cy="4460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r>
              <a:rPr lang="en-US" altLang="vi-VN" sz="2300" dirty="0">
                <a:solidFill>
                  <a:srgbClr val="FF0000"/>
                </a:solidFill>
                <a:latin typeface="Times New Roman" panose="02020603050405020304" pitchFamily="18" charset="0"/>
              </a:rPr>
              <a:t>Compa</a:t>
            </a:r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 flipH="1">
            <a:off x="2630488" y="4783138"/>
            <a:ext cx="781050" cy="14288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323" name="Text Box 51"/>
          <p:cNvSpPr txBox="1"/>
          <p:nvPr/>
        </p:nvSpPr>
        <p:spPr>
          <a:xfrm>
            <a:off x="2706688" y="4833938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VNI-Times" pitchFamily="2" charset="0"/>
              </a:rPr>
              <a:t>2cm</a:t>
            </a:r>
          </a:p>
        </p:txBody>
      </p:sp>
      <p:sp>
        <p:nvSpPr>
          <p:cNvPr id="54345" name="Text Box 73"/>
          <p:cNvSpPr txBox="1"/>
          <p:nvPr/>
        </p:nvSpPr>
        <p:spPr>
          <a:xfrm rot="-5400000">
            <a:off x="5527675" y="3206750"/>
            <a:ext cx="9144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VNI-Times" pitchFamily="2" charset="0"/>
              </a:rPr>
              <a:t>2cm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3" y="1420813"/>
            <a:ext cx="2009775" cy="386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46"/>
          <p:cNvSpPr txBox="1"/>
          <p:nvPr/>
        </p:nvSpPr>
        <p:spPr>
          <a:xfrm>
            <a:off x="2465388" y="3895725"/>
            <a:ext cx="7318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7200" dirty="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55" name="Text Box 46"/>
          <p:cNvSpPr txBox="1"/>
          <p:nvPr/>
        </p:nvSpPr>
        <p:spPr>
          <a:xfrm>
            <a:off x="3259138" y="3895725"/>
            <a:ext cx="7318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7200" dirty="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54324" name="Oval 52"/>
          <p:cNvSpPr/>
          <p:nvPr/>
        </p:nvSpPr>
        <p:spPr>
          <a:xfrm>
            <a:off x="5445125" y="3200400"/>
            <a:ext cx="1489075" cy="1676400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vi-VN" sz="2000" dirty="0">
              <a:latin typeface="VNI Times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126163" y="2667000"/>
            <a:ext cx="477837" cy="1552575"/>
            <a:chOff x="8686951" y="2262759"/>
            <a:chExt cx="636319" cy="1936784"/>
          </a:xfrm>
        </p:grpSpPr>
        <p:grpSp>
          <p:nvGrpSpPr>
            <p:cNvPr id="12305" name="Group 2"/>
            <p:cNvGrpSpPr/>
            <p:nvPr/>
          </p:nvGrpSpPr>
          <p:grpSpPr>
            <a:xfrm>
              <a:off x="8705995" y="2262759"/>
              <a:ext cx="228600" cy="1732913"/>
              <a:chOff x="8201169" y="2262759"/>
              <a:chExt cx="228600" cy="1732913"/>
            </a:xfrm>
          </p:grpSpPr>
          <p:sp>
            <p:nvSpPr>
              <p:cNvPr id="12314" name="Line 55"/>
              <p:cNvSpPr/>
              <p:nvPr/>
            </p:nvSpPr>
            <p:spPr>
              <a:xfrm rot="-5400000">
                <a:off x="7463300" y="3124452"/>
                <a:ext cx="1732913" cy="9526"/>
              </a:xfrm>
              <a:prstGeom prst="line">
                <a:avLst/>
              </a:prstGeom>
              <a:ln w="3175" cap="flat" cmpd="dbl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15" name="Line 56"/>
              <p:cNvSpPr/>
              <p:nvPr/>
            </p:nvSpPr>
            <p:spPr>
              <a:xfrm rot="-5400000">
                <a:off x="8315469" y="3881372"/>
                <a:ext cx="0" cy="228600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06" name="Group 1"/>
            <p:cNvGrpSpPr/>
            <p:nvPr/>
          </p:nvGrpSpPr>
          <p:grpSpPr>
            <a:xfrm>
              <a:off x="8686951" y="2262760"/>
              <a:ext cx="636319" cy="1936783"/>
              <a:chOff x="8196406" y="2262760"/>
              <a:chExt cx="636319" cy="1936783"/>
            </a:xfrm>
          </p:grpSpPr>
          <p:sp>
            <p:nvSpPr>
              <p:cNvPr id="12307" name="Line 59"/>
              <p:cNvSpPr/>
              <p:nvPr/>
            </p:nvSpPr>
            <p:spPr>
              <a:xfrm rot="-5400000">
                <a:off x="8337600" y="2148460"/>
                <a:ext cx="0" cy="228600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8" name="Line 60"/>
              <p:cNvSpPr/>
              <p:nvPr/>
            </p:nvSpPr>
            <p:spPr>
              <a:xfrm rot="-5400000">
                <a:off x="8310706" y="2760076"/>
                <a:ext cx="0" cy="228600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9" name="Line 61"/>
              <p:cNvSpPr/>
              <p:nvPr/>
            </p:nvSpPr>
            <p:spPr>
              <a:xfrm rot="-5400000">
                <a:off x="8310706" y="3301611"/>
                <a:ext cx="0" cy="228600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10" name="Text Box 63"/>
              <p:cNvSpPr txBox="1"/>
              <p:nvPr/>
            </p:nvSpPr>
            <p:spPr>
              <a:xfrm rot="-5400000">
                <a:off x="8284466" y="3130057"/>
                <a:ext cx="509680" cy="533480"/>
              </a:xfrm>
              <a:prstGeom prst="rect">
                <a:avLst/>
              </a:prstGeom>
              <a:noFill/>
              <a:ln w="317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2000" dirty="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2311" name="Text Box 64"/>
              <p:cNvSpPr txBox="1"/>
              <p:nvPr/>
            </p:nvSpPr>
            <p:spPr>
              <a:xfrm rot="-5400000">
                <a:off x="8289222" y="2556667"/>
                <a:ext cx="509680" cy="533480"/>
              </a:xfrm>
              <a:prstGeom prst="rect">
                <a:avLst/>
              </a:prstGeom>
              <a:noFill/>
              <a:ln w="317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2000" dirty="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2312" name="Text Box 65"/>
              <p:cNvSpPr txBox="1"/>
              <p:nvPr/>
            </p:nvSpPr>
            <p:spPr>
              <a:xfrm rot="-5400000">
                <a:off x="8447313" y="2177628"/>
                <a:ext cx="237343" cy="533480"/>
              </a:xfrm>
              <a:prstGeom prst="rect">
                <a:avLst/>
              </a:prstGeom>
              <a:noFill/>
              <a:ln w="317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2000" dirty="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2313" name="Text Box 68"/>
              <p:cNvSpPr txBox="1"/>
              <p:nvPr/>
            </p:nvSpPr>
            <p:spPr>
              <a:xfrm rot="-5400000">
                <a:off x="8279702" y="3677963"/>
                <a:ext cx="509680" cy="533480"/>
              </a:xfrm>
              <a:prstGeom prst="rect">
                <a:avLst/>
              </a:prstGeom>
              <a:noFill/>
              <a:ln w="317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2000" dirty="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59" name="Text Box 46"/>
          <p:cNvSpPr txBox="1"/>
          <p:nvPr/>
        </p:nvSpPr>
        <p:spPr>
          <a:xfrm>
            <a:off x="6137275" y="3752850"/>
            <a:ext cx="730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dirty="0">
                <a:solidFill>
                  <a:srgbClr val="C00000"/>
                </a:solidFill>
                <a:latin typeface="VNI Times" pitchFamily="2" charset="0"/>
              </a:rPr>
              <a:t>.</a:t>
            </a:r>
          </a:p>
        </p:txBody>
      </p:sp>
      <p:pic>
        <p:nvPicPr>
          <p:cNvPr id="4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462088"/>
            <a:ext cx="2108200" cy="386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Rectangle 10"/>
          <p:cNvSpPr/>
          <p:nvPr/>
        </p:nvSpPr>
        <p:spPr>
          <a:xfrm>
            <a:off x="2408238" y="5272088"/>
            <a:ext cx="4954587" cy="4460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r>
              <a:rPr lang="en-US" altLang="vi-VN" sz="2300" dirty="0">
                <a:solidFill>
                  <a:srgbClr val="FF0000"/>
                </a:solidFill>
                <a:latin typeface="Times New Roman" panose="02020603050405020304" pitchFamily="18" charset="0"/>
              </a:rPr>
              <a:t>Dùng com pa vẽ hình tròn bán kính 2cm</a:t>
            </a:r>
          </a:p>
        </p:txBody>
      </p:sp>
      <p:pic>
        <p:nvPicPr>
          <p:cNvPr id="53" name="Picture 15" descr="Thuoc-30D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826000"/>
            <a:ext cx="11658600" cy="96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49963" y="4110038"/>
            <a:ext cx="3127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7552 -0.0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9753 -0.1229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00" y="-6157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25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323" grpId="0"/>
      <p:bldP spid="54345" grpId="0"/>
      <p:bldP spid="7174" grpId="0"/>
      <p:bldP spid="55" grpId="0"/>
      <p:bldP spid="54324" grpId="0" animBg="1"/>
      <p:bldP spid="59" grpId="0"/>
      <p:bldP spid="4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"/>
          <p:cNvGrpSpPr/>
          <p:nvPr/>
        </p:nvGrpSpPr>
        <p:grpSpPr>
          <a:xfrm>
            <a:off x="442913" y="2814638"/>
            <a:ext cx="2468562" cy="2657475"/>
            <a:chOff x="3264" y="2448"/>
            <a:chExt cx="1555" cy="1674"/>
          </a:xfrm>
        </p:grpSpPr>
        <p:pic>
          <p:nvPicPr>
            <p:cNvPr id="13332" name="Picture 9" descr="hinhtron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" y="2448"/>
              <a:ext cx="1555" cy="16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3" name="Text Box 10"/>
            <p:cNvSpPr txBox="1"/>
            <p:nvPr/>
          </p:nvSpPr>
          <p:spPr>
            <a:xfrm>
              <a:off x="4032" y="331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3315" name="Group 30"/>
          <p:cNvGrpSpPr/>
          <p:nvPr/>
        </p:nvGrpSpPr>
        <p:grpSpPr>
          <a:xfrm>
            <a:off x="76200" y="2468563"/>
            <a:ext cx="3276600" cy="3475037"/>
            <a:chOff x="288" y="1488"/>
            <a:chExt cx="2064" cy="2189"/>
          </a:xfrm>
        </p:grpSpPr>
        <p:grpSp>
          <p:nvGrpSpPr>
            <p:cNvPr id="13325" name="Group 29"/>
            <p:cNvGrpSpPr/>
            <p:nvPr/>
          </p:nvGrpSpPr>
          <p:grpSpPr>
            <a:xfrm>
              <a:off x="288" y="2323"/>
              <a:ext cx="2064" cy="394"/>
              <a:chOff x="288" y="2323"/>
              <a:chExt cx="2064" cy="394"/>
            </a:xfrm>
          </p:grpSpPr>
          <p:sp>
            <p:nvSpPr>
              <p:cNvPr id="13329" name="Line 14"/>
              <p:cNvSpPr/>
              <p:nvPr/>
            </p:nvSpPr>
            <p:spPr>
              <a:xfrm flipV="1">
                <a:off x="576" y="2580"/>
                <a:ext cx="144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30" name="Text Box 15"/>
              <p:cNvSpPr txBox="1"/>
              <p:nvPr/>
            </p:nvSpPr>
            <p:spPr>
              <a:xfrm>
                <a:off x="288" y="2323"/>
                <a:ext cx="19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13331" name="Text Box 16"/>
              <p:cNvSpPr txBox="1"/>
              <p:nvPr/>
            </p:nvSpPr>
            <p:spPr>
              <a:xfrm>
                <a:off x="2064" y="2352"/>
                <a:ext cx="28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13326" name="Line 17"/>
            <p:cNvSpPr/>
            <p:nvPr/>
          </p:nvSpPr>
          <p:spPr>
            <a:xfrm>
              <a:off x="1296" y="1872"/>
              <a:ext cx="0" cy="144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7" name="Text Box 18"/>
            <p:cNvSpPr txBox="1"/>
            <p:nvPr/>
          </p:nvSpPr>
          <p:spPr>
            <a:xfrm>
              <a:off x="1200" y="1488"/>
              <a:ext cx="24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32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3328" name="Text Box 19"/>
            <p:cNvSpPr txBox="1"/>
            <p:nvPr/>
          </p:nvSpPr>
          <p:spPr>
            <a:xfrm>
              <a:off x="1200" y="3312"/>
              <a:ext cx="19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32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13316" name="Rectangle 20"/>
          <p:cNvSpPr/>
          <p:nvPr/>
        </p:nvSpPr>
        <p:spPr>
          <a:xfrm>
            <a:off x="457200" y="1066800"/>
            <a:ext cx="8382000" cy="15700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sz="3200" b="1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Bài 1</a:t>
            </a:r>
            <a:r>
              <a:rPr sz="3200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Nêu tên bán kính, đường kính có trong mỗi hình tròn.</a:t>
            </a:r>
          </a:p>
          <a:p>
            <a:pPr eaLnBrk="0" hangingPunct="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a/</a:t>
            </a:r>
          </a:p>
        </p:txBody>
      </p:sp>
      <p:sp>
        <p:nvSpPr>
          <p:cNvPr id="13317" name="Text Box 25"/>
          <p:cNvSpPr txBox="1"/>
          <p:nvPr/>
        </p:nvSpPr>
        <p:spPr>
          <a:xfrm>
            <a:off x="1371600" y="304800"/>
            <a:ext cx="2743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3514" name="Text Box 26"/>
          <p:cNvSpPr txBox="1"/>
          <p:nvPr/>
        </p:nvSpPr>
        <p:spPr>
          <a:xfrm>
            <a:off x="3505200" y="3138488"/>
            <a:ext cx="4953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Bán kính :OM, ON, OP, OQ</a:t>
            </a:r>
          </a:p>
        </p:txBody>
      </p:sp>
      <p:sp>
        <p:nvSpPr>
          <p:cNvPr id="63515" name="Text Box 27"/>
          <p:cNvSpPr txBox="1"/>
          <p:nvPr/>
        </p:nvSpPr>
        <p:spPr>
          <a:xfrm>
            <a:off x="3505200" y="49530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Đường kính : PQ, MN</a:t>
            </a:r>
          </a:p>
        </p:txBody>
      </p:sp>
      <p:sp>
        <p:nvSpPr>
          <p:cNvPr id="13320" name="TextBox 3"/>
          <p:cNvSpPr txBox="1"/>
          <p:nvPr/>
        </p:nvSpPr>
        <p:spPr>
          <a:xfrm>
            <a:off x="1473200" y="3314700"/>
            <a:ext cx="441325" cy="12017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7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2152650"/>
            <a:ext cx="5334000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Trên hình vẽ thể hiện mấy bán kính của hình tròn?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5200" y="4075113"/>
            <a:ext cx="5029200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Trên hình vẽ thể hiện mấy đường kính của hình tròn?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124200" y="1600200"/>
            <a:ext cx="152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1600200"/>
            <a:ext cx="152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4" grpId="0"/>
      <p:bldP spid="63515" grpId="0"/>
      <p:bldP spid="4" grpId="0" build="allAtOnce" animBg="1"/>
      <p:bldP spid="19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/>
          <p:nvPr/>
        </p:nvGrpSpPr>
        <p:grpSpPr>
          <a:xfrm>
            <a:off x="533400" y="1981200"/>
            <a:ext cx="2468563" cy="2657475"/>
            <a:chOff x="3264" y="2448"/>
            <a:chExt cx="1555" cy="1674"/>
          </a:xfrm>
        </p:grpSpPr>
        <p:pic>
          <p:nvPicPr>
            <p:cNvPr id="14357" name="Picture 5" descr="hinhtron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" y="2448"/>
              <a:ext cx="1555" cy="16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8" name="Text Box 6"/>
            <p:cNvSpPr txBox="1"/>
            <p:nvPr/>
          </p:nvSpPr>
          <p:spPr>
            <a:xfrm>
              <a:off x="3936" y="3024"/>
              <a:ext cx="33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4339" name="Group 17"/>
          <p:cNvGrpSpPr/>
          <p:nvPr/>
        </p:nvGrpSpPr>
        <p:grpSpPr>
          <a:xfrm>
            <a:off x="152400" y="3048000"/>
            <a:ext cx="3276600" cy="579438"/>
            <a:chOff x="96" y="1296"/>
            <a:chExt cx="2064" cy="365"/>
          </a:xfrm>
        </p:grpSpPr>
        <p:sp>
          <p:nvSpPr>
            <p:cNvPr id="14354" name="Line 8"/>
            <p:cNvSpPr/>
            <p:nvPr/>
          </p:nvSpPr>
          <p:spPr>
            <a:xfrm>
              <a:off x="384" y="1488"/>
              <a:ext cx="144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5" name="Text Box 9"/>
            <p:cNvSpPr txBox="1"/>
            <p:nvPr/>
          </p:nvSpPr>
          <p:spPr>
            <a:xfrm>
              <a:off x="96" y="1296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56" name="Text Box 10"/>
            <p:cNvSpPr txBox="1"/>
            <p:nvPr/>
          </p:nvSpPr>
          <p:spPr>
            <a:xfrm>
              <a:off x="1872" y="1296"/>
              <a:ext cx="28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340" name="Group 19"/>
          <p:cNvGrpSpPr/>
          <p:nvPr/>
        </p:nvGrpSpPr>
        <p:grpSpPr>
          <a:xfrm>
            <a:off x="914400" y="1935163"/>
            <a:ext cx="838200" cy="3170237"/>
            <a:chOff x="576" y="576"/>
            <a:chExt cx="528" cy="1997"/>
          </a:xfrm>
        </p:grpSpPr>
        <p:grpSp>
          <p:nvGrpSpPr>
            <p:cNvPr id="14349" name="Group 18"/>
            <p:cNvGrpSpPr/>
            <p:nvPr/>
          </p:nvGrpSpPr>
          <p:grpSpPr>
            <a:xfrm>
              <a:off x="576" y="576"/>
              <a:ext cx="528" cy="1997"/>
              <a:chOff x="576" y="576"/>
              <a:chExt cx="528" cy="1997"/>
            </a:xfrm>
          </p:grpSpPr>
          <p:sp>
            <p:nvSpPr>
              <p:cNvPr id="14351" name="Line 11"/>
              <p:cNvSpPr/>
              <p:nvPr/>
            </p:nvSpPr>
            <p:spPr>
              <a:xfrm>
                <a:off x="720" y="912"/>
                <a:ext cx="240" cy="129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2" name="Text Box 12"/>
              <p:cNvSpPr txBox="1"/>
              <p:nvPr/>
            </p:nvSpPr>
            <p:spPr>
              <a:xfrm>
                <a:off x="576" y="576"/>
                <a:ext cx="28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4353" name="Text Box 13"/>
              <p:cNvSpPr txBox="1"/>
              <p:nvPr/>
            </p:nvSpPr>
            <p:spPr>
              <a:xfrm>
                <a:off x="816" y="2208"/>
                <a:ext cx="28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14350" name="Text Box 14"/>
            <p:cNvSpPr txBox="1"/>
            <p:nvPr/>
          </p:nvSpPr>
          <p:spPr>
            <a:xfrm>
              <a:off x="624" y="1440"/>
              <a:ext cx="1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64527" name="Text Box 15"/>
          <p:cNvSpPr txBox="1"/>
          <p:nvPr/>
        </p:nvSpPr>
        <p:spPr>
          <a:xfrm>
            <a:off x="3733800" y="2468563"/>
            <a:ext cx="4953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Bán kính :OA, OB.</a:t>
            </a:r>
          </a:p>
        </p:txBody>
      </p:sp>
      <p:sp>
        <p:nvSpPr>
          <p:cNvPr id="64528" name="Text Box 16"/>
          <p:cNvSpPr txBox="1"/>
          <p:nvPr/>
        </p:nvSpPr>
        <p:spPr>
          <a:xfrm>
            <a:off x="3810000" y="4114800"/>
            <a:ext cx="38862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Đường kính : AB</a:t>
            </a:r>
          </a:p>
        </p:txBody>
      </p:sp>
      <p:sp>
        <p:nvSpPr>
          <p:cNvPr id="14343" name="Rectangle 32"/>
          <p:cNvSpPr/>
          <p:nvPr/>
        </p:nvSpPr>
        <p:spPr>
          <a:xfrm>
            <a:off x="304800" y="838200"/>
            <a:ext cx="8534400" cy="15700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sz="3200" b="1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Bài 1</a:t>
            </a:r>
            <a:r>
              <a:rPr sz="3200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Nêu tên bán kính, đường kính có trong mỗi hình tròn.</a:t>
            </a:r>
          </a:p>
          <a:p>
            <a:pPr eaLnBrk="0" hangingPunct="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b/</a:t>
            </a:r>
          </a:p>
        </p:txBody>
      </p:sp>
      <p:sp>
        <p:nvSpPr>
          <p:cNvPr id="14344" name="TextBox 18"/>
          <p:cNvSpPr txBox="1"/>
          <p:nvPr/>
        </p:nvSpPr>
        <p:spPr>
          <a:xfrm>
            <a:off x="1538288" y="2443163"/>
            <a:ext cx="441325" cy="12017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72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0" y="1531938"/>
            <a:ext cx="48768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Trên hình vẽ thể hiện mấy bán kính của hình tròn?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3208338"/>
            <a:ext cx="49530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Trên hình vẽ thể hiện mấy đường kính của hình tròn?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5189538"/>
            <a:ext cx="78486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 là đường kính hay bán kính của hình tròn này?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088" y="5722938"/>
            <a:ext cx="641191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CD 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</a:rPr>
              <a:t>không phải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là đường kính và cũng 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</a:rPr>
              <a:t>không phải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bán kính của hình tròn này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/>
      <p:bldP spid="64528" grpId="0"/>
      <p:bldP spid="19" grpId="0" build="allAtOnce" animBg="1"/>
      <p:bldP spid="20" grpId="0" build="allAtOnce" animBg="1"/>
      <p:bldP spid="2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KC\Documents\Zoom\HINH PP\XE BUÝ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Group 1"/>
          <p:cNvGrpSpPr/>
          <p:nvPr/>
        </p:nvGrpSpPr>
        <p:grpSpPr>
          <a:xfrm>
            <a:off x="1087438" y="1916113"/>
            <a:ext cx="2286000" cy="2286000"/>
            <a:chOff x="1869869" y="1486413"/>
            <a:chExt cx="2286000" cy="2286000"/>
          </a:xfrm>
        </p:grpSpPr>
        <p:sp>
          <p:nvSpPr>
            <p:cNvPr id="15393" name="Line 14"/>
            <p:cNvSpPr/>
            <p:nvPr/>
          </p:nvSpPr>
          <p:spPr>
            <a:xfrm flipV="1">
              <a:off x="1869869" y="2589008"/>
              <a:ext cx="228600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4" name="Line 17"/>
            <p:cNvSpPr/>
            <p:nvPr/>
          </p:nvSpPr>
          <p:spPr>
            <a:xfrm>
              <a:off x="2996827" y="1486413"/>
              <a:ext cx="0" cy="228600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364" name="Group 4"/>
          <p:cNvGrpSpPr/>
          <p:nvPr/>
        </p:nvGrpSpPr>
        <p:grpSpPr>
          <a:xfrm>
            <a:off x="552450" y="1323975"/>
            <a:ext cx="3386138" cy="3222625"/>
            <a:chOff x="1303180" y="878309"/>
            <a:chExt cx="3385128" cy="3223123"/>
          </a:xfrm>
        </p:grpSpPr>
        <p:grpSp>
          <p:nvGrpSpPr>
            <p:cNvPr id="15386" name="Group 8"/>
            <p:cNvGrpSpPr/>
            <p:nvPr/>
          </p:nvGrpSpPr>
          <p:grpSpPr>
            <a:xfrm>
              <a:off x="1762546" y="1184706"/>
              <a:ext cx="2468562" cy="2657475"/>
              <a:chOff x="3264" y="2449"/>
              <a:chExt cx="1555" cy="1674"/>
            </a:xfrm>
          </p:grpSpPr>
          <p:pic>
            <p:nvPicPr>
              <p:cNvPr id="15391" name="Picture 9" descr="hinhtron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4" y="2449"/>
                <a:ext cx="1555" cy="16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92" name="Text Box 10"/>
              <p:cNvSpPr txBox="1"/>
              <p:nvPr/>
            </p:nvSpPr>
            <p:spPr>
              <a:xfrm>
                <a:off x="4032" y="3332"/>
                <a:ext cx="336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2400" b="1" dirty="0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15387" name="Text Box 15"/>
            <p:cNvSpPr txBox="1"/>
            <p:nvPr/>
          </p:nvSpPr>
          <p:spPr>
            <a:xfrm>
              <a:off x="1303180" y="2215614"/>
              <a:ext cx="3048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388" name="Text Box 16"/>
            <p:cNvSpPr txBox="1"/>
            <p:nvPr/>
          </p:nvSpPr>
          <p:spPr>
            <a:xfrm>
              <a:off x="4231108" y="2249910"/>
              <a:ext cx="4572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5389" name="Text Box 18"/>
            <p:cNvSpPr txBox="1"/>
            <p:nvPr/>
          </p:nvSpPr>
          <p:spPr>
            <a:xfrm>
              <a:off x="2859508" y="878309"/>
              <a:ext cx="3810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5390" name="Text Box 19"/>
            <p:cNvSpPr txBox="1"/>
            <p:nvPr/>
          </p:nvSpPr>
          <p:spPr>
            <a:xfrm>
              <a:off x="2829346" y="3639767"/>
              <a:ext cx="3048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15365" name="Text Box 26"/>
          <p:cNvSpPr txBox="1"/>
          <p:nvPr/>
        </p:nvSpPr>
        <p:spPr>
          <a:xfrm>
            <a:off x="254000" y="4867275"/>
            <a:ext cx="4953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</a:rPr>
              <a:t>Bán kính :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OM, ON, OP, OQ</a:t>
            </a:r>
          </a:p>
        </p:txBody>
      </p:sp>
      <p:sp>
        <p:nvSpPr>
          <p:cNvPr id="15366" name="Text Box 27"/>
          <p:cNvSpPr txBox="1"/>
          <p:nvPr/>
        </p:nvSpPr>
        <p:spPr>
          <a:xfrm>
            <a:off x="231775" y="5487988"/>
            <a:ext cx="54483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</a:rPr>
              <a:t>Đường kính :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PQ, MN</a:t>
            </a:r>
          </a:p>
        </p:txBody>
      </p:sp>
      <p:grpSp>
        <p:nvGrpSpPr>
          <p:cNvPr id="15367" name="Group 4"/>
          <p:cNvGrpSpPr/>
          <p:nvPr/>
        </p:nvGrpSpPr>
        <p:grpSpPr>
          <a:xfrm>
            <a:off x="6024563" y="1595438"/>
            <a:ext cx="2468562" cy="2657475"/>
            <a:chOff x="3264" y="2448"/>
            <a:chExt cx="1555" cy="1674"/>
          </a:xfrm>
        </p:grpSpPr>
        <p:pic>
          <p:nvPicPr>
            <p:cNvPr id="15384" name="Picture 5" descr="hinhtro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4" y="2448"/>
              <a:ext cx="1555" cy="16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5" name="Text Box 6"/>
            <p:cNvSpPr txBox="1"/>
            <p:nvPr/>
          </p:nvSpPr>
          <p:spPr>
            <a:xfrm>
              <a:off x="3924" y="3312"/>
              <a:ext cx="33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5368" name="Group 17"/>
          <p:cNvGrpSpPr/>
          <p:nvPr/>
        </p:nvGrpSpPr>
        <p:grpSpPr>
          <a:xfrm>
            <a:off x="5643563" y="2662238"/>
            <a:ext cx="3276600" cy="461962"/>
            <a:chOff x="96" y="1296"/>
            <a:chExt cx="2064" cy="291"/>
          </a:xfrm>
        </p:grpSpPr>
        <p:sp>
          <p:nvSpPr>
            <p:cNvPr id="15381" name="Line 8"/>
            <p:cNvSpPr/>
            <p:nvPr/>
          </p:nvSpPr>
          <p:spPr>
            <a:xfrm>
              <a:off x="384" y="1488"/>
              <a:ext cx="144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2" name="Text Box 9"/>
            <p:cNvSpPr txBox="1"/>
            <p:nvPr/>
          </p:nvSpPr>
          <p:spPr>
            <a:xfrm>
              <a:off x="96" y="1296"/>
              <a:ext cx="33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383" name="Text Box 10"/>
            <p:cNvSpPr txBox="1"/>
            <p:nvPr/>
          </p:nvSpPr>
          <p:spPr>
            <a:xfrm>
              <a:off x="1872" y="1296"/>
              <a:ext cx="28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369" name="Group 19"/>
          <p:cNvGrpSpPr/>
          <p:nvPr/>
        </p:nvGrpSpPr>
        <p:grpSpPr>
          <a:xfrm>
            <a:off x="6405563" y="1519238"/>
            <a:ext cx="838200" cy="3052762"/>
            <a:chOff x="576" y="576"/>
            <a:chExt cx="528" cy="1923"/>
          </a:xfrm>
        </p:grpSpPr>
        <p:grpSp>
          <p:nvGrpSpPr>
            <p:cNvPr id="15376" name="Group 18"/>
            <p:cNvGrpSpPr/>
            <p:nvPr/>
          </p:nvGrpSpPr>
          <p:grpSpPr>
            <a:xfrm>
              <a:off x="576" y="576"/>
              <a:ext cx="528" cy="1923"/>
              <a:chOff x="576" y="576"/>
              <a:chExt cx="528" cy="1923"/>
            </a:xfrm>
          </p:grpSpPr>
          <p:sp>
            <p:nvSpPr>
              <p:cNvPr id="15378" name="Line 11"/>
              <p:cNvSpPr/>
              <p:nvPr/>
            </p:nvSpPr>
            <p:spPr>
              <a:xfrm>
                <a:off x="720" y="912"/>
                <a:ext cx="240" cy="129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9" name="Text Box 12"/>
              <p:cNvSpPr txBox="1"/>
              <p:nvPr/>
            </p:nvSpPr>
            <p:spPr>
              <a:xfrm>
                <a:off x="576" y="576"/>
                <a:ext cx="288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5380" name="Text Box 13"/>
              <p:cNvSpPr txBox="1"/>
              <p:nvPr/>
            </p:nvSpPr>
            <p:spPr>
              <a:xfrm>
                <a:off x="816" y="2208"/>
                <a:ext cx="288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15377" name="Text Box 14"/>
            <p:cNvSpPr txBox="1"/>
            <p:nvPr/>
          </p:nvSpPr>
          <p:spPr>
            <a:xfrm>
              <a:off x="624" y="1440"/>
              <a:ext cx="14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15370" name="Text Box 15"/>
          <p:cNvSpPr txBox="1"/>
          <p:nvPr/>
        </p:nvSpPr>
        <p:spPr>
          <a:xfrm>
            <a:off x="4572000" y="4849813"/>
            <a:ext cx="3784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</a:rPr>
              <a:t>Bán kính :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OA, OB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sp>
        <p:nvSpPr>
          <p:cNvPr id="15371" name="Text Box 16"/>
          <p:cNvSpPr txBox="1"/>
          <p:nvPr/>
        </p:nvSpPr>
        <p:spPr>
          <a:xfrm>
            <a:off x="4572000" y="5481638"/>
            <a:ext cx="3886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</a:rPr>
              <a:t>Đường kính :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15372" name="TextBox 30"/>
          <p:cNvSpPr txBox="1"/>
          <p:nvPr/>
        </p:nvSpPr>
        <p:spPr>
          <a:xfrm>
            <a:off x="228600" y="2209800"/>
            <a:ext cx="7778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3" name="TextBox 31"/>
          <p:cNvSpPr txBox="1"/>
          <p:nvPr/>
        </p:nvSpPr>
        <p:spPr>
          <a:xfrm>
            <a:off x="4953000" y="2241550"/>
            <a:ext cx="7778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Straight Connector 5"/>
          <p:cNvCxnSpPr/>
          <p:nvPr/>
        </p:nvCxnSpPr>
        <p:spPr>
          <a:xfrm>
            <a:off x="4567238" y="1544638"/>
            <a:ext cx="4763" cy="5313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Rectangle 32"/>
          <p:cNvSpPr/>
          <p:nvPr/>
        </p:nvSpPr>
        <p:spPr>
          <a:xfrm>
            <a:off x="457200" y="1066800"/>
            <a:ext cx="8534400" cy="8302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sz="2400" b="1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Bài 1</a:t>
            </a:r>
            <a:r>
              <a:rPr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Nêu tên bán kính, đường kính có trong mỗi hình tròn.</a:t>
            </a:r>
          </a:p>
          <a:p>
            <a:pPr eaLnBrk="0" hangingPunct="0"/>
            <a:endParaRPr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4"/>
          <p:cNvSpPr/>
          <p:nvPr/>
        </p:nvSpPr>
        <p:spPr>
          <a:xfrm>
            <a:off x="685800" y="9906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sz="3200" b="1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Bài 2</a:t>
            </a:r>
            <a:r>
              <a:rPr sz="3200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sz="3200" b="1" dirty="0">
                <a:latin typeface="Times New Roman" panose="02020603050405020304" pitchFamily="18" charset="0"/>
              </a:rPr>
              <a:t> Em hãy vẽ hình tròn có:</a:t>
            </a:r>
          </a:p>
        </p:txBody>
      </p:sp>
      <p:sp>
        <p:nvSpPr>
          <p:cNvPr id="16387" name="Rectangle 25"/>
          <p:cNvSpPr/>
          <p:nvPr/>
        </p:nvSpPr>
        <p:spPr>
          <a:xfrm>
            <a:off x="1295400" y="1524000"/>
            <a:ext cx="45386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a/ Tâm O bán kính 2 cm;</a:t>
            </a:r>
          </a:p>
        </p:txBody>
      </p:sp>
      <p:sp>
        <p:nvSpPr>
          <p:cNvPr id="16388" name="Rectangle 26"/>
          <p:cNvSpPr/>
          <p:nvPr/>
        </p:nvSpPr>
        <p:spPr>
          <a:xfrm>
            <a:off x="1316038" y="1981200"/>
            <a:ext cx="43703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Tâm I bán kính 3 cm.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096000" y="990600"/>
            <a:ext cx="3048000" cy="1295400"/>
          </a:xfrm>
          <a:prstGeom prst="cloudCallout">
            <a:avLst>
              <a:gd name="adj1" fmla="val -22521"/>
              <a:gd name="adj2" fmla="val 93578"/>
            </a:avLst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 sau tiết học!</a:t>
            </a:r>
            <a:endParaRPr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738" y="2819400"/>
            <a:ext cx="8001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Arial" panose="020B0604020202020204" pitchFamily="34" charset="0"/>
              </a:rPr>
              <a:t>Muốn vẽ hình tròn ta phải thực hiện những thao tác nào?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313113"/>
            <a:ext cx="1752600" cy="16319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Bước 1: </a:t>
            </a:r>
            <a:r>
              <a:rPr sz="2000" dirty="0">
                <a:latin typeface="Arial" panose="020B0604020202020204" pitchFamily="34" charset="0"/>
              </a:rPr>
              <a:t>Chấm 1 điểm làm tâm hình tròn, đặt là điểm 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9350" y="3295650"/>
            <a:ext cx="1847850" cy="224790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Bước 2:</a:t>
            </a:r>
            <a:r>
              <a:rPr sz="2000" dirty="0">
                <a:latin typeface="Arial" panose="020B0604020202020204" pitchFamily="34" charset="0"/>
              </a:rPr>
              <a:t> Dùng thước kẻ xác định độ dài bán kính (khoảng cách từ chân trụ đến chân vẽ)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313113"/>
            <a:ext cx="1752600" cy="1323975"/>
          </a:xfrm>
          <a:prstGeom prst="rect">
            <a:avLst/>
          </a:prstGeom>
          <a:solidFill>
            <a:srgbClr val="FFCF37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Bước 3:</a:t>
            </a:r>
            <a:r>
              <a:rPr sz="2000" dirty="0">
                <a:latin typeface="Arial" panose="020B0604020202020204" pitchFamily="34" charset="0"/>
              </a:rPr>
              <a:t> Đặt chân trụ compa vào điểm 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3321050"/>
            <a:ext cx="1952625" cy="193833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Bước 4</a:t>
            </a:r>
            <a:r>
              <a:rPr kumimoji="0" lang="en-US" sz="20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: Cầm đầu xoay xoay compa 1 vòng để chân vẽ tạo ra một đường tròn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352800" y="1524000"/>
            <a:ext cx="19812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/>
          <p:nvPr/>
        </p:nvSpPr>
        <p:spPr>
          <a:xfrm>
            <a:off x="538163" y="3657600"/>
            <a:ext cx="1752600" cy="1752600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endParaRPr lang="vi-VN" altLang="x-none" dirty="0">
              <a:latin typeface="VNI Times" pitchFamily="2" charset="0"/>
            </a:endParaRPr>
          </a:p>
        </p:txBody>
      </p:sp>
      <p:sp>
        <p:nvSpPr>
          <p:cNvPr id="17411" name="Line 7"/>
          <p:cNvSpPr/>
          <p:nvPr/>
        </p:nvSpPr>
        <p:spPr>
          <a:xfrm flipH="1" flipV="1">
            <a:off x="1447800" y="4557713"/>
            <a:ext cx="838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2" name="Text Box 8"/>
          <p:cNvSpPr txBox="1"/>
          <p:nvPr/>
        </p:nvSpPr>
        <p:spPr>
          <a:xfrm>
            <a:off x="1524000" y="40386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latin typeface="VNI-Times" pitchFamily="2" charset="0"/>
              </a:rPr>
              <a:t>2cm</a:t>
            </a:r>
          </a:p>
        </p:txBody>
      </p:sp>
      <p:sp>
        <p:nvSpPr>
          <p:cNvPr id="17413" name="Oval 9"/>
          <p:cNvSpPr/>
          <p:nvPr/>
        </p:nvSpPr>
        <p:spPr>
          <a:xfrm>
            <a:off x="5181600" y="3276600"/>
            <a:ext cx="2590800" cy="2438400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7414" name="Text Box 26"/>
          <p:cNvSpPr txBox="1"/>
          <p:nvPr/>
        </p:nvSpPr>
        <p:spPr>
          <a:xfrm>
            <a:off x="6705600" y="39624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VNI-Times" pitchFamily="2" charset="0"/>
              </a:rPr>
              <a:t>3cm</a:t>
            </a:r>
          </a:p>
        </p:txBody>
      </p:sp>
      <p:sp>
        <p:nvSpPr>
          <p:cNvPr id="17415" name="Line 27"/>
          <p:cNvSpPr/>
          <p:nvPr/>
        </p:nvSpPr>
        <p:spPr>
          <a:xfrm>
            <a:off x="6510338" y="4538663"/>
            <a:ext cx="1214437" cy="0"/>
          </a:xfrm>
          <a:prstGeom prst="line">
            <a:avLst/>
          </a:prstGeom>
          <a:ln w="57150" cap="flat" cmpd="sng">
            <a:solidFill>
              <a:srgbClr val="CC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6" name="Text Box 28"/>
          <p:cNvSpPr txBox="1"/>
          <p:nvPr/>
        </p:nvSpPr>
        <p:spPr>
          <a:xfrm>
            <a:off x="1295400" y="4038600"/>
            <a:ext cx="9906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6600" dirty="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17417" name="Text Box 29"/>
          <p:cNvSpPr txBox="1"/>
          <p:nvPr/>
        </p:nvSpPr>
        <p:spPr>
          <a:xfrm>
            <a:off x="990600" y="44196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VNI-Times" pitchFamily="2" charset="0"/>
              </a:rPr>
              <a:t>O</a:t>
            </a:r>
          </a:p>
        </p:txBody>
      </p:sp>
      <p:sp>
        <p:nvSpPr>
          <p:cNvPr id="17418" name="Text Box 30"/>
          <p:cNvSpPr txBox="1"/>
          <p:nvPr/>
        </p:nvSpPr>
        <p:spPr>
          <a:xfrm>
            <a:off x="6172200" y="44196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VNI-Times" pitchFamily="2" charset="0"/>
              </a:rPr>
              <a:t>I</a:t>
            </a:r>
          </a:p>
        </p:txBody>
      </p:sp>
      <p:grpSp>
        <p:nvGrpSpPr>
          <p:cNvPr id="17419" name="Group 31"/>
          <p:cNvGrpSpPr/>
          <p:nvPr/>
        </p:nvGrpSpPr>
        <p:grpSpPr>
          <a:xfrm>
            <a:off x="6324600" y="4419600"/>
            <a:ext cx="2590800" cy="514350"/>
            <a:chOff x="1263" y="3069"/>
            <a:chExt cx="1632" cy="324"/>
          </a:xfrm>
        </p:grpSpPr>
        <p:grpSp>
          <p:nvGrpSpPr>
            <p:cNvPr id="17463" name="Group 32"/>
            <p:cNvGrpSpPr/>
            <p:nvPr/>
          </p:nvGrpSpPr>
          <p:grpSpPr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7471" name="Line 33"/>
              <p:cNvSpPr/>
              <p:nvPr/>
            </p:nvSpPr>
            <p:spPr>
              <a:xfrm>
                <a:off x="1200" y="3600"/>
                <a:ext cx="1392" cy="0"/>
              </a:xfrm>
              <a:prstGeom prst="line">
                <a:avLst/>
              </a:prstGeom>
              <a:ln w="127000" cap="flat" cmpd="dbl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2" name="Line 34"/>
              <p:cNvSpPr/>
              <p:nvPr/>
            </p:nvSpPr>
            <p:spPr>
              <a:xfrm>
                <a:off x="1200" y="3522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3" name="Line 35"/>
              <p:cNvSpPr/>
              <p:nvPr/>
            </p:nvSpPr>
            <p:spPr>
              <a:xfrm>
                <a:off x="2592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4" name="Line 36"/>
              <p:cNvSpPr/>
              <p:nvPr/>
            </p:nvSpPr>
            <p:spPr>
              <a:xfrm>
                <a:off x="2304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5" name="Line 37"/>
              <p:cNvSpPr/>
              <p:nvPr/>
            </p:nvSpPr>
            <p:spPr>
              <a:xfrm>
                <a:off x="2016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6" name="Line 38"/>
              <p:cNvSpPr/>
              <p:nvPr/>
            </p:nvSpPr>
            <p:spPr>
              <a:xfrm>
                <a:off x="1728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7" name="Line 39"/>
              <p:cNvSpPr/>
              <p:nvPr/>
            </p:nvSpPr>
            <p:spPr>
              <a:xfrm>
                <a:off x="1473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7464" name="Group 40"/>
            <p:cNvGrpSpPr/>
            <p:nvPr/>
          </p:nvGrpSpPr>
          <p:grpSpPr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7465" name="Text Box 41"/>
              <p:cNvSpPr txBox="1"/>
              <p:nvPr/>
            </p:nvSpPr>
            <p:spPr>
              <a:xfrm>
                <a:off x="1521" y="3378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7466" name="Text Box 42"/>
              <p:cNvSpPr txBox="1"/>
              <p:nvPr/>
            </p:nvSpPr>
            <p:spPr>
              <a:xfrm>
                <a:off x="1791" y="3381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7467" name="Text Box 43"/>
              <p:cNvSpPr txBox="1"/>
              <p:nvPr/>
            </p:nvSpPr>
            <p:spPr>
              <a:xfrm>
                <a:off x="2064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7468" name="Text Box 44"/>
              <p:cNvSpPr txBox="1"/>
              <p:nvPr/>
            </p:nvSpPr>
            <p:spPr>
              <a:xfrm>
                <a:off x="2352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7469" name="Text Box 45"/>
              <p:cNvSpPr txBox="1"/>
              <p:nvPr/>
            </p:nvSpPr>
            <p:spPr>
              <a:xfrm>
                <a:off x="2655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7470" name="Text Box 46"/>
              <p:cNvSpPr txBox="1"/>
              <p:nvPr/>
            </p:nvSpPr>
            <p:spPr>
              <a:xfrm>
                <a:off x="1263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17420" name="Text Box 47"/>
          <p:cNvSpPr txBox="1"/>
          <p:nvPr/>
        </p:nvSpPr>
        <p:spPr>
          <a:xfrm>
            <a:off x="6324600" y="4006850"/>
            <a:ext cx="3810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6600" dirty="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grpSp>
        <p:nvGrpSpPr>
          <p:cNvPr id="17421" name="Group 48"/>
          <p:cNvGrpSpPr/>
          <p:nvPr/>
        </p:nvGrpSpPr>
        <p:grpSpPr>
          <a:xfrm>
            <a:off x="1447800" y="2438400"/>
            <a:ext cx="857250" cy="2005013"/>
            <a:chOff x="1269" y="1344"/>
            <a:chExt cx="540" cy="1263"/>
          </a:xfrm>
        </p:grpSpPr>
        <p:sp>
          <p:nvSpPr>
            <p:cNvPr id="17461" name="Line 49"/>
            <p:cNvSpPr/>
            <p:nvPr/>
          </p:nvSpPr>
          <p:spPr>
            <a:xfrm flipH="1">
              <a:off x="1269" y="1344"/>
              <a:ext cx="219" cy="1263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62" name="Line 50"/>
            <p:cNvSpPr/>
            <p:nvPr/>
          </p:nvSpPr>
          <p:spPr>
            <a:xfrm>
              <a:off x="1488" y="1344"/>
              <a:ext cx="321" cy="1263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22" name="Group 51"/>
          <p:cNvGrpSpPr/>
          <p:nvPr/>
        </p:nvGrpSpPr>
        <p:grpSpPr>
          <a:xfrm>
            <a:off x="6481763" y="2447925"/>
            <a:ext cx="1285875" cy="2085975"/>
            <a:chOff x="2544" y="2544"/>
            <a:chExt cx="810" cy="1314"/>
          </a:xfrm>
        </p:grpSpPr>
        <p:sp>
          <p:nvSpPr>
            <p:cNvPr id="17459" name="Line 52"/>
            <p:cNvSpPr/>
            <p:nvPr/>
          </p:nvSpPr>
          <p:spPr>
            <a:xfrm flipH="1">
              <a:off x="2544" y="2544"/>
              <a:ext cx="288" cy="1296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60" name="Line 53"/>
            <p:cNvSpPr/>
            <p:nvPr/>
          </p:nvSpPr>
          <p:spPr>
            <a:xfrm>
              <a:off x="2832" y="2544"/>
              <a:ext cx="522" cy="1314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23" name="Group 61"/>
          <p:cNvGrpSpPr/>
          <p:nvPr/>
        </p:nvGrpSpPr>
        <p:grpSpPr>
          <a:xfrm>
            <a:off x="1304925" y="4429125"/>
            <a:ext cx="2590800" cy="514350"/>
            <a:chOff x="1263" y="3069"/>
            <a:chExt cx="1632" cy="324"/>
          </a:xfrm>
        </p:grpSpPr>
        <p:grpSp>
          <p:nvGrpSpPr>
            <p:cNvPr id="17444" name="Group 62"/>
            <p:cNvGrpSpPr/>
            <p:nvPr/>
          </p:nvGrpSpPr>
          <p:grpSpPr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7452" name="Line 63"/>
              <p:cNvSpPr/>
              <p:nvPr/>
            </p:nvSpPr>
            <p:spPr>
              <a:xfrm>
                <a:off x="1200" y="3600"/>
                <a:ext cx="1392" cy="0"/>
              </a:xfrm>
              <a:prstGeom prst="line">
                <a:avLst/>
              </a:prstGeom>
              <a:ln w="127000" cap="flat" cmpd="dbl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3" name="Line 64"/>
              <p:cNvSpPr/>
              <p:nvPr/>
            </p:nvSpPr>
            <p:spPr>
              <a:xfrm>
                <a:off x="1200" y="3522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4" name="Line 65"/>
              <p:cNvSpPr/>
              <p:nvPr/>
            </p:nvSpPr>
            <p:spPr>
              <a:xfrm>
                <a:off x="2592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5" name="Line 66"/>
              <p:cNvSpPr/>
              <p:nvPr/>
            </p:nvSpPr>
            <p:spPr>
              <a:xfrm>
                <a:off x="2304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6" name="Line 67"/>
              <p:cNvSpPr/>
              <p:nvPr/>
            </p:nvSpPr>
            <p:spPr>
              <a:xfrm>
                <a:off x="2016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7" name="Line 68"/>
              <p:cNvSpPr/>
              <p:nvPr/>
            </p:nvSpPr>
            <p:spPr>
              <a:xfrm>
                <a:off x="1728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8" name="Line 69"/>
              <p:cNvSpPr/>
              <p:nvPr/>
            </p:nvSpPr>
            <p:spPr>
              <a:xfrm>
                <a:off x="1473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7445" name="Group 70"/>
            <p:cNvGrpSpPr/>
            <p:nvPr/>
          </p:nvGrpSpPr>
          <p:grpSpPr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7446" name="Text Box 71"/>
              <p:cNvSpPr txBox="1"/>
              <p:nvPr/>
            </p:nvSpPr>
            <p:spPr>
              <a:xfrm>
                <a:off x="1521" y="3378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7447" name="Text Box 72"/>
              <p:cNvSpPr txBox="1"/>
              <p:nvPr/>
            </p:nvSpPr>
            <p:spPr>
              <a:xfrm>
                <a:off x="1791" y="3381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7448" name="Text Box 73"/>
              <p:cNvSpPr txBox="1"/>
              <p:nvPr/>
            </p:nvSpPr>
            <p:spPr>
              <a:xfrm>
                <a:off x="2064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7449" name="Text Box 74"/>
              <p:cNvSpPr txBox="1"/>
              <p:nvPr/>
            </p:nvSpPr>
            <p:spPr>
              <a:xfrm>
                <a:off x="2352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7450" name="Text Box 75"/>
              <p:cNvSpPr txBox="1"/>
              <p:nvPr/>
            </p:nvSpPr>
            <p:spPr>
              <a:xfrm>
                <a:off x="2655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7451" name="Text Box 76"/>
              <p:cNvSpPr txBox="1"/>
              <p:nvPr/>
            </p:nvSpPr>
            <p:spPr>
              <a:xfrm>
                <a:off x="1263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17424" name="Oval 77"/>
          <p:cNvSpPr/>
          <p:nvPr/>
        </p:nvSpPr>
        <p:spPr>
          <a:xfrm>
            <a:off x="533400" y="3657600"/>
            <a:ext cx="1752600" cy="1752600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endParaRPr lang="vi-VN" altLang="x-none" dirty="0">
              <a:latin typeface="VNI Times" pitchFamily="2" charset="0"/>
            </a:endParaRPr>
          </a:p>
        </p:txBody>
      </p:sp>
      <p:grpSp>
        <p:nvGrpSpPr>
          <p:cNvPr id="17425" name="Group 81"/>
          <p:cNvGrpSpPr/>
          <p:nvPr/>
        </p:nvGrpSpPr>
        <p:grpSpPr>
          <a:xfrm>
            <a:off x="1300163" y="4429125"/>
            <a:ext cx="2590800" cy="514350"/>
            <a:chOff x="1263" y="3069"/>
            <a:chExt cx="1632" cy="324"/>
          </a:xfrm>
        </p:grpSpPr>
        <p:grpSp>
          <p:nvGrpSpPr>
            <p:cNvPr id="17429" name="Group 82"/>
            <p:cNvGrpSpPr/>
            <p:nvPr/>
          </p:nvGrpSpPr>
          <p:grpSpPr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7437" name="Line 83"/>
              <p:cNvSpPr/>
              <p:nvPr/>
            </p:nvSpPr>
            <p:spPr>
              <a:xfrm>
                <a:off x="1200" y="3600"/>
                <a:ext cx="1392" cy="0"/>
              </a:xfrm>
              <a:prstGeom prst="line">
                <a:avLst/>
              </a:prstGeom>
              <a:ln w="127000" cap="flat" cmpd="dbl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8" name="Line 84"/>
              <p:cNvSpPr/>
              <p:nvPr/>
            </p:nvSpPr>
            <p:spPr>
              <a:xfrm>
                <a:off x="1200" y="3522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9" name="Line 85"/>
              <p:cNvSpPr/>
              <p:nvPr/>
            </p:nvSpPr>
            <p:spPr>
              <a:xfrm>
                <a:off x="2592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0" name="Line 86"/>
              <p:cNvSpPr/>
              <p:nvPr/>
            </p:nvSpPr>
            <p:spPr>
              <a:xfrm>
                <a:off x="2304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1" name="Line 87"/>
              <p:cNvSpPr/>
              <p:nvPr/>
            </p:nvSpPr>
            <p:spPr>
              <a:xfrm>
                <a:off x="2016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2" name="Line 88"/>
              <p:cNvSpPr/>
              <p:nvPr/>
            </p:nvSpPr>
            <p:spPr>
              <a:xfrm>
                <a:off x="1728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3" name="Line 89"/>
              <p:cNvSpPr/>
              <p:nvPr/>
            </p:nvSpPr>
            <p:spPr>
              <a:xfrm>
                <a:off x="1473" y="3519"/>
                <a:ext cx="0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7430" name="Group 90"/>
            <p:cNvGrpSpPr/>
            <p:nvPr/>
          </p:nvGrpSpPr>
          <p:grpSpPr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7431" name="Text Box 91"/>
              <p:cNvSpPr txBox="1"/>
              <p:nvPr/>
            </p:nvSpPr>
            <p:spPr>
              <a:xfrm>
                <a:off x="1521" y="3378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7432" name="Text Box 92"/>
              <p:cNvSpPr txBox="1"/>
              <p:nvPr/>
            </p:nvSpPr>
            <p:spPr>
              <a:xfrm>
                <a:off x="1791" y="3381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7433" name="Text Box 93"/>
              <p:cNvSpPr txBox="1"/>
              <p:nvPr/>
            </p:nvSpPr>
            <p:spPr>
              <a:xfrm>
                <a:off x="2064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7434" name="Text Box 94"/>
              <p:cNvSpPr txBox="1"/>
              <p:nvPr/>
            </p:nvSpPr>
            <p:spPr>
              <a:xfrm>
                <a:off x="2352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7435" name="Text Box 95"/>
              <p:cNvSpPr txBox="1"/>
              <p:nvPr/>
            </p:nvSpPr>
            <p:spPr>
              <a:xfrm>
                <a:off x="2655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7436" name="Text Box 96"/>
              <p:cNvSpPr txBox="1"/>
              <p:nvPr/>
            </p:nvSpPr>
            <p:spPr>
              <a:xfrm>
                <a:off x="1263" y="3375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17426" name="Rectangle 97"/>
          <p:cNvSpPr/>
          <p:nvPr/>
        </p:nvSpPr>
        <p:spPr>
          <a:xfrm>
            <a:off x="457200" y="10668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sz="3200" b="1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Bài 2</a:t>
            </a:r>
            <a:r>
              <a:rPr sz="3200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sz="3200" b="1" dirty="0">
                <a:latin typeface="Times New Roman" panose="02020603050405020304" pitchFamily="18" charset="0"/>
              </a:rPr>
              <a:t> Em hãy vẽ hình tròn có:</a:t>
            </a:r>
          </a:p>
        </p:txBody>
      </p:sp>
      <p:sp>
        <p:nvSpPr>
          <p:cNvPr id="17427" name="Rectangle 98"/>
          <p:cNvSpPr/>
          <p:nvPr/>
        </p:nvSpPr>
        <p:spPr>
          <a:xfrm>
            <a:off x="261938" y="1905000"/>
            <a:ext cx="45386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a/ Tâm O bán kính 2 cm;</a:t>
            </a:r>
          </a:p>
        </p:txBody>
      </p:sp>
      <p:sp>
        <p:nvSpPr>
          <p:cNvPr id="17428" name="Rectangle 99"/>
          <p:cNvSpPr/>
          <p:nvPr/>
        </p:nvSpPr>
        <p:spPr>
          <a:xfrm>
            <a:off x="4724400" y="1981200"/>
            <a:ext cx="43703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Tâm I bán kính 3 cm.</a:t>
            </a:r>
          </a:p>
        </p:txBody>
      </p:sp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KC\Documents\Zoom\HINH PP\XE BUÝ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3213" y="1436688"/>
            <a:ext cx="8459788" cy="10779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bán kính OM, đường kính CD trong hình tròn sau:</a:t>
            </a:r>
            <a:endParaRPr lang="en-US" altLang="vi-V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Line 8"/>
          <p:cNvSpPr/>
          <p:nvPr/>
        </p:nvSpPr>
        <p:spPr>
          <a:xfrm flipV="1">
            <a:off x="414338" y="4294188"/>
            <a:ext cx="2990850" cy="2857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" name="Line 9"/>
          <p:cNvSpPr/>
          <p:nvPr/>
        </p:nvSpPr>
        <p:spPr>
          <a:xfrm flipH="1">
            <a:off x="1901825" y="3055938"/>
            <a:ext cx="806450" cy="1270000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1638" y="2833688"/>
            <a:ext cx="3016250" cy="301625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36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 Times" pitchFamily="2" charset="0"/>
              <a:ea typeface="+mn-ea"/>
              <a:cs typeface="+mn-cs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1677988" y="4281488"/>
            <a:ext cx="4794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O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2516188" y="2528888"/>
            <a:ext cx="5715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M</a:t>
            </a:r>
          </a:p>
        </p:txBody>
      </p:sp>
      <p:sp>
        <p:nvSpPr>
          <p:cNvPr id="8" name="Text Box 11"/>
          <p:cNvSpPr txBox="1"/>
          <p:nvPr/>
        </p:nvSpPr>
        <p:spPr>
          <a:xfrm>
            <a:off x="1588" y="3876675"/>
            <a:ext cx="487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C</a:t>
            </a:r>
          </a:p>
        </p:txBody>
      </p:sp>
      <p:sp>
        <p:nvSpPr>
          <p:cNvPr id="9" name="Text Box 12"/>
          <p:cNvSpPr txBox="1"/>
          <p:nvPr/>
        </p:nvSpPr>
        <p:spPr>
          <a:xfrm>
            <a:off x="3373438" y="3976688"/>
            <a:ext cx="4968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D</a:t>
            </a:r>
          </a:p>
        </p:txBody>
      </p:sp>
      <p:sp>
        <p:nvSpPr>
          <p:cNvPr id="18443" name="Text Box 32"/>
          <p:cNvSpPr txBox="1"/>
          <p:nvPr/>
        </p:nvSpPr>
        <p:spPr>
          <a:xfrm>
            <a:off x="1752600" y="3885883"/>
            <a:ext cx="685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18444" name="Text Box 35"/>
          <p:cNvSpPr txBox="1"/>
          <p:nvPr/>
        </p:nvSpPr>
        <p:spPr>
          <a:xfrm>
            <a:off x="533400" y="863600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12" name="Line 8"/>
          <p:cNvSpPr/>
          <p:nvPr/>
        </p:nvSpPr>
        <p:spPr>
          <a:xfrm>
            <a:off x="5140325" y="3281363"/>
            <a:ext cx="2011363" cy="2233612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Line 9"/>
          <p:cNvSpPr/>
          <p:nvPr/>
        </p:nvSpPr>
        <p:spPr>
          <a:xfrm flipV="1">
            <a:off x="5013325" y="4395788"/>
            <a:ext cx="1096963" cy="966787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630738" y="2871788"/>
            <a:ext cx="3017838" cy="301783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36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 Times" pitchFamily="2" charset="0"/>
              <a:ea typeface="+mn-ea"/>
              <a:cs typeface="+mn-cs"/>
            </a:endParaRPr>
          </a:p>
        </p:txBody>
      </p:sp>
      <p:sp>
        <p:nvSpPr>
          <p:cNvPr id="15" name="Text Box 7"/>
          <p:cNvSpPr txBox="1"/>
          <p:nvPr/>
        </p:nvSpPr>
        <p:spPr>
          <a:xfrm>
            <a:off x="5813425" y="4449763"/>
            <a:ext cx="4794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O</a:t>
            </a:r>
          </a:p>
        </p:txBody>
      </p:sp>
      <p:sp>
        <p:nvSpPr>
          <p:cNvPr id="16" name="Text Box 10"/>
          <p:cNvSpPr txBox="1"/>
          <p:nvPr/>
        </p:nvSpPr>
        <p:spPr>
          <a:xfrm>
            <a:off x="4562475" y="5362575"/>
            <a:ext cx="5715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M</a:t>
            </a:r>
          </a:p>
        </p:txBody>
      </p:sp>
      <p:sp>
        <p:nvSpPr>
          <p:cNvPr id="17" name="Text Box 11"/>
          <p:cNvSpPr txBox="1"/>
          <p:nvPr/>
        </p:nvSpPr>
        <p:spPr>
          <a:xfrm>
            <a:off x="4741863" y="2697163"/>
            <a:ext cx="487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C</a:t>
            </a:r>
          </a:p>
        </p:txBody>
      </p:sp>
      <p:sp>
        <p:nvSpPr>
          <p:cNvPr id="18" name="Text Box 12"/>
          <p:cNvSpPr txBox="1"/>
          <p:nvPr/>
        </p:nvSpPr>
        <p:spPr>
          <a:xfrm>
            <a:off x="7115175" y="5435600"/>
            <a:ext cx="4968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D</a:t>
            </a:r>
          </a:p>
        </p:txBody>
      </p:sp>
      <p:sp>
        <p:nvSpPr>
          <p:cNvPr id="19" name="Text Box 32"/>
          <p:cNvSpPr txBox="1"/>
          <p:nvPr/>
        </p:nvSpPr>
        <p:spPr>
          <a:xfrm>
            <a:off x="6019800" y="3976688"/>
            <a:ext cx="6858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VNI Times" pitchFamily="2" charset="0"/>
              </a:rPr>
              <a:t>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14400" y="1979613"/>
            <a:ext cx="17526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38600" y="1981200"/>
            <a:ext cx="17526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KC\Documents\Zoom\HINH PP\TRỜ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413" y="884238"/>
            <a:ext cx="2143125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Hexagon 7"/>
          <p:cNvSpPr/>
          <p:nvPr/>
        </p:nvSpPr>
        <p:spPr>
          <a:xfrm>
            <a:off x="236887" y="13792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Ong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53945" y="1981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non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25603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mật</a:t>
            </a:r>
            <a:endParaRPr kumimoji="0" lang="en-US" sz="45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471003" y="13792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tìm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213" y="3436938"/>
            <a:ext cx="1987550" cy="2662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4852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852988"/>
            <a:ext cx="9144000" cy="20050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2813050"/>
            <a:ext cx="2201863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peech Bubble: Rectangle with Corners Rounded 7"/>
          <p:cNvSpPr/>
          <p:nvPr/>
        </p:nvSpPr>
        <p:spPr>
          <a:xfrm>
            <a:off x="609600" y="381000"/>
            <a:ext cx="6781800" cy="297180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DC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32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0" y="550863"/>
            <a:ext cx="128270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: Rounded Corners 18"/>
          <p:cNvSpPr/>
          <p:nvPr/>
        </p:nvSpPr>
        <p:spPr>
          <a:xfrm>
            <a:off x="962025" y="5697538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Sai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5" y="2813050"/>
            <a:ext cx="220027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: Rounded Corners 20"/>
          <p:cNvSpPr/>
          <p:nvPr/>
        </p:nvSpPr>
        <p:spPr>
          <a:xfrm>
            <a:off x="5202238" y="5724525"/>
            <a:ext cx="2079625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0" name="TextBox 1"/>
          <p:cNvSpPr txBox="1"/>
          <p:nvPr/>
        </p:nvSpPr>
        <p:spPr>
          <a:xfrm>
            <a:off x="838200" y="609600"/>
            <a:ext cx="61833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Độ d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đoạn thẳng OC </a:t>
            </a:r>
            <a:r>
              <a:rPr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hơn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đoạn th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CD.</a:t>
            </a:r>
            <a:endParaRPr lang="en-US" altLang="vi-VN" sz="2400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sp>
        <p:nvSpPr>
          <p:cNvPr id="25" name="Rectangle: Rounded Corners 18"/>
          <p:cNvSpPr/>
          <p:nvPr/>
        </p:nvSpPr>
        <p:spPr>
          <a:xfrm>
            <a:off x="928688" y="5711825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Sai</a:t>
            </a:r>
          </a:p>
        </p:txBody>
      </p:sp>
      <p:sp>
        <p:nvSpPr>
          <p:cNvPr id="26" name="Line 8"/>
          <p:cNvSpPr/>
          <p:nvPr/>
        </p:nvSpPr>
        <p:spPr>
          <a:xfrm>
            <a:off x="3353753" y="1555433"/>
            <a:ext cx="1349375" cy="144462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" name="Line 9"/>
          <p:cNvSpPr/>
          <p:nvPr/>
        </p:nvSpPr>
        <p:spPr>
          <a:xfrm flipV="1">
            <a:off x="3300730" y="2336800"/>
            <a:ext cx="814705" cy="696595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2971800" y="1336675"/>
            <a:ext cx="2025650" cy="194945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36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 Times" pitchFamily="2" charset="0"/>
              <a:ea typeface="+mn-ea"/>
              <a:cs typeface="+mn-cs"/>
            </a:endParaRPr>
          </a:p>
        </p:txBody>
      </p:sp>
      <p:sp>
        <p:nvSpPr>
          <p:cNvPr id="29" name="Text Box 7"/>
          <p:cNvSpPr txBox="1"/>
          <p:nvPr/>
        </p:nvSpPr>
        <p:spPr>
          <a:xfrm>
            <a:off x="4114800" y="1752600"/>
            <a:ext cx="3222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O</a:t>
            </a:r>
          </a:p>
        </p:txBody>
      </p:sp>
      <p:sp>
        <p:nvSpPr>
          <p:cNvPr id="30" name="Text Box 10"/>
          <p:cNvSpPr txBox="1"/>
          <p:nvPr/>
        </p:nvSpPr>
        <p:spPr>
          <a:xfrm>
            <a:off x="2903538" y="3000375"/>
            <a:ext cx="384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M</a:t>
            </a:r>
          </a:p>
        </p:txBody>
      </p:sp>
      <p:sp>
        <p:nvSpPr>
          <p:cNvPr id="31" name="Text Box 12"/>
          <p:cNvSpPr txBox="1"/>
          <p:nvPr/>
        </p:nvSpPr>
        <p:spPr>
          <a:xfrm>
            <a:off x="4636135" y="2854960"/>
            <a:ext cx="3613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D</a:t>
            </a:r>
          </a:p>
        </p:txBody>
      </p:sp>
      <p:sp>
        <p:nvSpPr>
          <p:cNvPr id="32" name="Text Box 32"/>
          <p:cNvSpPr txBox="1"/>
          <p:nvPr/>
        </p:nvSpPr>
        <p:spPr>
          <a:xfrm>
            <a:off x="3926205" y="1981200"/>
            <a:ext cx="460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33" name="Text Box 10"/>
          <p:cNvSpPr txBox="1"/>
          <p:nvPr/>
        </p:nvSpPr>
        <p:spPr>
          <a:xfrm>
            <a:off x="3124200" y="1099185"/>
            <a:ext cx="3943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852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52988"/>
            <a:ext cx="9144000" cy="20050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813050"/>
            <a:ext cx="2201863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: Rounded Corners 18"/>
          <p:cNvSpPr/>
          <p:nvPr/>
        </p:nvSpPr>
        <p:spPr>
          <a:xfrm>
            <a:off x="1177925" y="5724525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338" y="2813050"/>
            <a:ext cx="220027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: Rounded Corners 20"/>
          <p:cNvSpPr/>
          <p:nvPr/>
        </p:nvSpPr>
        <p:spPr>
          <a:xfrm>
            <a:off x="5173663" y="5724525"/>
            <a:ext cx="2079625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0" y="550863"/>
            <a:ext cx="128270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: Rounded Corners 18"/>
          <p:cNvSpPr/>
          <p:nvPr/>
        </p:nvSpPr>
        <p:spPr>
          <a:xfrm>
            <a:off x="5113338" y="5746750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Sai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Speech Bubble: Rectangle with Corners Rounded 7"/>
          <p:cNvSpPr/>
          <p:nvPr/>
        </p:nvSpPr>
        <p:spPr>
          <a:xfrm>
            <a:off x="609600" y="381000"/>
            <a:ext cx="6781800" cy="297180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DC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32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1515" name="TextBox 26"/>
          <p:cNvSpPr txBox="1"/>
          <p:nvPr/>
        </p:nvSpPr>
        <p:spPr>
          <a:xfrm>
            <a:off x="838200" y="457200"/>
            <a:ext cx="61833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Độ d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đoạn thẳng OC </a:t>
            </a:r>
            <a:r>
              <a:rPr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hơn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d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đoạn th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OM.</a:t>
            </a:r>
            <a:endParaRPr lang="en-US" altLang="vi-VN" sz="2400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sp>
        <p:nvSpPr>
          <p:cNvPr id="28" name="Line 8"/>
          <p:cNvSpPr/>
          <p:nvPr/>
        </p:nvSpPr>
        <p:spPr>
          <a:xfrm>
            <a:off x="3325178" y="1599883"/>
            <a:ext cx="1349375" cy="144462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" name="Line 9"/>
          <p:cNvSpPr/>
          <p:nvPr/>
        </p:nvSpPr>
        <p:spPr>
          <a:xfrm flipV="1">
            <a:off x="3200400" y="2286000"/>
            <a:ext cx="721360" cy="692150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2971800" y="1336675"/>
            <a:ext cx="2025650" cy="194945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36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 Times" pitchFamily="2" charset="0"/>
              <a:ea typeface="+mn-ea"/>
              <a:cs typeface="+mn-cs"/>
            </a:endParaRPr>
          </a:p>
        </p:txBody>
      </p:sp>
      <p:sp>
        <p:nvSpPr>
          <p:cNvPr id="31" name="Text Box 7"/>
          <p:cNvSpPr txBox="1"/>
          <p:nvPr/>
        </p:nvSpPr>
        <p:spPr>
          <a:xfrm>
            <a:off x="3962400" y="1828800"/>
            <a:ext cx="2965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O</a:t>
            </a:r>
          </a:p>
        </p:txBody>
      </p:sp>
      <p:sp>
        <p:nvSpPr>
          <p:cNvPr id="32" name="Text Box 10"/>
          <p:cNvSpPr txBox="1"/>
          <p:nvPr/>
        </p:nvSpPr>
        <p:spPr>
          <a:xfrm>
            <a:off x="2903538" y="3000375"/>
            <a:ext cx="384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M</a:t>
            </a:r>
          </a:p>
        </p:txBody>
      </p:sp>
      <p:sp>
        <p:nvSpPr>
          <p:cNvPr id="33" name="Text Box 12"/>
          <p:cNvSpPr txBox="1"/>
          <p:nvPr/>
        </p:nvSpPr>
        <p:spPr>
          <a:xfrm>
            <a:off x="4664075" y="2895600"/>
            <a:ext cx="333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D</a:t>
            </a:r>
          </a:p>
        </p:txBody>
      </p:sp>
      <p:sp>
        <p:nvSpPr>
          <p:cNvPr id="34" name="Text Box 10"/>
          <p:cNvSpPr txBox="1"/>
          <p:nvPr/>
        </p:nvSpPr>
        <p:spPr>
          <a:xfrm>
            <a:off x="3048000" y="1104265"/>
            <a:ext cx="384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bldLvl="0" animBg="1"/>
      <p:bldP spid="19" grpId="0" animBg="1"/>
      <p:bldP spid="21" grpId="0" animBg="1"/>
      <p:bldP spid="25" grpId="0" animBg="1"/>
      <p:bldP spid="26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3" name="Text Box 113"/>
          <p:cNvSpPr txBox="1"/>
          <p:nvPr/>
        </p:nvSpPr>
        <p:spPr>
          <a:xfrm>
            <a:off x="609600" y="2759075"/>
            <a:ext cx="1905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Hình</a:t>
            </a:r>
            <a:r>
              <a:rPr b="1" dirty="0">
                <a:latin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</a:rPr>
              <a:t>tam giác ABC</a:t>
            </a:r>
          </a:p>
        </p:txBody>
      </p:sp>
      <p:sp>
        <p:nvSpPr>
          <p:cNvPr id="20594" name="Text Box 114"/>
          <p:cNvSpPr txBox="1"/>
          <p:nvPr/>
        </p:nvSpPr>
        <p:spPr>
          <a:xfrm>
            <a:off x="3352800" y="2835275"/>
            <a:ext cx="2133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Hình tứ giác MNPQ</a:t>
            </a:r>
          </a:p>
        </p:txBody>
      </p:sp>
      <p:sp>
        <p:nvSpPr>
          <p:cNvPr id="20595" name="Text Box 115"/>
          <p:cNvSpPr txBox="1"/>
          <p:nvPr/>
        </p:nvSpPr>
        <p:spPr>
          <a:xfrm>
            <a:off x="6324600" y="2819400"/>
            <a:ext cx="2286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Hình chữ nhật EGHI</a:t>
            </a:r>
          </a:p>
        </p:txBody>
      </p:sp>
      <p:sp>
        <p:nvSpPr>
          <p:cNvPr id="20596" name="Text Box 116"/>
          <p:cNvSpPr txBox="1"/>
          <p:nvPr/>
        </p:nvSpPr>
        <p:spPr>
          <a:xfrm>
            <a:off x="1447800" y="5486400"/>
            <a:ext cx="2057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Hình vuông IKLM</a:t>
            </a:r>
          </a:p>
        </p:txBody>
      </p:sp>
      <p:sp>
        <p:nvSpPr>
          <p:cNvPr id="20600" name="Text Box 120"/>
          <p:cNvSpPr txBox="1"/>
          <p:nvPr/>
        </p:nvSpPr>
        <p:spPr>
          <a:xfrm>
            <a:off x="5105400" y="59436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Hình tròn</a:t>
            </a:r>
          </a:p>
        </p:txBody>
      </p:sp>
      <p:grpSp>
        <p:nvGrpSpPr>
          <p:cNvPr id="4103" name="Group 128"/>
          <p:cNvGrpSpPr/>
          <p:nvPr/>
        </p:nvGrpSpPr>
        <p:grpSpPr>
          <a:xfrm>
            <a:off x="0" y="1009650"/>
            <a:ext cx="2933700" cy="2057400"/>
            <a:chOff x="48" y="792"/>
            <a:chExt cx="1848" cy="1296"/>
          </a:xfrm>
        </p:grpSpPr>
        <p:sp>
          <p:nvSpPr>
            <p:cNvPr id="4127" name="AutoShape 117"/>
            <p:cNvSpPr/>
            <p:nvPr/>
          </p:nvSpPr>
          <p:spPr>
            <a:xfrm>
              <a:off x="288" y="1056"/>
              <a:ext cx="1344" cy="8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28" name="Text Box 123"/>
            <p:cNvSpPr txBox="1"/>
            <p:nvPr/>
          </p:nvSpPr>
          <p:spPr>
            <a:xfrm>
              <a:off x="840" y="792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129" name="Text Box 124"/>
            <p:cNvSpPr txBox="1"/>
            <p:nvPr/>
          </p:nvSpPr>
          <p:spPr>
            <a:xfrm>
              <a:off x="48" y="180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30" name="Text Box 126"/>
            <p:cNvSpPr txBox="1"/>
            <p:nvPr/>
          </p:nvSpPr>
          <p:spPr>
            <a:xfrm>
              <a:off x="1608" y="177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4104" name="Group 145"/>
          <p:cNvGrpSpPr/>
          <p:nvPr/>
        </p:nvGrpSpPr>
        <p:grpSpPr>
          <a:xfrm>
            <a:off x="2819400" y="1066800"/>
            <a:ext cx="3162300" cy="1943100"/>
            <a:chOff x="1824" y="816"/>
            <a:chExt cx="1992" cy="1224"/>
          </a:xfrm>
        </p:grpSpPr>
        <p:sp>
          <p:nvSpPr>
            <p:cNvPr id="4121" name="AutoShape 118"/>
            <p:cNvSpPr/>
            <p:nvPr/>
          </p:nvSpPr>
          <p:spPr>
            <a:xfrm rot="10800000">
              <a:off x="2064" y="1056"/>
              <a:ext cx="1392" cy="864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122" name="Group 142"/>
            <p:cNvGrpSpPr/>
            <p:nvPr/>
          </p:nvGrpSpPr>
          <p:grpSpPr>
            <a:xfrm>
              <a:off x="1824" y="816"/>
              <a:ext cx="1992" cy="1224"/>
              <a:chOff x="1824" y="816"/>
              <a:chExt cx="1992" cy="1224"/>
            </a:xfrm>
          </p:grpSpPr>
          <p:sp>
            <p:nvSpPr>
              <p:cNvPr id="4123" name="Text Box 130"/>
              <p:cNvSpPr txBox="1"/>
              <p:nvPr/>
            </p:nvSpPr>
            <p:spPr>
              <a:xfrm>
                <a:off x="2112" y="81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2400" b="1" dirty="0">
                    <a:solidFill>
                      <a:srgbClr val="FFC000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4124" name="Text Box 131"/>
              <p:cNvSpPr txBox="1"/>
              <p:nvPr/>
            </p:nvSpPr>
            <p:spPr>
              <a:xfrm>
                <a:off x="3072" y="81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2400" b="1" dirty="0">
                    <a:solidFill>
                      <a:srgbClr val="FFC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4125" name="Text Box 132"/>
              <p:cNvSpPr txBox="1"/>
              <p:nvPr/>
            </p:nvSpPr>
            <p:spPr>
              <a:xfrm>
                <a:off x="3432" y="175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2400" b="1" dirty="0">
                    <a:solidFill>
                      <a:srgbClr val="FFC000"/>
                    </a:solidFill>
                    <a:latin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4126" name="Text Box 133"/>
              <p:cNvSpPr txBox="1"/>
              <p:nvPr/>
            </p:nvSpPr>
            <p:spPr>
              <a:xfrm>
                <a:off x="1824" y="175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2400" b="1" dirty="0">
                    <a:solidFill>
                      <a:srgbClr val="FFC000"/>
                    </a:solidFill>
                    <a:latin typeface="Times New Roman" panose="02020603050405020304" pitchFamily="18" charset="0"/>
                  </a:rPr>
                  <a:t>Q</a:t>
                </a:r>
              </a:p>
            </p:txBody>
          </p:sp>
        </p:grpSp>
      </p:grpSp>
      <p:grpSp>
        <p:nvGrpSpPr>
          <p:cNvPr id="4105" name="Group 143"/>
          <p:cNvGrpSpPr/>
          <p:nvPr/>
        </p:nvGrpSpPr>
        <p:grpSpPr>
          <a:xfrm>
            <a:off x="5943600" y="1104900"/>
            <a:ext cx="3200400" cy="1828800"/>
            <a:chOff x="3792" y="864"/>
            <a:chExt cx="2016" cy="1152"/>
          </a:xfrm>
        </p:grpSpPr>
        <p:sp>
          <p:nvSpPr>
            <p:cNvPr id="4116" name="Rectangle 119"/>
            <p:cNvSpPr/>
            <p:nvPr/>
          </p:nvSpPr>
          <p:spPr>
            <a:xfrm>
              <a:off x="4032" y="1056"/>
              <a:ext cx="1392" cy="86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7" name="Text Box 134"/>
            <p:cNvSpPr txBox="1"/>
            <p:nvPr/>
          </p:nvSpPr>
          <p:spPr>
            <a:xfrm>
              <a:off x="3792" y="864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118" name="Text Box 135"/>
            <p:cNvSpPr txBox="1"/>
            <p:nvPr/>
          </p:nvSpPr>
          <p:spPr>
            <a:xfrm>
              <a:off x="5424" y="864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119" name="Text Box 136"/>
            <p:cNvSpPr txBox="1"/>
            <p:nvPr/>
          </p:nvSpPr>
          <p:spPr>
            <a:xfrm>
              <a:off x="3840" y="1728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120" name="Text Box 137"/>
            <p:cNvSpPr txBox="1"/>
            <p:nvPr/>
          </p:nvSpPr>
          <p:spPr>
            <a:xfrm>
              <a:off x="5424" y="1728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4106" name="Group 144"/>
          <p:cNvGrpSpPr/>
          <p:nvPr/>
        </p:nvGrpSpPr>
        <p:grpSpPr>
          <a:xfrm>
            <a:off x="1028700" y="3562350"/>
            <a:ext cx="2781300" cy="2076450"/>
            <a:chOff x="288" y="2448"/>
            <a:chExt cx="1752" cy="1308"/>
          </a:xfrm>
        </p:grpSpPr>
        <p:sp>
          <p:nvSpPr>
            <p:cNvPr id="4111" name="Rectangle 122"/>
            <p:cNvSpPr/>
            <p:nvPr/>
          </p:nvSpPr>
          <p:spPr>
            <a:xfrm>
              <a:off x="624" y="2640"/>
              <a:ext cx="1036" cy="10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2" name="Text Box 138"/>
            <p:cNvSpPr txBox="1"/>
            <p:nvPr/>
          </p:nvSpPr>
          <p:spPr>
            <a:xfrm>
              <a:off x="432" y="2448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113" name="Text Box 139"/>
            <p:cNvSpPr txBox="1"/>
            <p:nvPr/>
          </p:nvSpPr>
          <p:spPr>
            <a:xfrm>
              <a:off x="1632" y="2448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4114" name="Text Box 140"/>
            <p:cNvSpPr txBox="1"/>
            <p:nvPr/>
          </p:nvSpPr>
          <p:spPr>
            <a:xfrm>
              <a:off x="1656" y="3468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4115" name="Text Box 141"/>
            <p:cNvSpPr txBox="1"/>
            <p:nvPr/>
          </p:nvSpPr>
          <p:spPr>
            <a:xfrm>
              <a:off x="288" y="3456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4107" name="Group 162"/>
          <p:cNvGrpSpPr/>
          <p:nvPr/>
        </p:nvGrpSpPr>
        <p:grpSpPr>
          <a:xfrm>
            <a:off x="4648200" y="3486150"/>
            <a:ext cx="2284413" cy="2457450"/>
            <a:chOff x="3501" y="2532"/>
            <a:chExt cx="1439" cy="1548"/>
          </a:xfrm>
        </p:grpSpPr>
        <p:pic>
          <p:nvPicPr>
            <p:cNvPr id="4109" name="Picture 153" descr="hinhtron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1" y="2532"/>
              <a:ext cx="1439" cy="15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0" name="Text Box 161"/>
            <p:cNvSpPr txBox="1"/>
            <p:nvPr/>
          </p:nvSpPr>
          <p:spPr>
            <a:xfrm>
              <a:off x="4209" y="3216"/>
              <a:ext cx="2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4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108" name="Text Box 169"/>
          <p:cNvSpPr txBox="1"/>
          <p:nvPr/>
        </p:nvSpPr>
        <p:spPr>
          <a:xfrm>
            <a:off x="-152400" y="457200"/>
            <a:ext cx="929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Hình nào là hình tròn?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3" grpId="0"/>
      <p:bldP spid="20594" grpId="0"/>
      <p:bldP spid="20595" grpId="0"/>
      <p:bldP spid="20596" grpId="0"/>
      <p:bldP spid="206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4852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852988"/>
            <a:ext cx="9144000" cy="20050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0" y="2813050"/>
            <a:ext cx="220027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: Rounded Corners 18"/>
          <p:cNvSpPr/>
          <p:nvPr/>
        </p:nvSpPr>
        <p:spPr>
          <a:xfrm>
            <a:off x="942975" y="5724525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Sai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2813050"/>
            <a:ext cx="2201863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2"/>
          <p:cNvSpPr/>
          <p:nvPr/>
        </p:nvSpPr>
        <p:spPr>
          <a:xfrm>
            <a:off x="5191125" y="5724525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0" y="550863"/>
            <a:ext cx="128270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 Box 11"/>
          <p:cNvSpPr txBox="1"/>
          <p:nvPr/>
        </p:nvSpPr>
        <p:spPr>
          <a:xfrm>
            <a:off x="2959100" y="1747838"/>
            <a:ext cx="1714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vi-VN" sz="1400" b="1" dirty="0">
              <a:latin typeface="VNI-Times" pitchFamily="2" charset="0"/>
            </a:endParaRPr>
          </a:p>
        </p:txBody>
      </p:sp>
      <p:sp>
        <p:nvSpPr>
          <p:cNvPr id="27" name="Rectangle: Rounded Corners 22"/>
          <p:cNvSpPr/>
          <p:nvPr/>
        </p:nvSpPr>
        <p:spPr>
          <a:xfrm>
            <a:off x="5251450" y="5716588"/>
            <a:ext cx="2081213" cy="84296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Speech Bubble: Rectangle with Corners Rounded 7"/>
          <p:cNvSpPr/>
          <p:nvPr/>
        </p:nvSpPr>
        <p:spPr>
          <a:xfrm>
            <a:off x="609600" y="381000"/>
            <a:ext cx="6781800" cy="297180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DC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32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2540" name="TextBox 29"/>
          <p:cNvSpPr txBox="1"/>
          <p:nvPr/>
        </p:nvSpPr>
        <p:spPr>
          <a:xfrm>
            <a:off x="838200" y="457200"/>
            <a:ext cx="61833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Độ d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đoạn thẳng OC </a:t>
            </a:r>
            <a:r>
              <a:rPr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một phần hai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d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đoạn th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CD.</a:t>
            </a:r>
            <a:endParaRPr lang="en-US" altLang="vi-VN" sz="2400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sp>
        <p:nvSpPr>
          <p:cNvPr id="31" name="Line 8"/>
          <p:cNvSpPr/>
          <p:nvPr/>
        </p:nvSpPr>
        <p:spPr>
          <a:xfrm>
            <a:off x="3481388" y="1468438"/>
            <a:ext cx="1349375" cy="144462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" name="Line 9"/>
          <p:cNvSpPr/>
          <p:nvPr/>
        </p:nvSpPr>
        <p:spPr>
          <a:xfrm flipV="1">
            <a:off x="3153410" y="2152968"/>
            <a:ext cx="890588" cy="760412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7"/>
          <p:cNvSpPr txBox="1"/>
          <p:nvPr/>
        </p:nvSpPr>
        <p:spPr>
          <a:xfrm>
            <a:off x="4114800" y="1752600"/>
            <a:ext cx="3222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O</a:t>
            </a:r>
          </a:p>
        </p:txBody>
      </p:sp>
      <p:sp>
        <p:nvSpPr>
          <p:cNvPr id="34" name="Text Box 10"/>
          <p:cNvSpPr txBox="1"/>
          <p:nvPr/>
        </p:nvSpPr>
        <p:spPr>
          <a:xfrm>
            <a:off x="2903538" y="3000375"/>
            <a:ext cx="384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M</a:t>
            </a:r>
          </a:p>
        </p:txBody>
      </p:sp>
      <p:sp>
        <p:nvSpPr>
          <p:cNvPr id="35" name="Text Box 12"/>
          <p:cNvSpPr txBox="1"/>
          <p:nvPr/>
        </p:nvSpPr>
        <p:spPr>
          <a:xfrm>
            <a:off x="4876800" y="2895600"/>
            <a:ext cx="333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D</a:t>
            </a:r>
          </a:p>
        </p:txBody>
      </p:sp>
      <p:sp>
        <p:nvSpPr>
          <p:cNvPr id="36" name="Text Box 10"/>
          <p:cNvSpPr txBox="1"/>
          <p:nvPr/>
        </p:nvSpPr>
        <p:spPr>
          <a:xfrm>
            <a:off x="3121025" y="1168400"/>
            <a:ext cx="384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3200" b="1" dirty="0">
                <a:latin typeface="VNI-Times" pitchFamily="2" charset="0"/>
              </a:rPr>
              <a:t>C</a:t>
            </a: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2971800" y="1336675"/>
            <a:ext cx="2025650" cy="194945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36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 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/>
      <p:bldP spid="27" grpId="0" animBg="1"/>
      <p:bldP spid="29" grpId="0" animBg="1"/>
      <p:bldP spid="33" grpId="0"/>
      <p:bldP spid="34" grpId="0"/>
      <p:bldP spid="35" grpId="0"/>
      <p:bldP spid="36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ơi giữ chỗ cho Số hiệu Bản chiếu 1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1400" dirty="0">
                <a:cs typeface="Arial" panose="020B0604020202020204" pitchFamily="34" charset="0"/>
              </a:rPr>
              <a:t>21</a:t>
            </a:fld>
            <a:endParaRPr lang="en-US" altLang="en-US" sz="14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7" y="1268760"/>
            <a:ext cx="10543543" cy="5057997"/>
          </a:xfrm>
          <a:prstGeom prst="rect">
            <a:avLst/>
          </a:prstGeom>
          <a:effectLst>
            <a:reflection blurRad="6350" stA="31000" endPos="28000" dir="5400000" sy="-100000" algn="bl" rotWithShape="0"/>
          </a:effectLst>
        </p:spPr>
      </p:pic>
      <p:sp>
        <p:nvSpPr>
          <p:cNvPr id="5" name="Rectangle 9"/>
          <p:cNvSpPr>
            <a:spLocks noChangeArrowheads="1"/>
          </p:cNvSpPr>
          <p:nvPr/>
        </p:nvSpPr>
        <p:spPr bwMode="ltGray">
          <a:xfrm>
            <a:off x="0" y="0"/>
            <a:ext cx="9144000" cy="13716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buNone/>
            </a:pPr>
            <a:r>
              <a:rPr sz="3200" b="1" dirty="0">
                <a:solidFill>
                  <a:schemeClr val="bg1"/>
                </a:solidFill>
                <a:latin typeface="+mj-lt"/>
                <a:cs typeface="+mj-lt"/>
              </a:rPr>
              <a:t>Hoạt động ứng dụng:</a:t>
            </a:r>
            <a:endParaRPr lang="vi-VN" altLang="x-none" sz="3200" b="1" dirty="0">
              <a:solidFill>
                <a:schemeClr val="bg1"/>
              </a:solidFill>
              <a:latin typeface="+mj-lt"/>
              <a:ea typeface="VNF-Sofia" pitchFamily="34" charset="0"/>
              <a:cs typeface="+mj-lt"/>
            </a:endParaRPr>
          </a:p>
        </p:txBody>
      </p:sp>
      <p:sp>
        <p:nvSpPr>
          <p:cNvPr id="23557" name="TextBox 2"/>
          <p:cNvSpPr txBox="1"/>
          <p:nvPr/>
        </p:nvSpPr>
        <p:spPr>
          <a:xfrm>
            <a:off x="762000" y="1981200"/>
            <a:ext cx="61722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AutoNum type="arabicPeriod"/>
            </a:pPr>
            <a:r>
              <a:rPr sz="2800" dirty="0">
                <a:solidFill>
                  <a:srgbClr val="FFFF00"/>
                </a:solidFill>
                <a:latin typeface="Arial" panose="020B0604020202020204" pitchFamily="34" charset="0"/>
              </a:rPr>
              <a:t>Làm bài tập 2.</a:t>
            </a:r>
          </a:p>
          <a:p>
            <a:pPr>
              <a:buAutoNum type="arabicPeriod"/>
            </a:pPr>
            <a:r>
              <a:rPr sz="2800" dirty="0">
                <a:solidFill>
                  <a:srgbClr val="FFFF00"/>
                </a:solidFill>
                <a:latin typeface="Arial" panose="020B0604020202020204" pitchFamily="34" charset="0"/>
              </a:rPr>
              <a:t>Xem trước bài mới.</a:t>
            </a:r>
          </a:p>
          <a:p>
            <a:pPr>
              <a:buAutoNum type="arabicPeriod"/>
            </a:pPr>
            <a:r>
              <a:rPr sz="2800" dirty="0">
                <a:solidFill>
                  <a:srgbClr val="FFFF00"/>
                </a:solidFill>
                <a:latin typeface="Arial" panose="020B0604020202020204" pitchFamily="34" charset="0"/>
              </a:rPr>
              <a:t>Giúp đỡ bố mẹ việc nhà.</a:t>
            </a:r>
          </a:p>
          <a:p>
            <a:pPr>
              <a:buAutoNum type="arabicPeriod"/>
            </a:pPr>
            <a:r>
              <a:rPr sz="2800" dirty="0">
                <a:solidFill>
                  <a:srgbClr val="FFFF00"/>
                </a:solidFill>
                <a:latin typeface="Arial" panose="020B0604020202020204" pitchFamily="34" charset="0"/>
              </a:rPr>
              <a:t>Thực hành tốt các biện pháp phòng chống dịch bệnh.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1450"/>
            <a:ext cx="30480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97180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073400"/>
            <a:ext cx="3940175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520700" y="5884863"/>
            <a:ext cx="6794500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Nhận xét: Hình tròn có đường tròn bao viền bên ngoài, và tâm nằm chính giữa.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Callout 1 25"/>
          <p:cNvSpPr/>
          <p:nvPr/>
        </p:nvSpPr>
        <p:spPr>
          <a:xfrm>
            <a:off x="4248150" y="5016500"/>
            <a:ext cx="3200400" cy="593725"/>
          </a:xfrm>
          <a:prstGeom prst="borderCallout1">
            <a:avLst>
              <a:gd name="adj1" fmla="val 50566"/>
              <a:gd name="adj2" fmla="val -1077"/>
              <a:gd name="adj3" fmla="val -198321"/>
              <a:gd name="adj4" fmla="val -31984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4275138" y="3209925"/>
            <a:ext cx="3200400" cy="593725"/>
          </a:xfrm>
          <a:prstGeom prst="borderCallout1">
            <a:avLst>
              <a:gd name="adj1" fmla="val 50566"/>
              <a:gd name="adj2" fmla="val -1077"/>
              <a:gd name="adj3" fmla="val -19660"/>
              <a:gd name="adj4" fmla="val -61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4233863" y="1636713"/>
            <a:ext cx="3200400" cy="592138"/>
          </a:xfrm>
          <a:prstGeom prst="borderCallout1">
            <a:avLst>
              <a:gd name="adj1" fmla="val 50566"/>
              <a:gd name="adj2" fmla="val -1077"/>
              <a:gd name="adj3" fmla="val 117395"/>
              <a:gd name="adj4" fmla="val -25181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9" name="Text Box 12"/>
          <p:cNvSpPr txBox="1"/>
          <p:nvPr/>
        </p:nvSpPr>
        <p:spPr>
          <a:xfrm>
            <a:off x="762000" y="730250"/>
            <a:ext cx="480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b="1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1/ Giới thiệu hình tròn</a:t>
            </a:r>
          </a:p>
        </p:txBody>
      </p:sp>
      <p:pic>
        <p:nvPicPr>
          <p:cNvPr id="65549" name="Picture 13" descr="hinhtro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3473450" cy="373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54" name="Text Box 18"/>
          <p:cNvSpPr txBox="1"/>
          <p:nvPr/>
        </p:nvSpPr>
        <p:spPr>
          <a:xfrm>
            <a:off x="1981200" y="33528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2214563" y="1295400"/>
            <a:ext cx="757237" cy="2133600"/>
            <a:chOff x="1266" y="1653"/>
            <a:chExt cx="477" cy="1239"/>
          </a:xfrm>
        </p:grpSpPr>
        <p:sp>
          <p:nvSpPr>
            <p:cNvPr id="6162" name="Line 19"/>
            <p:cNvSpPr/>
            <p:nvPr/>
          </p:nvSpPr>
          <p:spPr>
            <a:xfrm flipV="1">
              <a:off x="1266" y="1992"/>
              <a:ext cx="201" cy="900"/>
            </a:xfrm>
            <a:prstGeom prst="line">
              <a:avLst/>
            </a:prstGeom>
            <a:ln w="38100" cap="flat" cmpd="sng">
              <a:solidFill>
                <a:srgbClr val="D6009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3" name="Text Box 20"/>
            <p:cNvSpPr txBox="1"/>
            <p:nvPr/>
          </p:nvSpPr>
          <p:spPr>
            <a:xfrm>
              <a:off x="1455" y="1653"/>
              <a:ext cx="28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3" name="Group 34"/>
          <p:cNvGrpSpPr/>
          <p:nvPr/>
        </p:nvGrpSpPr>
        <p:grpSpPr>
          <a:xfrm rot="1479100">
            <a:off x="115888" y="2971800"/>
            <a:ext cx="4191000" cy="579438"/>
            <a:chOff x="-48" y="2640"/>
            <a:chExt cx="2640" cy="365"/>
          </a:xfrm>
        </p:grpSpPr>
        <p:sp>
          <p:nvSpPr>
            <p:cNvPr id="6159" name="Line 17"/>
            <p:cNvSpPr/>
            <p:nvPr/>
          </p:nvSpPr>
          <p:spPr>
            <a:xfrm flipV="1">
              <a:off x="288" y="2880"/>
              <a:ext cx="2016" cy="4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0" name="Text Box 21"/>
            <p:cNvSpPr txBox="1"/>
            <p:nvPr/>
          </p:nvSpPr>
          <p:spPr>
            <a:xfrm>
              <a:off x="-48" y="2640"/>
              <a:ext cx="24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3200" b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61" name="Text Box 22"/>
            <p:cNvSpPr txBox="1"/>
            <p:nvPr/>
          </p:nvSpPr>
          <p:spPr>
            <a:xfrm>
              <a:off x="2352" y="2640"/>
              <a:ext cx="24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32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5559" name="Text Box 23"/>
          <p:cNvSpPr txBox="1"/>
          <p:nvPr/>
        </p:nvSpPr>
        <p:spPr>
          <a:xfrm>
            <a:off x="4248150" y="1690688"/>
            <a:ext cx="3200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Hình tròn tâm O</a:t>
            </a:r>
          </a:p>
        </p:txBody>
      </p:sp>
      <p:sp>
        <p:nvSpPr>
          <p:cNvPr id="65560" name="Text Box 24"/>
          <p:cNvSpPr txBox="1"/>
          <p:nvPr/>
        </p:nvSpPr>
        <p:spPr>
          <a:xfrm>
            <a:off x="4248150" y="3230563"/>
            <a:ext cx="3200400" cy="5794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Bán kính OM</a:t>
            </a:r>
          </a:p>
        </p:txBody>
      </p:sp>
      <p:sp>
        <p:nvSpPr>
          <p:cNvPr id="65561" name="Text Box 25"/>
          <p:cNvSpPr txBox="1"/>
          <p:nvPr/>
        </p:nvSpPr>
        <p:spPr>
          <a:xfrm>
            <a:off x="4248150" y="5010150"/>
            <a:ext cx="3200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Đường kính AB</a:t>
            </a:r>
          </a:p>
        </p:txBody>
      </p:sp>
      <p:sp>
        <p:nvSpPr>
          <p:cNvPr id="6157" name="TextBox 15"/>
          <p:cNvSpPr txBox="1"/>
          <p:nvPr/>
        </p:nvSpPr>
        <p:spPr>
          <a:xfrm>
            <a:off x="1997075" y="2514600"/>
            <a:ext cx="441325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7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8163" y="2362200"/>
            <a:ext cx="4795837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Arial" panose="020B0604020202020204" pitchFamily="34" charset="0"/>
              </a:rPr>
              <a:t>Chú ý: ta gọi tên hình tròn bằng tên của tâm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5" grpId="0" animBg="1"/>
      <p:bldP spid="65554" grpId="0"/>
      <p:bldP spid="65559" grpId="0"/>
      <p:bldP spid="65560" grpId="0" animBg="1"/>
      <p:bldP spid="6556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/>
          <p:nvPr/>
        </p:nvSpPr>
        <p:spPr>
          <a:xfrm>
            <a:off x="838200" y="1595438"/>
            <a:ext cx="2590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1" name="Line 3"/>
          <p:cNvSpPr/>
          <p:nvPr/>
        </p:nvSpPr>
        <p:spPr>
          <a:xfrm flipV="1">
            <a:off x="2105025" y="609600"/>
            <a:ext cx="838200" cy="990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2" name="Text Box 4"/>
          <p:cNvSpPr txBox="1"/>
          <p:nvPr/>
        </p:nvSpPr>
        <p:spPr>
          <a:xfrm>
            <a:off x="409575" y="122872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3429000" y="123507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1752600" y="115887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2895600" y="319088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VNI-Times" pitchFamily="2" charset="0"/>
              </a:rPr>
              <a:t>M</a:t>
            </a:r>
          </a:p>
        </p:txBody>
      </p:sp>
      <p:sp>
        <p:nvSpPr>
          <p:cNvPr id="7176" name="Text Box 8"/>
          <p:cNvSpPr txBox="1"/>
          <p:nvPr/>
        </p:nvSpPr>
        <p:spPr>
          <a:xfrm>
            <a:off x="4238625" y="512763"/>
            <a:ext cx="4419600" cy="1811337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 O </a:t>
            </a:r>
          </a:p>
          <a:p>
            <a:pPr algn="just"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 kính OM</a:t>
            </a:r>
          </a:p>
          <a:p>
            <a:pPr algn="just"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AB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Oval 19"/>
          <p:cNvSpPr/>
          <p:nvPr/>
        </p:nvSpPr>
        <p:spPr>
          <a:xfrm>
            <a:off x="838200" y="304800"/>
            <a:ext cx="2590800" cy="2514600"/>
          </a:xfrm>
          <a:prstGeom prst="ellipse">
            <a:avLst/>
          </a:prstGeom>
          <a:noFill/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78" name="Text Box 20"/>
          <p:cNvSpPr txBox="1"/>
          <p:nvPr/>
        </p:nvSpPr>
        <p:spPr>
          <a:xfrm>
            <a:off x="1919288" y="838200"/>
            <a:ext cx="9906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6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063" y="3092450"/>
            <a:ext cx="3360738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vị trí điểm O trên đường kính AB?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3200400"/>
            <a:ext cx="5181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O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điểm của đường kính AB.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3375" y="4800600"/>
            <a:ext cx="3324225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so sánh độ d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đường kính AB với bán kính OM?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4724400"/>
            <a:ext cx="3962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đường kính AB gấp hai lần bán kính OM. (AB = 2 OM)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KC\Documents\Zoom\HINH PP\XE BUÝ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Line 2"/>
          <p:cNvSpPr/>
          <p:nvPr/>
        </p:nvSpPr>
        <p:spPr>
          <a:xfrm>
            <a:off x="838200" y="2220913"/>
            <a:ext cx="2590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" name="Line 3"/>
          <p:cNvSpPr/>
          <p:nvPr/>
        </p:nvSpPr>
        <p:spPr>
          <a:xfrm flipV="1">
            <a:off x="2105025" y="1235075"/>
            <a:ext cx="838200" cy="990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" name="Text Box 4"/>
          <p:cNvSpPr txBox="1"/>
          <p:nvPr/>
        </p:nvSpPr>
        <p:spPr>
          <a:xfrm>
            <a:off x="409575" y="183832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5"/>
          <p:cNvSpPr txBox="1"/>
          <p:nvPr/>
        </p:nvSpPr>
        <p:spPr>
          <a:xfrm>
            <a:off x="3429000" y="184467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Text Box 6"/>
          <p:cNvSpPr txBox="1"/>
          <p:nvPr/>
        </p:nvSpPr>
        <p:spPr>
          <a:xfrm>
            <a:off x="1752600" y="176847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0" name="Text Box 7"/>
          <p:cNvSpPr txBox="1"/>
          <p:nvPr/>
        </p:nvSpPr>
        <p:spPr>
          <a:xfrm>
            <a:off x="2824163" y="6858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381000" y="3886200"/>
            <a:ext cx="8305800" cy="18161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một hình tròn</a:t>
            </a:r>
          </a:p>
          <a:p>
            <a:pPr algn="just"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*Tâm O l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điểm của đường kính AB. </a:t>
            </a:r>
          </a:p>
          <a:p>
            <a:pPr algn="just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Độ d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đường kính gấp hai lần bán kính.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2" name="Oval 19"/>
          <p:cNvSpPr/>
          <p:nvPr/>
        </p:nvSpPr>
        <p:spPr>
          <a:xfrm>
            <a:off x="838200" y="930275"/>
            <a:ext cx="2590800" cy="2514600"/>
          </a:xfrm>
          <a:prstGeom prst="ellipse">
            <a:avLst/>
          </a:prstGeom>
          <a:noFill/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3" name="Text Box 20"/>
          <p:cNvSpPr txBox="1"/>
          <p:nvPr/>
        </p:nvSpPr>
        <p:spPr>
          <a:xfrm>
            <a:off x="1919288" y="1447800"/>
            <a:ext cx="9906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6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4" name="Text Box 8"/>
          <p:cNvSpPr txBox="1"/>
          <p:nvPr/>
        </p:nvSpPr>
        <p:spPr>
          <a:xfrm>
            <a:off x="4114800" y="1008063"/>
            <a:ext cx="4419600" cy="1811337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 O </a:t>
            </a:r>
          </a:p>
          <a:p>
            <a:pPr algn="just"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 kính OM</a:t>
            </a:r>
          </a:p>
          <a:p>
            <a:pPr algn="just" eaLnBrk="0" hangingPunct="0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AB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8"/>
          <p:cNvSpPr/>
          <p:nvPr/>
        </p:nvSpPr>
        <p:spPr>
          <a:xfrm>
            <a:off x="2919413" y="533400"/>
            <a:ext cx="2754312" cy="33528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10" name="Line 10"/>
          <p:cNvSpPr/>
          <p:nvPr/>
        </p:nvSpPr>
        <p:spPr>
          <a:xfrm flipV="1">
            <a:off x="4335463" y="1177925"/>
            <a:ext cx="1068387" cy="1039813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1" name="Line 11"/>
          <p:cNvSpPr/>
          <p:nvPr/>
        </p:nvSpPr>
        <p:spPr>
          <a:xfrm>
            <a:off x="4351338" y="2284413"/>
            <a:ext cx="1220787" cy="554037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2" name="Line 12"/>
          <p:cNvSpPr/>
          <p:nvPr/>
        </p:nvSpPr>
        <p:spPr>
          <a:xfrm flipV="1">
            <a:off x="4360863" y="477838"/>
            <a:ext cx="17462" cy="1676400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3" name="Line 13"/>
          <p:cNvSpPr/>
          <p:nvPr/>
        </p:nvSpPr>
        <p:spPr>
          <a:xfrm flipH="1" flipV="1">
            <a:off x="3783013" y="619125"/>
            <a:ext cx="568325" cy="1565275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4" name="Line 14"/>
          <p:cNvSpPr/>
          <p:nvPr/>
        </p:nvSpPr>
        <p:spPr>
          <a:xfrm flipH="1">
            <a:off x="2973388" y="2309813"/>
            <a:ext cx="1350962" cy="393700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5" name="Line 15"/>
          <p:cNvSpPr/>
          <p:nvPr/>
        </p:nvSpPr>
        <p:spPr>
          <a:xfrm flipH="1" flipV="1">
            <a:off x="4335463" y="2301875"/>
            <a:ext cx="593725" cy="1512888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6" name="Line 16"/>
          <p:cNvSpPr/>
          <p:nvPr/>
        </p:nvSpPr>
        <p:spPr>
          <a:xfrm flipV="1">
            <a:off x="4000500" y="2319338"/>
            <a:ext cx="350838" cy="1604962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7" name="Line 17"/>
          <p:cNvSpPr/>
          <p:nvPr/>
        </p:nvSpPr>
        <p:spPr>
          <a:xfrm>
            <a:off x="3027363" y="1493838"/>
            <a:ext cx="1323975" cy="741362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8" name="Line 18"/>
          <p:cNvSpPr/>
          <p:nvPr/>
        </p:nvSpPr>
        <p:spPr>
          <a:xfrm flipV="1">
            <a:off x="3254375" y="2309813"/>
            <a:ext cx="1096963" cy="1098550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9" name="Line 19"/>
          <p:cNvSpPr/>
          <p:nvPr/>
        </p:nvSpPr>
        <p:spPr>
          <a:xfrm>
            <a:off x="3297238" y="1073150"/>
            <a:ext cx="2052637" cy="223361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0" name="Line 20"/>
          <p:cNvSpPr/>
          <p:nvPr/>
        </p:nvSpPr>
        <p:spPr>
          <a:xfrm flipV="1">
            <a:off x="3081338" y="1554163"/>
            <a:ext cx="2430462" cy="15113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1" name="Line 21"/>
          <p:cNvSpPr/>
          <p:nvPr/>
        </p:nvSpPr>
        <p:spPr>
          <a:xfrm flipH="1" flipV="1">
            <a:off x="2919413" y="2092325"/>
            <a:ext cx="2754312" cy="3270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2" name="Line 22"/>
          <p:cNvSpPr/>
          <p:nvPr/>
        </p:nvSpPr>
        <p:spPr>
          <a:xfrm flipV="1">
            <a:off x="3630613" y="768350"/>
            <a:ext cx="1404937" cy="29591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3" name="Line 23"/>
          <p:cNvSpPr/>
          <p:nvPr/>
        </p:nvSpPr>
        <p:spPr>
          <a:xfrm flipH="1" flipV="1">
            <a:off x="4162425" y="565150"/>
            <a:ext cx="323850" cy="32861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4" name="Line 24"/>
          <p:cNvSpPr/>
          <p:nvPr/>
        </p:nvSpPr>
        <p:spPr>
          <a:xfrm flipH="1" flipV="1">
            <a:off x="3087688" y="1344613"/>
            <a:ext cx="2430462" cy="17081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4" name="Oval 9"/>
          <p:cNvSpPr/>
          <p:nvPr/>
        </p:nvSpPr>
        <p:spPr>
          <a:xfrm>
            <a:off x="4327525" y="2251075"/>
            <a:ext cx="33338" cy="46038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114800"/>
            <a:ext cx="73914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hình tròn:</a:t>
            </a:r>
          </a:p>
          <a:p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 có duy nhất </a:t>
            </a:r>
            <a:r>
              <a:rPr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tâm</a:t>
            </a:r>
          </a:p>
          <a:p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 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v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 kính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114800" y="1416050"/>
            <a:ext cx="9906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6600" b="1" kern="1200" cap="none" spc="0" normalizeH="0" baseline="0" noProof="0">
                <a:ln>
                  <a:solidFill>
                    <a:schemeClr val="tx2"/>
                  </a:solidFill>
                </a:ln>
                <a:solidFill>
                  <a:srgbClr val="0033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943600" y="2438400"/>
            <a:ext cx="3276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 bao  nhiêu đường kính, bán kính?</a:t>
            </a:r>
          </a:p>
        </p:txBody>
      </p:sp>
      <p:pic>
        <p:nvPicPr>
          <p:cNvPr id="36866" name="Picture 2" descr="C:\Users\DKC\Documents\TRUOC 290620\HÌNH PP\dấu hỏi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960" y="3886200"/>
            <a:ext cx="167804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2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0" y="2286000"/>
            <a:ext cx="1670050" cy="316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Line Callout 1 3"/>
          <p:cNvSpPr/>
          <p:nvPr/>
        </p:nvSpPr>
        <p:spPr>
          <a:xfrm rot="10800000">
            <a:off x="1484313" y="5181600"/>
            <a:ext cx="1905000" cy="1219200"/>
          </a:xfrm>
          <a:prstGeom prst="borderCallout1">
            <a:avLst>
              <a:gd name="adj1" fmla="val 50893"/>
              <a:gd name="adj2" fmla="val 1572"/>
              <a:gd name="adj3" fmla="val 123214"/>
              <a:gd name="adj4" fmla="val -36809"/>
            </a:avLst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Rectangle 2"/>
          <p:cNvSpPr/>
          <p:nvPr/>
        </p:nvSpPr>
        <p:spPr>
          <a:xfrm>
            <a:off x="4343400" y="-76200"/>
            <a:ext cx="4800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/>
            <a:endParaRPr lang="vi-VN" altLang="x-none" sz="3600" b="1" i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82" name="Rectangle 10"/>
          <p:cNvSpPr/>
          <p:nvPr/>
        </p:nvSpPr>
        <p:spPr>
          <a:xfrm>
            <a:off x="960438" y="1444625"/>
            <a:ext cx="7000875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 eaLnBrk="0" hangingPunct="0"/>
            <a:r>
              <a:rPr sz="3200" b="1" dirty="0">
                <a:latin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</a:rPr>
              <a:t>Ta sử dụng dụng cụ vẽ hình tròn: Compa</a:t>
            </a:r>
          </a:p>
        </p:txBody>
      </p:sp>
      <p:sp>
        <p:nvSpPr>
          <p:cNvPr id="10246" name="Text Box 18"/>
          <p:cNvSpPr txBox="1"/>
          <p:nvPr/>
        </p:nvSpPr>
        <p:spPr>
          <a:xfrm>
            <a:off x="533400" y="9144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2/ Vẽ hình tròn: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329238"/>
            <a:ext cx="1905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Chân trụ </a:t>
            </a:r>
            <a:r>
              <a:rPr dirty="0">
                <a:latin typeface="Arial" panose="020B0604020202020204" pitchFamily="34" charset="0"/>
              </a:rPr>
              <a:t>có đầu nhọn, tạo ra tâm hình tròn</a:t>
            </a:r>
          </a:p>
        </p:txBody>
      </p:sp>
      <p:sp>
        <p:nvSpPr>
          <p:cNvPr id="52" name="Line Callout 1 51"/>
          <p:cNvSpPr/>
          <p:nvPr/>
        </p:nvSpPr>
        <p:spPr>
          <a:xfrm>
            <a:off x="5562600" y="5181600"/>
            <a:ext cx="1905000" cy="1219200"/>
          </a:xfrm>
          <a:prstGeom prst="borderCallout1">
            <a:avLst>
              <a:gd name="adj1" fmla="val 50893"/>
              <a:gd name="adj2" fmla="val 1572"/>
              <a:gd name="adj3" fmla="val -12500"/>
              <a:gd name="adj4" fmla="val -40619"/>
            </a:avLst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02288" y="5329238"/>
            <a:ext cx="1905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Chân vẽ </a:t>
            </a:r>
            <a:r>
              <a:rPr dirty="0">
                <a:latin typeface="Arial" panose="020B0604020202020204" pitchFamily="34" charset="0"/>
              </a:rPr>
              <a:t>có đầu chì, tạo ra viền hình tròn</a:t>
            </a:r>
          </a:p>
        </p:txBody>
      </p:sp>
      <p:sp>
        <p:nvSpPr>
          <p:cNvPr id="54" name="Line Callout 1 53"/>
          <p:cNvSpPr/>
          <p:nvPr/>
        </p:nvSpPr>
        <p:spPr>
          <a:xfrm>
            <a:off x="5791200" y="2030413"/>
            <a:ext cx="1905000" cy="1219200"/>
          </a:xfrm>
          <a:prstGeom prst="borderCallout1">
            <a:avLst>
              <a:gd name="adj1" fmla="val 50893"/>
              <a:gd name="adj2" fmla="val 1572"/>
              <a:gd name="adj3" fmla="val 56548"/>
              <a:gd name="adj4" fmla="val -75666"/>
            </a:avLst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0888" y="2178050"/>
            <a:ext cx="19050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Đầu xoay: </a:t>
            </a:r>
            <a:r>
              <a:rPr dirty="0">
                <a:latin typeface="Arial" panose="020B0604020202020204" pitchFamily="34" charset="0"/>
              </a:rPr>
              <a:t>vị trí tay cầm để xoay compa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282" grpId="0"/>
      <p:bldP spid="3" grpId="0"/>
      <p:bldP spid="52" grpId="0" animBg="1"/>
      <p:bldP spid="53" grpId="0"/>
      <p:bldP spid="54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87463"/>
            <a:ext cx="1752600" cy="16319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Bước 1: </a:t>
            </a:r>
            <a:r>
              <a:rPr sz="2000" dirty="0">
                <a:latin typeface="Arial" panose="020B0604020202020204" pitchFamily="34" charset="0"/>
              </a:rPr>
              <a:t>Chấm 1 điểm làm tâm hình tròn, đặt là điểm O</a:t>
            </a:r>
          </a:p>
        </p:txBody>
      </p:sp>
      <p:sp>
        <p:nvSpPr>
          <p:cNvPr id="11267" name="TextBox 2"/>
          <p:cNvSpPr txBox="1"/>
          <p:nvPr/>
        </p:nvSpPr>
        <p:spPr>
          <a:xfrm>
            <a:off x="1333500" y="522288"/>
            <a:ext cx="7124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CÁCH VẼ HÌNH TRÒN </a:t>
            </a:r>
            <a:r>
              <a:rPr sz="2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TÂM O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sz="2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BÁN KÍNH 2CM 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0" y="3352800"/>
            <a:ext cx="1670050" cy="316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386138"/>
            <a:ext cx="1658938" cy="316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3325813"/>
            <a:ext cx="1771650" cy="316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3352800"/>
            <a:ext cx="1219200" cy="1862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5550" y="1270000"/>
            <a:ext cx="1847850" cy="193992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Bước 2:</a:t>
            </a:r>
            <a:r>
              <a:rPr sz="2000" dirty="0">
                <a:latin typeface="Arial" panose="020B0604020202020204" pitchFamily="34" charset="0"/>
              </a:rPr>
              <a:t> Dùng thước kẻ đo khoảng cách từ chân trụ đến chân vẽ compa là 2cm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1287463"/>
            <a:ext cx="1752600" cy="1323975"/>
          </a:xfrm>
          <a:prstGeom prst="rect">
            <a:avLst/>
          </a:prstGeom>
          <a:solidFill>
            <a:srgbClr val="FFCF37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Bước 3:</a:t>
            </a:r>
            <a:r>
              <a:rPr sz="2000" dirty="0">
                <a:latin typeface="Arial" panose="020B0604020202020204" pitchFamily="34" charset="0"/>
              </a:rPr>
              <a:t> Đặt chân trụ compa vào điểm 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4900" y="4937125"/>
            <a:ext cx="1219200" cy="186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15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1295400"/>
            <a:ext cx="1952625" cy="1938338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Bước 4</a:t>
            </a:r>
            <a:r>
              <a:rPr sz="2000" dirty="0">
                <a:latin typeface="Arial" panose="020B0604020202020204" pitchFamily="34" charset="0"/>
              </a:rPr>
              <a:t>: Cầm đầu xoay xoay compa 1 vòng để chân vẽ tạo ra một đường tròn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1425" y="5003800"/>
            <a:ext cx="1219200" cy="120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72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sz="7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930</Words>
  <Application>Microsoft Office PowerPoint</Application>
  <PresentationFormat>On-screen Show (4:3)</PresentationFormat>
  <Paragraphs>219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4</cp:revision>
  <dcterms:created xsi:type="dcterms:W3CDTF">2005-10-23T05:21:00Z</dcterms:created>
  <dcterms:modified xsi:type="dcterms:W3CDTF">2022-02-06T01:35:51Z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91C29DE769224A86911D503D66016C9A</vt:lpwstr>
  </property>
  <property fmtid="{D5CDD505-2E9C-101B-9397-08002B2CF9AE}" pid="3" name="KSOProductBuildVer">
    <vt:lpwstr>1033-11.2.0.10426</vt:lpwstr>
  </property>
</Properties>
</file>