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59" r:id="rId6"/>
    <p:sldId id="260" r:id="rId7"/>
    <p:sldId id="274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E149-C24F-4A29-87F9-5D89E6E5A89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864C8-2656-438E-B8D4-8E7FF0A9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9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36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3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8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8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1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0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5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7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1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2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110734" y="1638233"/>
            <a:ext cx="12413259" cy="4279952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" name="Google Shape;77;p13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627099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950800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950800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4247648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3571351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3571351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6868199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6191900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6191900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9488732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8812433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8812433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6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7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3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72B2B-821A-469C-B183-7491DC40F0F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72" r:id="rId10"/>
    <p:sldLayoutId id="2147483671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3" r:id="rId18"/>
    <p:sldLayoutId id="2147483661" r:id="rId19"/>
    <p:sldLayoutId id="2147483656" r:id="rId20"/>
    <p:sldLayoutId id="2147483657" r:id="rId21"/>
    <p:sldLayoutId id="2147483658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Administrator\My%20Documents\B&#192;I%20TNXH%20R&#7876;%20C&#194;Y%2021-3-2013\NHAC%20CAY%20RE%20PHU.mp3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Imagenes de rosas con gif - Imagu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1" y="79376"/>
            <a:ext cx="31861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2693622" y="1814657"/>
            <a:ext cx="680475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CHÀO MỪNG CÁC EM ĐẾN VỚI TIẾT HỌC  TRỰC TUYẾN</a:t>
            </a:r>
          </a:p>
          <a:p>
            <a:pPr algn="ctr">
              <a:defRPr/>
            </a:pPr>
            <a:endParaRPr 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MÔN: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Tự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nhiên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và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Xã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hội</a:t>
            </a:r>
            <a:endParaRPr 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" y="-339634"/>
            <a:ext cx="12705261" cy="78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96440" y="45067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3333CC"/>
                </a:solidFill>
              </a:rPr>
              <a:t>Hoạt</a:t>
            </a:r>
            <a:r>
              <a:rPr lang="en-US" altLang="en-US" sz="2800" u="sng" dirty="0">
                <a:solidFill>
                  <a:srgbClr val="3333CC"/>
                </a:solidFill>
              </a:rPr>
              <a:t> </a:t>
            </a:r>
            <a:r>
              <a:rPr lang="en-US" altLang="en-US" sz="2800" u="sng" dirty="0" err="1">
                <a:solidFill>
                  <a:srgbClr val="3333CC"/>
                </a:solidFill>
              </a:rPr>
              <a:t>động</a:t>
            </a:r>
            <a:r>
              <a:rPr lang="en-US" altLang="en-US" sz="2800" u="sng" dirty="0">
                <a:solidFill>
                  <a:srgbClr val="3333CC"/>
                </a:solidFill>
              </a:rPr>
              <a:t> 1</a:t>
            </a:r>
            <a:r>
              <a:rPr lang="en-US" altLang="en-US" sz="2800" dirty="0">
                <a:solidFill>
                  <a:srgbClr val="3333CC"/>
                </a:solidFill>
              </a:rPr>
              <a:t>: </a:t>
            </a:r>
            <a:r>
              <a:rPr lang="en-US" altLang="en-US" sz="2800" dirty="0" err="1">
                <a:solidFill>
                  <a:srgbClr val="3333CC"/>
                </a:solidFill>
              </a:rPr>
              <a:t>Tìm</a:t>
            </a:r>
            <a:r>
              <a:rPr lang="en-US" altLang="en-US" sz="2800" dirty="0">
                <a:solidFill>
                  <a:srgbClr val="3333CC"/>
                </a:solidFill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</a:rPr>
              <a:t>hiểu</a:t>
            </a:r>
            <a:r>
              <a:rPr lang="en-US" altLang="en-US" sz="2800" dirty="0">
                <a:solidFill>
                  <a:srgbClr val="3333CC"/>
                </a:solidFill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</a:rPr>
              <a:t>về</a:t>
            </a:r>
            <a:r>
              <a:rPr lang="en-US" altLang="en-US" sz="2800" dirty="0">
                <a:solidFill>
                  <a:srgbClr val="3333CC"/>
                </a:solidFill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</a:rPr>
              <a:t>rễ</a:t>
            </a:r>
            <a:r>
              <a:rPr lang="en-US" altLang="en-US" sz="2800" dirty="0">
                <a:solidFill>
                  <a:srgbClr val="3333CC"/>
                </a:solidFill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</a:rPr>
              <a:t>cây</a:t>
            </a:r>
            <a:endParaRPr lang="en-US" altLang="en-US" sz="2800" dirty="0">
              <a:solidFill>
                <a:srgbClr val="3333CC"/>
              </a:solidFill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1729740" y="1060270"/>
            <a:ext cx="8877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i="1" dirty="0"/>
              <a:t>- </a:t>
            </a:r>
            <a:r>
              <a:rPr lang="en-US" altLang="en-US" sz="3200" b="0" i="1" dirty="0" err="1"/>
              <a:t>Đa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số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to </a:t>
            </a:r>
            <a:r>
              <a:rPr lang="en-US" altLang="en-US" sz="3200" b="0" i="1" dirty="0" err="1"/>
              <a:t>và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dài</a:t>
            </a:r>
            <a:r>
              <a:rPr lang="en-US" altLang="en-US" sz="3200" b="0" i="1" dirty="0"/>
              <a:t>, </a:t>
            </a:r>
            <a:r>
              <a:rPr lang="en-US" altLang="en-US" sz="3200" b="0" i="1" dirty="0" err="1"/>
              <a:t>xung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quanh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đó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đâm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nhiều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con, </a:t>
            </a:r>
            <a:r>
              <a:rPr lang="en-US" altLang="en-US" sz="3200" b="0" i="1" dirty="0" err="1"/>
              <a:t>loại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như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vậy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gọi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là</a:t>
            </a:r>
            <a:r>
              <a:rPr lang="en-US" altLang="en-US" sz="3200" b="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rễ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cọc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729740" y="2176283"/>
            <a:ext cx="90297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i="1"/>
              <a:t>- Một số cây khác có nhiều rễ mọc đều nhau thành chùm,  loại rễ như vậy được gọi là</a:t>
            </a:r>
            <a:r>
              <a:rPr lang="en-US" altLang="en-US" sz="3200" b="0" i="1">
                <a:solidFill>
                  <a:srgbClr val="0000CC"/>
                </a:solidFill>
              </a:rPr>
              <a:t> </a:t>
            </a:r>
            <a:r>
              <a:rPr lang="en-US" altLang="en-US" sz="3200" i="1">
                <a:solidFill>
                  <a:srgbClr val="FF0000"/>
                </a:solidFill>
              </a:rPr>
              <a:t> rễ chùm 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729740" y="3422470"/>
            <a:ext cx="8877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i="1" dirty="0"/>
              <a:t>- </a:t>
            </a:r>
            <a:r>
              <a:rPr lang="en-US" altLang="en-US" sz="3200" b="0" i="1" dirty="0" err="1"/>
              <a:t>Một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số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ngoài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chính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còn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phụ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mọc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từ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thân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hoặc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cành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gọi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là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rễ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phụ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1729740" y="4641670"/>
            <a:ext cx="8877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i="1"/>
              <a:t>- Một số cây có rễ phình to tạo thành củ, loại rễ như vậy gọi là</a:t>
            </a:r>
            <a:r>
              <a:rPr lang="en-US" altLang="en-US" sz="3200" b="0" i="1">
                <a:solidFill>
                  <a:srgbClr val="0000CC"/>
                </a:solidFill>
              </a:rPr>
              <a:t>  </a:t>
            </a:r>
            <a:r>
              <a:rPr lang="en-US" altLang="en-US" sz="3200" i="1">
                <a:solidFill>
                  <a:srgbClr val="FF0000"/>
                </a:solidFill>
              </a:rPr>
              <a:t>rễ củ </a:t>
            </a:r>
          </a:p>
        </p:txBody>
      </p:sp>
    </p:spTree>
    <p:extLst>
      <p:ext uri="{BB962C8B-B14F-4D97-AF65-F5344CB8AC3E}">
        <p14:creationId xmlns:p14="http://schemas.microsoft.com/office/powerpoint/2010/main" val="9113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192000" cy="6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535576" y="1719557"/>
            <a:ext cx="11656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 dirty="0"/>
              <a:t>   </a:t>
            </a:r>
            <a:r>
              <a:rPr lang="en-US" altLang="en-US" sz="3200" i="1" dirty="0" err="1"/>
              <a:t>Các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em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hãy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tìm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và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ghi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vào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giấy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rễ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của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các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loại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cây</a:t>
            </a:r>
            <a:r>
              <a:rPr lang="en-US" altLang="en-US" sz="3200" i="1" dirty="0"/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vừa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tìm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được</a:t>
            </a:r>
            <a:r>
              <a:rPr lang="en-US" altLang="en-US" sz="3200" i="1" dirty="0"/>
              <a:t>. 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185160" y="829763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3333FF"/>
                </a:solidFill>
              </a:rPr>
              <a:t>  </a:t>
            </a:r>
            <a:r>
              <a:rPr lang="en-US" altLang="en-US" sz="2800" u="sng" dirty="0" err="1">
                <a:solidFill>
                  <a:srgbClr val="3333FF"/>
                </a:solidFill>
              </a:rPr>
              <a:t>Hoạt</a:t>
            </a:r>
            <a:r>
              <a:rPr lang="en-US" altLang="en-US" sz="2800" u="sng" dirty="0">
                <a:solidFill>
                  <a:srgbClr val="3333FF"/>
                </a:solidFill>
              </a:rPr>
              <a:t> </a:t>
            </a:r>
            <a:r>
              <a:rPr lang="en-US" altLang="en-US" sz="2800" u="sng" dirty="0" err="1">
                <a:solidFill>
                  <a:srgbClr val="3333FF"/>
                </a:solidFill>
              </a:rPr>
              <a:t>động</a:t>
            </a:r>
            <a:r>
              <a:rPr lang="en-US" altLang="en-US" sz="2800" u="sng" dirty="0">
                <a:solidFill>
                  <a:srgbClr val="3333FF"/>
                </a:solidFill>
              </a:rPr>
              <a:t> 2</a:t>
            </a:r>
            <a:r>
              <a:rPr lang="en-US" altLang="en-US" sz="2800" dirty="0">
                <a:solidFill>
                  <a:srgbClr val="3333FF"/>
                </a:solidFill>
              </a:rPr>
              <a:t>: </a:t>
            </a:r>
            <a:r>
              <a:rPr lang="en-US" altLang="en-US" sz="2800" i="1" dirty="0" err="1">
                <a:solidFill>
                  <a:srgbClr val="3333FF"/>
                </a:solidFill>
              </a:rPr>
              <a:t>Làm</a:t>
            </a:r>
            <a:r>
              <a:rPr lang="en-US" altLang="en-US" sz="2800" i="1" dirty="0">
                <a:solidFill>
                  <a:srgbClr val="3333FF"/>
                </a:solidFill>
              </a:rPr>
              <a:t> </a:t>
            </a:r>
            <a:r>
              <a:rPr lang="en-US" altLang="en-US" sz="2800" i="1" dirty="0" err="1">
                <a:solidFill>
                  <a:srgbClr val="3333FF"/>
                </a:solidFill>
              </a:rPr>
              <a:t>việc</a:t>
            </a:r>
            <a:r>
              <a:rPr lang="en-US" altLang="en-US" sz="2800" i="1" dirty="0">
                <a:solidFill>
                  <a:srgbClr val="3333FF"/>
                </a:solidFill>
              </a:rPr>
              <a:t> </a:t>
            </a:r>
            <a:r>
              <a:rPr lang="en-US" altLang="en-US" sz="2800" i="1" dirty="0" err="1">
                <a:solidFill>
                  <a:srgbClr val="3333FF"/>
                </a:solidFill>
              </a:rPr>
              <a:t>với</a:t>
            </a:r>
            <a:r>
              <a:rPr lang="en-US" altLang="en-US" sz="2800" i="1" dirty="0">
                <a:solidFill>
                  <a:srgbClr val="3333FF"/>
                </a:solidFill>
              </a:rPr>
              <a:t> </a:t>
            </a:r>
            <a:r>
              <a:rPr lang="en-US" altLang="en-US" sz="2800" i="1" dirty="0" err="1">
                <a:solidFill>
                  <a:srgbClr val="3333FF"/>
                </a:solidFill>
              </a:rPr>
              <a:t>vật</a:t>
            </a:r>
            <a:r>
              <a:rPr lang="en-US" altLang="en-US" sz="2800" i="1" dirty="0">
                <a:solidFill>
                  <a:srgbClr val="3333FF"/>
                </a:solidFill>
              </a:rPr>
              <a:t> </a:t>
            </a:r>
            <a:r>
              <a:rPr lang="en-US" altLang="en-US" sz="2800" i="1" dirty="0" err="1">
                <a:solidFill>
                  <a:srgbClr val="3333FF"/>
                </a:solidFill>
              </a:rPr>
              <a:t>thật</a:t>
            </a:r>
            <a:r>
              <a:rPr lang="en-US" altLang="en-US" sz="2800" i="1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135188" y="38862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/>
              <a:t>- HS làm việc cá nhân.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155826" y="4692650"/>
            <a:ext cx="7140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i="1"/>
              <a:t>- </a:t>
            </a:r>
            <a:r>
              <a:rPr lang="en-US" altLang="en-US" sz="3200" i="1"/>
              <a:t>HS trình bày kết quả tìm được.</a:t>
            </a:r>
          </a:p>
        </p:txBody>
      </p:sp>
    </p:spTree>
    <p:extLst>
      <p:ext uri="{BB962C8B-B14F-4D97-AF65-F5344CB8AC3E}">
        <p14:creationId xmlns:p14="http://schemas.microsoft.com/office/powerpoint/2010/main" val="29329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85"/>
            <a:ext cx="12192000" cy="6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747157" y="2036537"/>
            <a:ext cx="7848600" cy="3387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/>
              <a:t>   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hai</a:t>
            </a:r>
            <a:r>
              <a:rPr lang="en-US" sz="3600" i="1" dirty="0"/>
              <a:t> </a:t>
            </a:r>
            <a:r>
              <a:rPr lang="en-US" sz="3600" i="1" dirty="0" err="1"/>
              <a:t>loại</a:t>
            </a:r>
            <a:r>
              <a:rPr lang="en-US" sz="3600" i="1" dirty="0"/>
              <a:t>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chính</a:t>
            </a:r>
            <a:r>
              <a:rPr lang="en-US" sz="3600" i="1" dirty="0"/>
              <a:t>: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cọc</a:t>
            </a:r>
            <a:r>
              <a:rPr lang="en-US" sz="3600" i="1" dirty="0"/>
              <a:t> (</a:t>
            </a:r>
            <a:r>
              <a:rPr lang="en-US" sz="3600" i="1" dirty="0" err="1">
                <a:solidFill>
                  <a:srgbClr val="FF0000"/>
                </a:solidFill>
              </a:rPr>
              <a:t>cây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đậu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rau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cải</a:t>
            </a:r>
            <a:r>
              <a:rPr lang="en-US" sz="3600" i="1" dirty="0"/>
              <a:t>…),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chùm</a:t>
            </a:r>
            <a:r>
              <a:rPr lang="en-US" sz="3600" i="1" dirty="0"/>
              <a:t> ( </a:t>
            </a:r>
            <a:r>
              <a:rPr lang="en-US" sz="3600" i="1" dirty="0" err="1">
                <a:solidFill>
                  <a:srgbClr val="FF0000"/>
                </a:solidFill>
              </a:rPr>
              <a:t>cây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hành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tỏi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lúa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ngô</a:t>
            </a:r>
            <a:r>
              <a:rPr lang="en-US" sz="3600" i="1" dirty="0"/>
              <a:t>,…).</a:t>
            </a:r>
            <a:r>
              <a:rPr lang="en-US" sz="3600" i="1" dirty="0" err="1"/>
              <a:t>Ngoài</a:t>
            </a:r>
            <a:r>
              <a:rPr lang="en-US" sz="3600" i="1" dirty="0"/>
              <a:t> </a:t>
            </a:r>
            <a:r>
              <a:rPr lang="en-US" sz="3600" i="1" dirty="0" err="1"/>
              <a:t>ra</a:t>
            </a:r>
            <a:r>
              <a:rPr lang="en-US" sz="3600" i="1" dirty="0"/>
              <a:t>, </a:t>
            </a:r>
            <a:r>
              <a:rPr lang="en-US" sz="3600" i="1" dirty="0" err="1"/>
              <a:t>một</a:t>
            </a:r>
            <a:r>
              <a:rPr lang="en-US" sz="3600" i="1" dirty="0"/>
              <a:t> </a:t>
            </a:r>
            <a:r>
              <a:rPr lang="en-US" sz="3600" i="1" dirty="0" err="1"/>
              <a:t>số</a:t>
            </a:r>
            <a:r>
              <a:rPr lang="en-US" sz="3600" i="1" dirty="0"/>
              <a:t> </a:t>
            </a:r>
            <a:r>
              <a:rPr lang="en-US" sz="3600" i="1" dirty="0" err="1"/>
              <a:t>cây</a:t>
            </a:r>
            <a:r>
              <a:rPr lang="en-US" sz="3600" i="1" dirty="0"/>
              <a:t> </a:t>
            </a:r>
            <a:r>
              <a:rPr lang="en-US" sz="3600" i="1" dirty="0" err="1"/>
              <a:t>còn</a:t>
            </a:r>
            <a:r>
              <a:rPr lang="en-US" sz="3600" i="1" dirty="0"/>
              <a:t> 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phụ</a:t>
            </a:r>
            <a:r>
              <a:rPr lang="en-US" sz="3600" i="1" dirty="0"/>
              <a:t> ( </a:t>
            </a:r>
            <a:r>
              <a:rPr lang="en-US" sz="3600" i="1" dirty="0" err="1">
                <a:solidFill>
                  <a:srgbClr val="FF0000"/>
                </a:solidFill>
              </a:rPr>
              <a:t>cây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đa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si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trầu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không</a:t>
            </a:r>
            <a:r>
              <a:rPr lang="en-US" sz="3600" i="1" dirty="0"/>
              <a:t>,…) </a:t>
            </a:r>
            <a:r>
              <a:rPr lang="en-US" sz="3600" i="1" dirty="0" err="1"/>
              <a:t>và</a:t>
            </a:r>
            <a:r>
              <a:rPr lang="en-US" sz="3600" i="1" dirty="0"/>
              <a:t> </a:t>
            </a:r>
            <a:r>
              <a:rPr lang="en-US" sz="3600" i="1" dirty="0" err="1"/>
              <a:t>một</a:t>
            </a:r>
            <a:r>
              <a:rPr lang="en-US" sz="3600" i="1" dirty="0"/>
              <a:t> </a:t>
            </a:r>
            <a:r>
              <a:rPr lang="en-US" sz="3600" i="1" dirty="0" err="1"/>
              <a:t>số</a:t>
            </a:r>
            <a:r>
              <a:rPr lang="en-US" sz="3600" i="1" dirty="0"/>
              <a:t> </a:t>
            </a:r>
            <a:r>
              <a:rPr lang="en-US" sz="3600" i="1" dirty="0" err="1"/>
              <a:t>cây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phình</a:t>
            </a:r>
            <a:r>
              <a:rPr lang="en-US" sz="3600" i="1" dirty="0"/>
              <a:t> </a:t>
            </a:r>
            <a:r>
              <a:rPr lang="en-US" sz="3600" i="1" dirty="0" err="1"/>
              <a:t>ra</a:t>
            </a:r>
            <a:r>
              <a:rPr lang="en-US" sz="3600" i="1" dirty="0"/>
              <a:t> </a:t>
            </a:r>
            <a:r>
              <a:rPr lang="en-US" sz="3600" i="1" dirty="0" err="1"/>
              <a:t>thành</a:t>
            </a:r>
            <a:r>
              <a:rPr lang="en-US" sz="3600" i="1" dirty="0"/>
              <a:t>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củ</a:t>
            </a:r>
            <a:r>
              <a:rPr lang="en-US" sz="3600" i="1" dirty="0"/>
              <a:t> ( </a:t>
            </a:r>
            <a:r>
              <a:rPr lang="en-US" sz="3600" i="1" dirty="0" err="1">
                <a:solidFill>
                  <a:srgbClr val="FF0000"/>
                </a:solidFill>
              </a:rPr>
              <a:t>cải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củ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củ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đậu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cà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rốt</a:t>
            </a:r>
            <a:r>
              <a:rPr lang="en-US" sz="3600" i="1" dirty="0"/>
              <a:t>,…).</a:t>
            </a:r>
          </a:p>
        </p:txBody>
      </p:sp>
      <p:pic>
        <p:nvPicPr>
          <p:cNvPr id="11267" name="Picture 12" descr="But chi bong d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258" y="468087"/>
            <a:ext cx="8810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5671457" y="699861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3333CC"/>
                </a:solidFill>
                <a:cs typeface="Arial" panose="020B0604020202020204" pitchFamily="34" charset="0"/>
              </a:rPr>
              <a:t>GHI NHỚ</a:t>
            </a:r>
            <a:r>
              <a:rPr lang="en-US" altLang="en-US" sz="2800">
                <a:solidFill>
                  <a:srgbClr val="3333CC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354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038600" cy="2667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3657600" cy="2667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3886200" cy="2514600"/>
          </a:xfrm>
          <a:prstGeom prst="rect">
            <a:avLst/>
          </a:prstGeom>
          <a:solidFill>
            <a:srgbClr val="339933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581400" cy="2514600"/>
          </a:xfrm>
          <a:prstGeom prst="rect">
            <a:avLst/>
          </a:prstGeom>
          <a:noFill/>
          <a:ln w="28575">
            <a:solidFill>
              <a:srgbClr val="E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286000" y="6324601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endParaRPr lang="en-US" sz="2800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52600" y="2971801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sắn</a:t>
            </a:r>
            <a:r>
              <a:rPr lang="en-US" sz="2800" dirty="0"/>
              <a:t> (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khoai</a:t>
            </a:r>
            <a:r>
              <a:rPr lang="en-US" sz="2800" dirty="0"/>
              <a:t> </a:t>
            </a:r>
            <a:r>
              <a:rPr lang="en-US" sz="2800" dirty="0" err="1"/>
              <a:t>mì</a:t>
            </a:r>
            <a:r>
              <a:rPr lang="en-US" sz="2800" dirty="0"/>
              <a:t> )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43800" y="2995614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endParaRPr lang="en-US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10400" y="6334126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khoai</a:t>
            </a:r>
            <a:r>
              <a:rPr lang="en-US" sz="2800" dirty="0"/>
              <a:t> </a:t>
            </a:r>
            <a:r>
              <a:rPr lang="en-US" sz="2800" dirty="0" err="1"/>
              <a:t>lang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45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2"/>
          <p:cNvSpPr txBox="1">
            <a:spLocks noChangeArrowheads="1"/>
          </p:cNvSpPr>
          <p:nvPr/>
        </p:nvSpPr>
        <p:spPr bwMode="auto">
          <a:xfrm>
            <a:off x="5521326" y="6248401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Cây đa</a:t>
            </a:r>
          </a:p>
        </p:txBody>
      </p:sp>
      <p:pic>
        <p:nvPicPr>
          <p:cNvPr id="14339" name="Picture 19" descr="Fi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48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4191000" cy="45720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191000" cy="4572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7661275" y="6248401"/>
            <a:ext cx="165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Cây hành</a:t>
            </a:r>
            <a:endParaRPr lang="vi-VN" altLang="en-US" sz="280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743200" y="62484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/>
              <a:t>Cây rau dền</a:t>
            </a:r>
          </a:p>
        </p:txBody>
      </p:sp>
      <p:pic>
        <p:nvPicPr>
          <p:cNvPr id="6453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191000" cy="4572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/>
      <p:bldP spid="563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7772401" y="6338888"/>
            <a:ext cx="134338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/>
              <a:t>Cây đậu</a:t>
            </a:r>
          </a:p>
        </p:txBody>
      </p:sp>
      <p:pic>
        <p:nvPicPr>
          <p:cNvPr id="6146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44958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814638" y="6338888"/>
            <a:ext cx="2519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Cây cải xanh  </a:t>
            </a:r>
            <a:endParaRPr lang="vi-VN" altLang="en-US" sz="2800"/>
          </a:p>
        </p:txBody>
      </p:sp>
    </p:spTree>
    <p:extLst>
      <p:ext uri="{BB962C8B-B14F-4D97-AF65-F5344CB8AC3E}">
        <p14:creationId xmlns:p14="http://schemas.microsoft.com/office/powerpoint/2010/main" val="19983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/>
      <p:bldP spid="61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1"/>
          <p:cNvGrpSpPr>
            <a:grpSpLocks/>
          </p:cNvGrpSpPr>
          <p:nvPr/>
        </p:nvGrpSpPr>
        <p:grpSpPr bwMode="auto">
          <a:xfrm>
            <a:off x="6019800" y="1600201"/>
            <a:ext cx="4267200" cy="4703763"/>
            <a:chOff x="2823" y="1224"/>
            <a:chExt cx="1939" cy="1591"/>
          </a:xfrm>
        </p:grpSpPr>
        <p:pic>
          <p:nvPicPr>
            <p:cNvPr id="17417" name="Picture 22" descr="trau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224"/>
              <a:ext cx="1871" cy="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23"/>
            <p:cNvSpPr txBox="1">
              <a:spLocks noChangeArrowheads="1"/>
            </p:cNvSpPr>
            <p:nvPr/>
          </p:nvSpPr>
          <p:spPr bwMode="auto">
            <a:xfrm>
              <a:off x="2823" y="2443"/>
              <a:ext cx="136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66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7433" name="NHAC CAY RE PH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1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ÂY SÂ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12">
            <a:off x="1981201" y="1676400"/>
            <a:ext cx="39925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7" name="TextBox 11"/>
          <p:cNvSpPr txBox="1">
            <a:spLocks noChangeArrowheads="1"/>
          </p:cNvSpPr>
          <p:nvPr/>
        </p:nvSpPr>
        <p:spPr bwMode="auto">
          <a:xfrm>
            <a:off x="7162800" y="616108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Cây trầu không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429000" y="6138864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sắn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3673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3"/>
                </p:tgtEl>
              </p:cMediaNode>
            </p:audio>
          </p:childTnLst>
        </p:cTn>
      </p:par>
    </p:tnLst>
    <p:bldLst>
      <p:bldP spid="76817" grpId="0"/>
      <p:bldP spid="563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ết quả hình ảnh cho hình ảnh các loại cây có rễ ph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25908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133600" y="609600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     </a:t>
            </a:r>
            <a:r>
              <a:rPr lang="en-US" altLang="en-US" sz="2800"/>
              <a:t>Cây gừng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3048000" cy="441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7772400" y="6096001"/>
            <a:ext cx="240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Cây thủy cảnh</a:t>
            </a:r>
            <a:endParaRPr lang="vi-VN" altLang="en-US" sz="2800"/>
          </a:p>
        </p:txBody>
      </p:sp>
      <p:pic>
        <p:nvPicPr>
          <p:cNvPr id="18438" name="Picture 17" descr="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752600"/>
            <a:ext cx="2622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257800" y="6096001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lúa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34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2" grpId="0"/>
      <p:bldP spid="573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192000" cy="6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5" name="Oval 663"/>
          <p:cNvSpPr>
            <a:spLocks noChangeArrowheads="1"/>
          </p:cNvSpPr>
          <p:nvPr/>
        </p:nvSpPr>
        <p:spPr bwMode="auto">
          <a:xfrm>
            <a:off x="1239656" y="3848055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198381" y="2074817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    </a:t>
            </a:r>
            <a:r>
              <a:rPr lang="en-US" altLang="en-US" sz="3200" b="0" i="1"/>
              <a:t>Hãy chọn và trả lời trước câu trả lời đúng nhất.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004706" y="1389017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 u="sng"/>
              <a:t>Khởi </a:t>
            </a:r>
            <a:r>
              <a:rPr lang="vi-VN" altLang="en-US" sz="3200" i="1" u="sng"/>
              <a:t>độn</a:t>
            </a:r>
            <a:r>
              <a:rPr lang="en-US" altLang="en-US" sz="3200" i="1" u="sng"/>
              <a:t>g</a:t>
            </a:r>
            <a:r>
              <a:rPr lang="en-US" altLang="en-US" sz="3200" i="1"/>
              <a:t>: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984068" y="2836817"/>
            <a:ext cx="8991600" cy="2554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200" i="1" u="sng" dirty="0" err="1">
                <a:solidFill>
                  <a:srgbClr val="3333FF"/>
                </a:solidFill>
              </a:rPr>
              <a:t>Câu</a:t>
            </a:r>
            <a:r>
              <a:rPr lang="en-US" sz="3200" i="1" u="sng" dirty="0">
                <a:solidFill>
                  <a:srgbClr val="3333FF"/>
                </a:solidFill>
              </a:rPr>
              <a:t> 1</a:t>
            </a:r>
            <a:r>
              <a:rPr lang="en-US" sz="3200" i="1" dirty="0"/>
              <a:t>: </a:t>
            </a:r>
            <a:r>
              <a:rPr lang="en-US" sz="3200" i="1" dirty="0" err="1">
                <a:solidFill>
                  <a:srgbClr val="3333FF"/>
                </a:solidFill>
              </a:rPr>
              <a:t>Chức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năng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chính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của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thân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cây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là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gì</a:t>
            </a:r>
            <a:r>
              <a:rPr lang="en-US" sz="3200" i="1" dirty="0">
                <a:solidFill>
                  <a:srgbClr val="3333FF"/>
                </a:solidFill>
              </a:rPr>
              <a:t> ?</a:t>
            </a:r>
          </a:p>
          <a:p>
            <a:pPr marL="342900" indent="-342900">
              <a:defRPr/>
            </a:pPr>
            <a:r>
              <a:rPr lang="en-US" sz="3200" i="1" dirty="0"/>
              <a:t>	</a:t>
            </a:r>
            <a:r>
              <a:rPr lang="en-US" sz="3200" dirty="0"/>
              <a:t>A. </a:t>
            </a:r>
            <a:r>
              <a:rPr lang="en-US" sz="3200" i="1" dirty="0" err="1"/>
              <a:t>Vận</a:t>
            </a:r>
            <a:r>
              <a:rPr lang="en-US" sz="3200" i="1" dirty="0"/>
              <a:t> </a:t>
            </a:r>
            <a:r>
              <a:rPr lang="en-US" sz="3200" i="1" dirty="0" err="1"/>
              <a:t>chuyển</a:t>
            </a:r>
            <a:r>
              <a:rPr lang="en-US" sz="3200" i="1" dirty="0"/>
              <a:t> </a:t>
            </a:r>
            <a:r>
              <a:rPr lang="en-US" sz="3200" i="1" dirty="0" err="1"/>
              <a:t>nước</a:t>
            </a:r>
            <a:r>
              <a:rPr lang="en-US" sz="3200" i="1" dirty="0"/>
              <a:t>.     </a:t>
            </a:r>
          </a:p>
          <a:p>
            <a:pPr marL="342900" indent="-342900">
              <a:defRPr/>
            </a:pPr>
            <a:r>
              <a:rPr lang="en-US" sz="2800" dirty="0"/>
              <a:t> 	</a:t>
            </a:r>
            <a:r>
              <a:rPr lang="en-US" sz="3200" dirty="0"/>
              <a:t>B. </a:t>
            </a:r>
            <a:r>
              <a:rPr lang="en-US" sz="3200" i="1" dirty="0" err="1"/>
              <a:t>Vận</a:t>
            </a:r>
            <a:r>
              <a:rPr lang="en-US" sz="3200" i="1" dirty="0"/>
              <a:t> </a:t>
            </a:r>
            <a:r>
              <a:rPr lang="en-US" sz="3200" i="1" dirty="0" err="1"/>
              <a:t>chuyển</a:t>
            </a:r>
            <a:r>
              <a:rPr lang="en-US" sz="3200" i="1" dirty="0"/>
              <a:t> </a:t>
            </a:r>
            <a:r>
              <a:rPr lang="en-US" sz="3200" i="1" dirty="0" err="1"/>
              <a:t>nhựa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rễ</a:t>
            </a:r>
            <a:r>
              <a:rPr lang="en-US" sz="3200" i="1" dirty="0"/>
              <a:t> </a:t>
            </a:r>
            <a:r>
              <a:rPr lang="en-US" sz="3200" i="1" dirty="0" err="1"/>
              <a:t>lên</a:t>
            </a:r>
            <a:r>
              <a:rPr lang="en-US" sz="3200" i="1" dirty="0"/>
              <a:t> </a:t>
            </a:r>
            <a:r>
              <a:rPr lang="en-US" sz="3200" i="1" dirty="0" err="1"/>
              <a:t>lá</a:t>
            </a:r>
            <a:r>
              <a:rPr lang="en-US" sz="3200" i="1" dirty="0"/>
              <a:t>,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lá</a:t>
            </a:r>
            <a:r>
              <a:rPr lang="en-US" sz="3200" i="1" dirty="0"/>
              <a:t> </a:t>
            </a:r>
            <a:r>
              <a:rPr lang="en-US" sz="3200" i="1" dirty="0" err="1"/>
              <a:t>đi</a:t>
            </a:r>
            <a:r>
              <a:rPr lang="en-US" sz="3200" i="1" dirty="0"/>
              <a:t> </a:t>
            </a:r>
            <a:r>
              <a:rPr lang="en-US" sz="3200" i="1" dirty="0" err="1"/>
              <a:t>khắp</a:t>
            </a:r>
            <a:r>
              <a:rPr lang="en-US" sz="3200" i="1" dirty="0"/>
              <a:t> </a:t>
            </a:r>
            <a:r>
              <a:rPr lang="en-US" sz="3200" i="1" dirty="0" err="1"/>
              <a:t>các</a:t>
            </a:r>
            <a:endParaRPr lang="en-US" sz="3200" i="1" dirty="0"/>
          </a:p>
          <a:p>
            <a:pPr marL="342900" indent="-342900">
              <a:defRPr/>
            </a:pPr>
            <a:r>
              <a:rPr lang="en-US" sz="3200" i="1" dirty="0"/>
              <a:t>         </a:t>
            </a:r>
            <a:r>
              <a:rPr lang="en-US" sz="3200" i="1" dirty="0" err="1"/>
              <a:t>bộ</a:t>
            </a:r>
            <a:r>
              <a:rPr lang="en-US" sz="3200" i="1" dirty="0"/>
              <a:t> </a:t>
            </a:r>
            <a:r>
              <a:rPr lang="en-US" sz="3200" i="1" dirty="0" err="1"/>
              <a:t>phận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cây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nuôi</a:t>
            </a:r>
            <a:r>
              <a:rPr lang="en-US" sz="3200" i="1" dirty="0"/>
              <a:t> </a:t>
            </a:r>
            <a:r>
              <a:rPr lang="en-US" sz="3200" i="1" dirty="0" err="1"/>
              <a:t>cây</a:t>
            </a:r>
            <a:r>
              <a:rPr lang="en-US" sz="3200" dirty="0"/>
              <a:t>.</a:t>
            </a:r>
          </a:p>
          <a:p>
            <a:pPr marL="342900" indent="-342900">
              <a:defRPr/>
            </a:pPr>
            <a:r>
              <a:rPr lang="en-US" sz="2800" dirty="0"/>
              <a:t> 	</a:t>
            </a:r>
            <a:r>
              <a:rPr lang="en-US" sz="3200" dirty="0"/>
              <a:t>C. </a:t>
            </a:r>
            <a:r>
              <a:rPr lang="en-US" sz="3200" i="1" dirty="0" err="1"/>
              <a:t>Vận</a:t>
            </a:r>
            <a:r>
              <a:rPr lang="en-US" sz="3200" i="1" dirty="0"/>
              <a:t> </a:t>
            </a:r>
            <a:r>
              <a:rPr lang="en-US" sz="3200" i="1" dirty="0" err="1"/>
              <a:t>chuyển</a:t>
            </a:r>
            <a:r>
              <a:rPr lang="en-US" sz="3200" i="1" dirty="0"/>
              <a:t> </a:t>
            </a:r>
            <a:r>
              <a:rPr lang="en-US" sz="3200" i="1" dirty="0" err="1"/>
              <a:t>chất</a:t>
            </a:r>
            <a:r>
              <a:rPr lang="en-US" sz="3200" i="1" dirty="0"/>
              <a:t> </a:t>
            </a:r>
            <a:r>
              <a:rPr lang="en-US" sz="3200" i="1" dirty="0" err="1"/>
              <a:t>dinh</a:t>
            </a:r>
            <a:r>
              <a:rPr lang="en-US" sz="3200" i="1" dirty="0"/>
              <a:t> </a:t>
            </a:r>
            <a:r>
              <a:rPr lang="en-US" sz="3200" i="1" dirty="0" err="1"/>
              <a:t>dưỡng</a:t>
            </a:r>
            <a:r>
              <a:rPr lang="en-US" sz="3200" i="1" dirty="0"/>
              <a:t> </a:t>
            </a:r>
            <a:r>
              <a:rPr lang="en-US" sz="3200" i="1" dirty="0" err="1"/>
              <a:t>nuôi</a:t>
            </a:r>
            <a:r>
              <a:rPr lang="en-US" sz="3200" i="1" dirty="0"/>
              <a:t> </a:t>
            </a:r>
            <a:r>
              <a:rPr lang="en-US" sz="3200" i="1" dirty="0" err="1"/>
              <a:t>cây</a:t>
            </a:r>
            <a:r>
              <a:rPr lang="en-US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710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192000" cy="6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1905000" y="4633913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905000" y="2209800"/>
            <a:ext cx="8382000" cy="29860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200" i="1" u="sng" dirty="0" err="1">
                <a:solidFill>
                  <a:srgbClr val="3333FF"/>
                </a:solidFill>
              </a:rPr>
              <a:t>Câu</a:t>
            </a:r>
            <a:r>
              <a:rPr lang="en-US" sz="3200" i="1" u="sng" dirty="0">
                <a:solidFill>
                  <a:srgbClr val="3333FF"/>
                </a:solidFill>
              </a:rPr>
              <a:t> 2</a:t>
            </a:r>
            <a:r>
              <a:rPr lang="en-US" sz="3200" i="1" dirty="0">
                <a:solidFill>
                  <a:srgbClr val="3333FF"/>
                </a:solidFill>
              </a:rPr>
              <a:t>: </a:t>
            </a:r>
            <a:r>
              <a:rPr lang="en-US" sz="3200" i="1" dirty="0" err="1">
                <a:solidFill>
                  <a:srgbClr val="3333FF"/>
                </a:solidFill>
              </a:rPr>
              <a:t>Thân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cây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được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dùng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để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làm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gì</a:t>
            </a:r>
            <a:r>
              <a:rPr lang="en-US" sz="3200" i="1" dirty="0">
                <a:solidFill>
                  <a:srgbClr val="3333FF"/>
                </a:solidFill>
              </a:rPr>
              <a:t> ?</a:t>
            </a:r>
          </a:p>
          <a:p>
            <a:pPr marL="342900" indent="-342900">
              <a:defRPr/>
            </a:pPr>
            <a:endParaRPr lang="en-US" sz="2800" u="sng" dirty="0"/>
          </a:p>
          <a:p>
            <a:pPr marL="342900" indent="-342900">
              <a:defRPr/>
            </a:pPr>
            <a:r>
              <a:rPr lang="en-US" sz="2800" dirty="0"/>
              <a:t> </a:t>
            </a:r>
            <a:r>
              <a:rPr lang="en-US" sz="3200" dirty="0"/>
              <a:t>A.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.     </a:t>
            </a:r>
          </a:p>
          <a:p>
            <a:pPr marL="342900" indent="-342900">
              <a:defRPr/>
            </a:pPr>
            <a:r>
              <a:rPr lang="en-US" sz="2800" dirty="0"/>
              <a:t> </a:t>
            </a:r>
            <a:r>
              <a:rPr lang="en-US" sz="3200" dirty="0"/>
              <a:t>B.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.</a:t>
            </a:r>
          </a:p>
          <a:p>
            <a:pPr marL="342900" indent="-342900">
              <a:defRPr/>
            </a:pPr>
            <a:r>
              <a:rPr lang="en-US" sz="2800" dirty="0"/>
              <a:t> </a:t>
            </a:r>
            <a:r>
              <a:rPr lang="en-US" sz="3200" dirty="0"/>
              <a:t>C.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mỹ</a:t>
            </a:r>
            <a:r>
              <a:rPr lang="en-US" sz="3200" dirty="0"/>
              <a:t> </a:t>
            </a:r>
            <a:r>
              <a:rPr lang="en-US" sz="3200" dirty="0" err="1"/>
              <a:t>nghệ</a:t>
            </a:r>
            <a:r>
              <a:rPr lang="en-US" sz="3200" dirty="0"/>
              <a:t>.</a:t>
            </a:r>
          </a:p>
          <a:p>
            <a:pPr marL="342900" indent="-342900">
              <a:defRPr/>
            </a:pPr>
            <a:r>
              <a:rPr lang="en-US" sz="2800" dirty="0"/>
              <a:t> </a:t>
            </a:r>
            <a:r>
              <a:rPr lang="en-US" sz="3200" dirty="0"/>
              <a:t>D.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r>
              <a:rPr lang="en-US" sz="3200" dirty="0"/>
              <a:t> </a:t>
            </a:r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35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192000" cy="6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1320" y="2157438"/>
            <a:ext cx="536396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Pequena" pitchFamily="50" charset="0"/>
              </a:rPr>
              <a:t>RỄ CÂY</a:t>
            </a:r>
            <a:endParaRPr lang="en-US" sz="13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Pequen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853828" y="344563"/>
            <a:ext cx="4312611" cy="12165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867" dirty="0"/>
              <a:t>Nội dung bài</a:t>
            </a:r>
            <a:endParaRPr sz="5867" dirty="0"/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"/>
          </p:nvPr>
        </p:nvSpPr>
        <p:spPr>
          <a:xfrm>
            <a:off x="1012952" y="4356399"/>
            <a:ext cx="2426401" cy="16320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Tìm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hiểu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về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rễ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cây</a:t>
            </a:r>
            <a:endParaRPr lang="en-US" altLang="en-US" sz="4400" b="0" dirty="0">
              <a:solidFill>
                <a:srgbClr val="FF0000"/>
              </a:solidFill>
              <a:latin typeface="iCiel Cadena" panose="02000503000000020004" pitchFamily="2" charset="0"/>
            </a:endParaRPr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5"/>
          </p:nvPr>
        </p:nvSpPr>
        <p:spPr>
          <a:xfrm>
            <a:off x="4391118" y="3040216"/>
            <a:ext cx="2821633" cy="21321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Làm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việc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với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vật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 smtClean="0">
                <a:solidFill>
                  <a:srgbClr val="FF0000"/>
                </a:solidFill>
                <a:latin typeface="iCiel Cadena" panose="02000503000000020004" pitchFamily="2" charset="0"/>
              </a:rPr>
              <a:t>thật</a:t>
            </a:r>
            <a:endParaRPr lang="en-US" altLang="en-US" sz="4400" b="0" dirty="0">
              <a:solidFill>
                <a:srgbClr val="FF0000"/>
              </a:solidFill>
              <a:latin typeface="iCiel Cadena" panose="0200050300000002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subTitle" idx="8"/>
          </p:nvPr>
        </p:nvSpPr>
        <p:spPr>
          <a:xfrm>
            <a:off x="8287925" y="2724323"/>
            <a:ext cx="2620533" cy="21189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4267" b="0" dirty="0" smtClean="0">
                <a:solidFill>
                  <a:srgbClr val="FF0000"/>
                </a:solidFill>
                <a:latin typeface="iCiel Cadena" panose="02000503000000020004" pitchFamily="2" charset="0"/>
              </a:rPr>
              <a:t>Ghi nhớ</a:t>
            </a:r>
            <a:endParaRPr sz="4267" b="0" dirty="0">
              <a:solidFill>
                <a:srgbClr val="FF0000"/>
              </a:solidFill>
              <a:latin typeface="iCiel Cadena" panose="02000503000000020004" pitchFamily="2" charset="0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1330167" y="2036184"/>
            <a:ext cx="1593467" cy="159346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5" name="Google Shape;305;p27"/>
          <p:cNvSpPr/>
          <p:nvPr/>
        </p:nvSpPr>
        <p:spPr>
          <a:xfrm>
            <a:off x="5005996" y="1318792"/>
            <a:ext cx="1593467" cy="159346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6" name="Google Shape;306;p27"/>
          <p:cNvSpPr/>
          <p:nvPr/>
        </p:nvSpPr>
        <p:spPr>
          <a:xfrm>
            <a:off x="8681827" y="2049651"/>
            <a:ext cx="1593467" cy="159346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1627099" y="2453984"/>
            <a:ext cx="999600" cy="7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5263411" y="1736592"/>
            <a:ext cx="999600" cy="7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0" name="Google Shape;310;p27"/>
          <p:cNvSpPr txBox="1">
            <a:spLocks noGrp="1"/>
          </p:cNvSpPr>
          <p:nvPr>
            <p:ph type="title" idx="7"/>
          </p:nvPr>
        </p:nvSpPr>
        <p:spPr>
          <a:xfrm>
            <a:off x="8948925" y="2467451"/>
            <a:ext cx="999600" cy="7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chemeClr val="bg1"/>
                </a:solidFill>
              </a:rPr>
              <a:t>03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391829" y="1937841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10018896" y="177775"/>
            <a:ext cx="1982368" cy="2358464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039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-1727" r="-321" b="47626"/>
          <a:stretch/>
        </p:blipFill>
        <p:spPr bwMode="auto">
          <a:xfrm>
            <a:off x="-104503" y="-143690"/>
            <a:ext cx="12192000" cy="36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897" y="893536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u="sng" dirty="0">
                <a:solidFill>
                  <a:srgbClr val="0000CC"/>
                </a:solidFill>
              </a:rPr>
              <a:t>HOẠT ĐỘNG 1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/>
              <a:t>: </a:t>
            </a:r>
            <a:r>
              <a:rPr lang="en-US" altLang="en-US" sz="2800" dirty="0" err="1">
                <a:solidFill>
                  <a:srgbClr val="0000CC"/>
                </a:solidFill>
              </a:rPr>
              <a:t>Tìm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hiểu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về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rễ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cây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029097" y="1441223"/>
            <a:ext cx="7924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   </a:t>
            </a:r>
            <a:r>
              <a:rPr lang="en-US" altLang="en-US" sz="3200" i="1"/>
              <a:t>Các em hãy quan sát nêu đặc điểm từng loại rễ cây sau : </a:t>
            </a:r>
          </a:p>
        </p:txBody>
      </p:sp>
      <p:pic>
        <p:nvPicPr>
          <p:cNvPr id="4102" name="Picture 3" descr="Rễ dề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7" y="2601685"/>
            <a:ext cx="4572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249886" y="5692549"/>
            <a:ext cx="167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Rễ cọc</a:t>
            </a:r>
          </a:p>
        </p:txBody>
      </p:sp>
      <p:pic>
        <p:nvPicPr>
          <p:cNvPr id="4104" name="Picture 4" descr="Rễ hà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97" y="2601685"/>
            <a:ext cx="4419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7363097" y="5722711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Rễ chùm</a:t>
            </a:r>
          </a:p>
        </p:txBody>
      </p:sp>
    </p:spTree>
    <p:extLst>
      <p:ext uri="{BB962C8B-B14F-4D97-AF65-F5344CB8AC3E}">
        <p14:creationId xmlns:p14="http://schemas.microsoft.com/office/powerpoint/2010/main" val="41790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-1727" r="-321" b="47626"/>
          <a:stretch/>
        </p:blipFill>
        <p:spPr bwMode="auto">
          <a:xfrm>
            <a:off x="-104503" y="-143690"/>
            <a:ext cx="12192000" cy="36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71800" y="57912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/>
              <a:t> </a:t>
            </a:r>
            <a:endParaRPr lang="en-US" sz="3200" dirty="0"/>
          </a:p>
        </p:txBody>
      </p:sp>
      <p:sp>
        <p:nvSpPr>
          <p:cNvPr id="80910" name="TextBox 3"/>
          <p:cNvSpPr txBox="1">
            <a:spLocks noChangeArrowheads="1"/>
          </p:cNvSpPr>
          <p:nvPr/>
        </p:nvSpPr>
        <p:spPr bwMode="auto">
          <a:xfrm>
            <a:off x="5299075" y="5664200"/>
            <a:ext cx="190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Cây hành</a:t>
            </a:r>
          </a:p>
        </p:txBody>
      </p:sp>
      <p:sp>
        <p:nvSpPr>
          <p:cNvPr id="80911" name="TextBox 3"/>
          <p:cNvSpPr txBox="1">
            <a:spLocks noChangeArrowheads="1"/>
          </p:cNvSpPr>
          <p:nvPr/>
        </p:nvSpPr>
        <p:spPr bwMode="auto">
          <a:xfrm>
            <a:off x="8229600" y="559276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Cây đậu</a:t>
            </a:r>
          </a:p>
        </p:txBody>
      </p:sp>
      <p:sp>
        <p:nvSpPr>
          <p:cNvPr id="80914" name="TextBox 3"/>
          <p:cNvSpPr txBox="1">
            <a:spLocks noChangeArrowheads="1"/>
          </p:cNvSpPr>
          <p:nvPr/>
        </p:nvSpPr>
        <p:spPr bwMode="auto">
          <a:xfrm>
            <a:off x="2438400" y="5691188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Cây lúa</a:t>
            </a:r>
          </a:p>
        </p:txBody>
      </p:sp>
      <p:sp>
        <p:nvSpPr>
          <p:cNvPr id="80916" name="TextBox 3"/>
          <p:cNvSpPr txBox="1">
            <a:spLocks noChangeArrowheads="1"/>
          </p:cNvSpPr>
          <p:nvPr/>
        </p:nvSpPr>
        <p:spPr bwMode="auto">
          <a:xfrm>
            <a:off x="1562100" y="471487"/>
            <a:ext cx="922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3200" b="0" i="1" dirty="0"/>
              <a:t>*</a:t>
            </a:r>
            <a:r>
              <a:rPr lang="en-US" altLang="en-US" sz="3200" b="0" i="1" dirty="0">
                <a:solidFill>
                  <a:srgbClr val="FF0000"/>
                </a:solidFill>
              </a:rPr>
              <a:t> </a:t>
            </a:r>
            <a:r>
              <a:rPr lang="en-US" altLang="en-US" sz="3200" b="0" i="1" dirty="0" err="1"/>
              <a:t>Chỉ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và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nói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nào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cọc</a:t>
            </a:r>
            <a:r>
              <a:rPr lang="en-US" altLang="en-US" sz="3200" b="0" i="1" dirty="0"/>
              <a:t>,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nào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chùm</a:t>
            </a:r>
            <a:r>
              <a:rPr lang="en-US" altLang="en-US" sz="3200" b="0" i="1" dirty="0"/>
              <a:t>. </a:t>
            </a:r>
            <a:r>
              <a:rPr lang="en-US" altLang="en-US" sz="3200" b="0" i="1" dirty="0" err="1"/>
              <a:t>Nêu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những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điểm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khác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nhau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giữa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cọc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và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chùm</a:t>
            </a:r>
            <a:r>
              <a:rPr lang="en-US" altLang="en-US" sz="3200" b="0" i="1" dirty="0"/>
              <a:t>. </a:t>
            </a:r>
            <a:endParaRPr lang="en-US" altLang="en-US" sz="3200" b="0" i="1" dirty="0">
              <a:solidFill>
                <a:srgbClr val="FF0000"/>
              </a:solidFill>
            </a:endParaRPr>
          </a:p>
        </p:txBody>
      </p:sp>
      <p:pic>
        <p:nvPicPr>
          <p:cNvPr id="809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2590800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2438400" cy="3733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17" descr="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600200"/>
            <a:ext cx="297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62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/>
      <p:bldP spid="80911" grpId="0"/>
      <p:bldP spid="80914" grpId="0"/>
      <p:bldP spid="809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ễ d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35052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Rễ hà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71800" y="57912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/>
              <a:t> </a:t>
            </a:r>
            <a:endParaRPr lang="en-US" sz="3200" dirty="0"/>
          </a:p>
        </p:txBody>
      </p:sp>
      <p:sp>
        <p:nvSpPr>
          <p:cNvPr id="83976" name="TextBox 3"/>
          <p:cNvSpPr txBox="1">
            <a:spLocks noChangeArrowheads="1"/>
          </p:cNvSpPr>
          <p:nvPr/>
        </p:nvSpPr>
        <p:spPr bwMode="auto">
          <a:xfrm>
            <a:off x="1676400" y="4572000"/>
            <a:ext cx="4648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 u="sng">
                <a:solidFill>
                  <a:srgbClr val="FF0000"/>
                </a:solidFill>
              </a:rPr>
              <a:t>Rễ cọc</a:t>
            </a:r>
            <a:r>
              <a:rPr lang="en-US" altLang="en-US" sz="2800" u="sng"/>
              <a:t> </a:t>
            </a:r>
          </a:p>
          <a:p>
            <a:pPr eaLnBrk="1" hangingPunct="1"/>
            <a:r>
              <a:rPr lang="en-US" altLang="en-US" sz="2800"/>
              <a:t>    </a:t>
            </a:r>
            <a:r>
              <a:rPr lang="en-US" altLang="en-US" sz="3200" i="1"/>
              <a:t>là rễ to và dài , xung quanh có nhiều rễ con.</a:t>
            </a:r>
          </a:p>
          <a:p>
            <a:pPr eaLnBrk="1" hangingPunct="1"/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 rot="10825054" flipV="1">
            <a:off x="6553201" y="4667251"/>
            <a:ext cx="4113213" cy="1508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FF0000"/>
                </a:solidFill>
              </a:rPr>
              <a:t>Rễ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chùm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   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i="1" dirty="0" err="1"/>
              <a:t>rễ</a:t>
            </a:r>
            <a:r>
              <a:rPr lang="en-US" sz="3200" i="1" dirty="0"/>
              <a:t> </a:t>
            </a:r>
            <a:r>
              <a:rPr lang="en-US" sz="3200" i="1" dirty="0" err="1"/>
              <a:t>mọc</a:t>
            </a:r>
            <a:r>
              <a:rPr lang="en-US" sz="3200" i="1" dirty="0"/>
              <a:t> </a:t>
            </a:r>
            <a:r>
              <a:rPr lang="en-US" sz="3200" i="1" dirty="0" err="1"/>
              <a:t>đều</a:t>
            </a:r>
            <a:r>
              <a:rPr lang="en-US" sz="3200" i="1" dirty="0"/>
              <a:t> </a:t>
            </a:r>
            <a:r>
              <a:rPr lang="en-US" sz="3200" i="1" dirty="0" err="1"/>
              <a:t>nhau</a:t>
            </a:r>
            <a:r>
              <a:rPr lang="en-US" sz="3200" i="1" dirty="0"/>
              <a:t> </a:t>
            </a:r>
            <a:r>
              <a:rPr lang="en-US" sz="3200" i="1" dirty="0" err="1"/>
              <a:t>thành</a:t>
            </a:r>
            <a:r>
              <a:rPr lang="en-US" sz="3200" i="1" dirty="0"/>
              <a:t> </a:t>
            </a:r>
            <a:r>
              <a:rPr lang="en-US" sz="3200" i="1" dirty="0" err="1"/>
              <a:t>từng</a:t>
            </a:r>
            <a:r>
              <a:rPr lang="en-US" sz="3200" i="1" dirty="0"/>
              <a:t> </a:t>
            </a:r>
            <a:r>
              <a:rPr lang="en-US" sz="3200" i="1" dirty="0" err="1"/>
              <a:t>chùm</a:t>
            </a:r>
            <a:r>
              <a:rPr lang="en-US" sz="3200" i="1" dirty="0"/>
              <a:t>..</a:t>
            </a:r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1517650" y="152401"/>
            <a:ext cx="922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3200" b="0" i="1"/>
              <a:t>*</a:t>
            </a:r>
            <a:r>
              <a:rPr lang="en-US" altLang="en-US" sz="3200" b="0" i="1">
                <a:solidFill>
                  <a:srgbClr val="FF0000"/>
                </a:solidFill>
              </a:rPr>
              <a:t> </a:t>
            </a:r>
            <a:r>
              <a:rPr lang="en-US" altLang="en-US" sz="3200" b="0" i="1"/>
              <a:t>Chỉ và nói cây nào có rễ cọc, cây nào có rễ chùm. Nêu những điểm khác nhau giữa rễ cọc và rễ chùm. </a:t>
            </a:r>
            <a:endParaRPr lang="en-US" altLang="en-US" sz="3200" b="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3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  <p:bldP spid="839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-1727" r="-321" b="47626"/>
          <a:stretch/>
        </p:blipFill>
        <p:spPr bwMode="auto">
          <a:xfrm>
            <a:off x="-104503" y="-143690"/>
            <a:ext cx="12192000" cy="36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TextBox 2"/>
          <p:cNvSpPr txBox="1">
            <a:spLocks noChangeArrowheads="1"/>
          </p:cNvSpPr>
          <p:nvPr/>
        </p:nvSpPr>
        <p:spPr bwMode="auto">
          <a:xfrm>
            <a:off x="2514601" y="6324600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Cây đa</a:t>
            </a:r>
          </a:p>
        </p:txBody>
      </p:sp>
      <p:pic>
        <p:nvPicPr>
          <p:cNvPr id="81926" name="Picture 19" descr="Fi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03464"/>
            <a:ext cx="31242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772400" y="2286000"/>
            <a:ext cx="2667000" cy="4368800"/>
            <a:chOff x="2823" y="1224"/>
            <a:chExt cx="1939" cy="1628"/>
          </a:xfrm>
        </p:grpSpPr>
        <p:pic>
          <p:nvPicPr>
            <p:cNvPr id="9227" name="Picture 22" descr="trau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224"/>
              <a:ext cx="1871" cy="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23"/>
            <p:cNvSpPr txBox="1">
              <a:spLocks noChangeArrowheads="1"/>
            </p:cNvSpPr>
            <p:nvPr/>
          </p:nvSpPr>
          <p:spPr bwMode="auto">
            <a:xfrm>
              <a:off x="2823" y="2443"/>
              <a:ext cx="136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66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2514600" cy="403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1" name="TextBox 2"/>
          <p:cNvSpPr txBox="1">
            <a:spLocks noChangeArrowheads="1"/>
          </p:cNvSpPr>
          <p:nvPr/>
        </p:nvSpPr>
        <p:spPr bwMode="auto">
          <a:xfrm>
            <a:off x="8077200" y="6324600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Cây trầu không</a:t>
            </a:r>
          </a:p>
        </p:txBody>
      </p:sp>
      <p:sp>
        <p:nvSpPr>
          <p:cNvPr id="81932" name="TextBox 2"/>
          <p:cNvSpPr txBox="1">
            <a:spLocks noChangeArrowheads="1"/>
          </p:cNvSpPr>
          <p:nvPr/>
        </p:nvSpPr>
        <p:spPr bwMode="auto">
          <a:xfrm>
            <a:off x="5548314" y="6324600"/>
            <a:ext cx="153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Cây cà rốt</a:t>
            </a:r>
          </a:p>
        </p:txBody>
      </p:sp>
      <p:sp>
        <p:nvSpPr>
          <p:cNvPr id="81933" name="TextBox 3"/>
          <p:cNvSpPr txBox="1">
            <a:spLocks noChangeArrowheads="1"/>
          </p:cNvSpPr>
          <p:nvPr/>
        </p:nvSpPr>
        <p:spPr bwMode="auto">
          <a:xfrm>
            <a:off x="1593057" y="886063"/>
            <a:ext cx="9448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i="1" dirty="0"/>
              <a:t>*</a:t>
            </a:r>
            <a:r>
              <a:rPr lang="en-US" altLang="en-US" sz="3200" b="0" i="1" dirty="0">
                <a:solidFill>
                  <a:srgbClr val="FF0000"/>
                </a:solidFill>
              </a:rPr>
              <a:t>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nào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mọc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từ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cành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hoặc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thân</a:t>
            </a:r>
            <a:r>
              <a:rPr lang="en-US" altLang="en-US" sz="3200" b="0" i="1" dirty="0"/>
              <a:t>,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nào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phình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thành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củ</a:t>
            </a:r>
            <a:r>
              <a:rPr lang="en-US" altLang="en-US" sz="3200" b="0" i="1" dirty="0"/>
              <a:t> ?</a:t>
            </a:r>
            <a:endParaRPr lang="en-US" altLang="en-US" sz="32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87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31" grpId="0"/>
      <p:bldP spid="81932" grpId="0"/>
      <p:bldP spid="819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23600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B3BB12-E98B-4279-8AD9-F978E1C419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E7F02C-21DC-4075-9641-3C632CC08B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6E3CD-228E-4675-9DE0-81B0B1E2B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534</Words>
  <Application>Microsoft Office PowerPoint</Application>
  <PresentationFormat>Custom</PresentationFormat>
  <Paragraphs>68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Nội dung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Thảo Linh</dc:creator>
  <cp:lastModifiedBy>Admin</cp:lastModifiedBy>
  <cp:revision>10</cp:revision>
  <dcterms:created xsi:type="dcterms:W3CDTF">2022-01-17T07:38:34Z</dcterms:created>
  <dcterms:modified xsi:type="dcterms:W3CDTF">2022-02-06T15:58:02Z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