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304" r:id="rId4"/>
    <p:sldId id="311" r:id="rId5"/>
    <p:sldId id="259" r:id="rId6"/>
    <p:sldId id="305" r:id="rId7"/>
    <p:sldId id="306" r:id="rId8"/>
    <p:sldId id="308" r:id="rId9"/>
    <p:sldId id="307" r:id="rId10"/>
    <p:sldId id="309" r:id="rId11"/>
    <p:sldId id="310" r:id="rId12"/>
    <p:sldId id="300" r:id="rId13"/>
    <p:sldId id="298" r:id="rId14"/>
    <p:sldId id="3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66"/>
    <a:srgbClr val="00FF99"/>
    <a:srgbClr val="FFFF00"/>
    <a:srgbClr val="FF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613E09-315B-481A-BF64-24E98697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38400" y="1143000"/>
            <a:ext cx="7162801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vi-VN" altLang="en-US" sz="2400" b="1" u="sng" dirty="0">
                <a:solidFill>
                  <a:srgbClr val="FF0000"/>
                </a:solidFill>
              </a:rPr>
            </a:br>
            <a:r>
              <a:rPr lang="en-US" altLang="en-US" sz="5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5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br>
              <a:rPr lang="en-US" altLang="en-US" sz="5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vi-VN" alt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</a:t>
            </a:r>
            <a:br>
              <a:rPr lang="vi-VN" alt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alt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5)</a:t>
            </a:r>
            <a:br>
              <a:rPr lang="vi-VN" alt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sz="5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6C29A38-1843-4673-9587-22AEE19AFAE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19125"/>
            <a:ext cx="12191999" cy="5905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sz="430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đọc một đoạn trong bài tập đọc </a:t>
            </a:r>
            <a:r>
              <a:rPr lang="en-US" sz="43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“Mồ Côi xử kiện”</a:t>
            </a:r>
            <a:r>
              <a:rPr lang="en-US" sz="4300">
                <a:latin typeface="Times New Roman" panose="02020603050405020304" pitchFamily="18" charset="0"/>
                <a:cs typeface="Times New Roman" panose="02020603050405020304" pitchFamily="18" charset="0"/>
              </a:rPr>
              <a:t> trang 139 -140. Trả lời một trong các câu hỏi sau:</a:t>
            </a:r>
          </a:p>
          <a:p>
            <a:pPr algn="just">
              <a:buFontTx/>
              <a:buNone/>
            </a:pPr>
            <a:r>
              <a:rPr lang="en-US" sz="43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3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Chủ quán kiện bác nông dân về việc gì?</a:t>
            </a:r>
          </a:p>
          <a:p>
            <a:pPr algn="just">
              <a:buFont typeface="Arial" pitchFamily="34" charset="0"/>
              <a:buNone/>
            </a:pPr>
            <a:r>
              <a:rPr lang="en-US" sz="43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quán kiện bác nông dân về tội bác vào quán hít  mùi thơm của lợn quay, gà luộc, vịt rán mà không trả tiền.</a:t>
            </a:r>
          </a:p>
          <a:p>
            <a:pPr>
              <a:buFontTx/>
              <a:buNone/>
            </a:pPr>
            <a:r>
              <a:rPr lang="en-US" sz="43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Tìm câu nêu rõ lí lẽ của bác nông dân?</a:t>
            </a:r>
          </a:p>
          <a:p>
            <a:pPr>
              <a:buFont typeface="Arial" pitchFamily="34" charset="0"/>
              <a:buNone/>
            </a:pPr>
            <a:r>
              <a:rPr lang="en-US" sz="43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nêu rõ lí lẽ của bác nông dân là : </a:t>
            </a:r>
            <a:r>
              <a:rPr lang="en-US" sz="4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chỉ vào quán ngồi nhờ để ăn miếng cơm nắm. Tôi không mua gì cả.</a:t>
            </a:r>
            <a:endParaRPr lang="en-US" sz="43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vi-VN" sz="4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4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5C954B-640E-4ED0-8FD7-BB9BEC5BE86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19125"/>
            <a:ext cx="12191999" cy="59055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vi-VN" sz="4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Mồ Côi bảo bác nông dân xóc 2 đồng bạc đủ 10 lần</a:t>
            </a:r>
            <a:r>
              <a:rPr lang="vi-VN" sz="4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Arial" pitchFamily="34" charset="0"/>
              <a:buNone/>
            </a:pPr>
            <a:r>
              <a:rPr lang="en-US" sz="4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 Côi bảo bác nông dân xóc 2 đồng bạc đủ 10 lần thì mới đủ số tiền 20 đồng.</a:t>
            </a:r>
          </a:p>
          <a:p>
            <a:pPr>
              <a:buFontTx/>
              <a:buNone/>
            </a:pPr>
            <a:r>
              <a:rPr lang="vi-VN" sz="4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thử đặt một tên khác cho truyện.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4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đặt một tên khác cho truyện là : Vị quan tòa thông minh / Phiên xử thú vị / Bẽ mặt kẻ tham lam / Ăn “hơi” trả “tiếng”.</a:t>
            </a:r>
            <a:endParaRPr lang="vi-VN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4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-41609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CỘNG HÒA  XÃ HỘI CHỦ NGHĨA VIỆT NAM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….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……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….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ĐƠN XIN CẤP  THẺ ĐỌC SÁCH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……………………………………………………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:………………………………………………………………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 ……………………Nam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):…………………………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:………………………………………………..............................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…………………..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:...........................................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:…………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6800" y="1447801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5              1             2022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0" y="1989552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Trường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tiểu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học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Đoàn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Tùng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0" y="2438401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Quách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Gia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Bảo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0" y="2920272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01/01/2010                                      Nam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34600" y="3381938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      </a:t>
            </a:r>
            <a:r>
              <a:rPr lang="en-US" sz="22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Xóm</a:t>
            </a:r>
            <a:r>
              <a:rPr lang="en-US" sz="22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Trại</a:t>
            </a:r>
            <a:r>
              <a:rPr lang="en-US" sz="22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Đoàn</a:t>
            </a:r>
            <a:r>
              <a:rPr lang="en-US" sz="22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Tùng</a:t>
            </a:r>
            <a:r>
              <a:rPr lang="en-US" sz="22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Thanh</a:t>
            </a:r>
            <a:r>
              <a:rPr lang="en-US" sz="22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Miện</a:t>
            </a:r>
            <a:r>
              <a:rPr lang="en-US" sz="22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Hải</a:t>
            </a:r>
            <a:r>
              <a:rPr lang="en-US" sz="22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Dương</a:t>
            </a:r>
            <a:endParaRPr lang="en-US" sz="22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16008" y="3801733"/>
            <a:ext cx="515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3A                            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Tiểu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học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Đoàn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Tùng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20600" y="455112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          2022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96800" y="5638801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         </a:t>
            </a:r>
            <a:r>
              <a:rPr lang="en-US" sz="2400" b="1" dirty="0" err="1">
                <a:solidFill>
                  <a:srgbClr val="000099"/>
                </a:solidFill>
                <a:latin typeface=".TMC-Ong Do" pitchFamily="2" charset="0"/>
                <a:ea typeface="Tahoma" pitchFamily="34" charset="0"/>
                <a:cs typeface="Tahoma" pitchFamily="34" charset="0"/>
              </a:rPr>
              <a:t>Bảo</a:t>
            </a:r>
            <a:endParaRPr lang="en-US" sz="2400" b="1" dirty="0">
              <a:solidFill>
                <a:srgbClr val="000099"/>
              </a:solidFill>
              <a:latin typeface=".TMC-Ong Do" pitchFamily="2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Quách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Bảo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0.01551 L -0.40625 -0.111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01134 L -0.53438 -0.0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35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00023 L -0.61667 -0.0891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00023 L -0.6 -0.102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01135 L -0.65 -0.115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67 -0.01134 L -0.61966 -0.1231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73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0.01551 L -0.925 -0.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42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01551 L -0.45625 0.006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29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38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HỌC SINH ÔN LẠI BÀI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198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ĐỌC LẠI  CÁC BÀI TẬP ĐỌC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11_1024">
            <a:extLst>
              <a:ext uri="{FF2B5EF4-FFF2-40B4-BE49-F238E27FC236}">
                <a16:creationId xmlns:a16="http://schemas.microsoft.com/office/drawing/2014/main" id="{19D1E746-8F4E-47E4-89DA-B1DD8BF0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>
            <a:extLst>
              <a:ext uri="{FF2B5EF4-FFF2-40B4-BE49-F238E27FC236}">
                <a16:creationId xmlns:a16="http://schemas.microsoft.com/office/drawing/2014/main" id="{3627246F-1B98-480F-A038-D3E84A76DD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1" y="1295400"/>
            <a:ext cx="8467725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1F70D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CẢM ƠN QUÝ THẦY CÔ CÙNG CÁC EM!</a:t>
            </a:r>
            <a:endParaRPr lang="en-US" sz="3600" b="1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E1F70D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4" descr="BDRPC187">
            <a:extLst>
              <a:ext uri="{FF2B5EF4-FFF2-40B4-BE49-F238E27FC236}">
                <a16:creationId xmlns:a16="http://schemas.microsoft.com/office/drawing/2014/main" id="{6D428CEC-C26D-4FC5-A5FA-9323A101D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tar">
            <a:extLst>
              <a:ext uri="{FF2B5EF4-FFF2-40B4-BE49-F238E27FC236}">
                <a16:creationId xmlns:a16="http://schemas.microsoft.com/office/drawing/2014/main" id="{2A46FD54-65B3-40F7-8F14-34726679F8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1" y="0"/>
            <a:ext cx="822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6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8520F7-1BAF-46E9-A069-9EEE75E710B2}"/>
              </a:ext>
            </a:extLst>
          </p:cNvPr>
          <p:cNvSpPr txBox="1"/>
          <p:nvPr/>
        </p:nvSpPr>
        <p:spPr>
          <a:xfrm>
            <a:off x="0" y="476913"/>
            <a:ext cx="1219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I.YÊU CẦU CẦN ĐẠT: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thức kĩ năng: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Đọc đúng, rành mạch đoạn văn, bài văn đã học (tốc độ đọc khoảng 60 tiếng/ phút); trả lời được 1 câu hỏi về nội dung đoạn, bài; thuộc được hai đoạn thơ đã học ở học kỳ I.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đầu viết được </a:t>
            </a:r>
            <a:r>
              <a:rPr lang="nl-NL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 xin cấp thẻ đọc sách.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Rèn cho học sinh kĩ năng đọc, viết đơn cho học sinh.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Hình thành và phát triển phẩm chất: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 chỉ, trung thực, trách nhiệm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Hình thành và phát triển năng lực: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NL tự chủ và tự học, NL giải quyết vấn đề và sáng tạo, NL ngôn ngữ, NL thẩm mĩ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8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65F5A1-764C-4D1F-964E-144976D8D0CD}"/>
              </a:ext>
            </a:extLst>
          </p:cNvPr>
          <p:cNvSpPr txBox="1"/>
          <p:nvPr/>
        </p:nvSpPr>
        <p:spPr>
          <a:xfrm>
            <a:off x="0" y="533400"/>
            <a:ext cx="12192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II.ĐỒ DÙNG DẠY HỌC: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285875" algn="l"/>
              </a:tabLst>
            </a:pP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Đồ dùng:	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 viên: </a:t>
            </a:r>
            <a:r>
              <a:rPr lang="nl-NL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giảng Powerpoint. </a:t>
            </a:r>
            <a:endParaRPr lang="nl-NL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 sinh: Sách giáo khoa.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Phương pháp, kĩ thuật: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vấn đáp, động não, quan sát, thực hành, đặt và giải quyết vấn đề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Kĩ thuật đặt câu hỏi, trình bày một phút, động não, tia chớp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E42551-91D9-4E52-BA87-01EC89089E43}"/>
              </a:ext>
            </a:extLst>
          </p:cNvPr>
          <p:cNvSpPr txBox="1"/>
          <p:nvPr/>
        </p:nvSpPr>
        <p:spPr>
          <a:xfrm>
            <a:off x="0" y="1219200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err="1">
                <a:latin typeface="HP001 4 hàng" panose="020B0603050302020204" pitchFamily="34" charset="0"/>
              </a:rPr>
              <a:t>Thứ</a:t>
            </a:r>
            <a:r>
              <a:rPr lang="en-US" altLang="en-US" sz="4800" b="1" dirty="0">
                <a:latin typeface="HP001 4 hàng" panose="020B0603050302020204" pitchFamily="34" charset="0"/>
              </a:rPr>
              <a:t> </a:t>
            </a:r>
            <a:r>
              <a:rPr lang="en-US" altLang="en-US" sz="4800" b="1" dirty="0" err="1">
                <a:latin typeface="HP001 4 hàng" panose="020B0603050302020204" pitchFamily="34" charset="0"/>
              </a:rPr>
              <a:t>tư</a:t>
            </a:r>
            <a:r>
              <a:rPr lang="en-US" altLang="en-US" sz="4800" b="1" dirty="0">
                <a:latin typeface="HP001 4 hàng" panose="020B0603050302020204" pitchFamily="34" charset="0"/>
              </a:rPr>
              <a:t> </a:t>
            </a:r>
            <a:r>
              <a:rPr lang="en-US" altLang="en-US" sz="4800" b="1" dirty="0" err="1">
                <a:latin typeface="HP001 4 hàng" panose="020B0603050302020204" pitchFamily="34" charset="0"/>
              </a:rPr>
              <a:t>ngày</a:t>
            </a:r>
            <a:r>
              <a:rPr lang="en-US" altLang="en-US" sz="4800" b="1" dirty="0">
                <a:latin typeface="HP001 4 hàng" panose="020B0603050302020204" pitchFamily="34" charset="0"/>
              </a:rPr>
              <a:t> 5 </a:t>
            </a:r>
            <a:r>
              <a:rPr lang="en-US" altLang="en-US" sz="4800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sz="4800" b="1" dirty="0">
                <a:latin typeface="HP001 4 hàng" panose="020B0603050302020204" pitchFamily="34" charset="0"/>
              </a:rPr>
              <a:t> 1 </a:t>
            </a:r>
            <a:r>
              <a:rPr lang="en-US" altLang="en-US" sz="4800" b="1" dirty="0" err="1">
                <a:latin typeface="HP001 4 hàng" panose="020B0603050302020204" pitchFamily="34" charset="0"/>
              </a:rPr>
              <a:t>năm</a:t>
            </a:r>
            <a:r>
              <a:rPr lang="en-US" altLang="en-US" sz="4800" b="1" dirty="0">
                <a:latin typeface="HP001 4 hàng" panose="020B0603050302020204" pitchFamily="34" charset="0"/>
              </a:rPr>
              <a:t> 2021</a:t>
            </a:r>
          </a:p>
          <a:p>
            <a:pPr algn="ctr"/>
            <a:endParaRPr lang="en-US" altLang="en-US" sz="4800" b="1" dirty="0">
              <a:latin typeface="HP001 4 hàng" panose="020B0603050302020204" pitchFamily="34" charset="0"/>
            </a:endParaRPr>
          </a:p>
          <a:p>
            <a:pPr algn="ctr"/>
            <a:r>
              <a:rPr lang="en-US" altLang="en-US" sz="4800" b="1" u="sng" dirty="0" err="1">
                <a:latin typeface="HP001 4 hàng" panose="020B0603050302020204" pitchFamily="34" charset="0"/>
              </a:rPr>
              <a:t>Tiếng</a:t>
            </a:r>
            <a:r>
              <a:rPr lang="en-US" altLang="en-US" sz="4800" b="1" u="sng" dirty="0">
                <a:latin typeface="HP001 4 hàng" panose="020B0603050302020204" pitchFamily="34" charset="0"/>
              </a:rPr>
              <a:t> </a:t>
            </a:r>
            <a:r>
              <a:rPr lang="en-US" altLang="en-US" sz="4800" b="1" u="sng" dirty="0" err="1">
                <a:latin typeface="HP001 4 hàng" panose="020B0603050302020204" pitchFamily="34" charset="0"/>
              </a:rPr>
              <a:t>Việt</a:t>
            </a:r>
            <a:endParaRPr lang="en-US" altLang="en-US" sz="4800" b="1" u="sng" dirty="0">
              <a:latin typeface="HP001 4 hàng" panose="020B0603050302020204" pitchFamily="34" charset="0"/>
            </a:endParaRPr>
          </a:p>
          <a:p>
            <a:pPr algn="ctr"/>
            <a:endParaRPr lang="en-US" altLang="en-US" sz="4800" b="1" dirty="0">
              <a:latin typeface="HP001 4 hàng" panose="020B0603050302020204" pitchFamily="34" charset="0"/>
            </a:endParaRPr>
          </a:p>
          <a:p>
            <a:pPr algn="ctr"/>
            <a:r>
              <a:rPr lang="en-US" altLang="en-US" sz="4800" b="1" dirty="0">
                <a:latin typeface="HP001 4 hàng" panose="020B0603050302020204" pitchFamily="34" charset="0"/>
              </a:rPr>
              <a:t>Ô</a:t>
            </a:r>
            <a:r>
              <a:rPr lang="vi-VN" altLang="en-US" sz="4800" b="1" dirty="0">
                <a:latin typeface="HP001 4 hàng" panose="020B0603050302020204" pitchFamily="34" charset="0"/>
              </a:rPr>
              <a:t>n </a:t>
            </a:r>
            <a:r>
              <a:rPr lang="vi-VN" altLang="en-US" sz="4800" b="1" dirty="0" err="1">
                <a:latin typeface="HP001 4 hàng" panose="020B0603050302020204" pitchFamily="34" charset="0"/>
              </a:rPr>
              <a:t>tập</a:t>
            </a:r>
            <a:r>
              <a:rPr lang="vi-VN" altLang="en-US" sz="4800" b="1" dirty="0">
                <a:latin typeface="HP001 4 hàng" panose="020B0603050302020204" pitchFamily="34" charset="0"/>
              </a:rPr>
              <a:t> </a:t>
            </a:r>
            <a:r>
              <a:rPr lang="vi-VN" altLang="en-US" sz="4800" b="1" dirty="0" err="1">
                <a:latin typeface="HP001 4 hàng" panose="020B0603050302020204" pitchFamily="34" charset="0"/>
              </a:rPr>
              <a:t>cuối</a:t>
            </a:r>
            <a:r>
              <a:rPr lang="vi-VN" altLang="en-US" sz="4800" b="1" dirty="0">
                <a:latin typeface="HP001 4 hàng" panose="020B0603050302020204" pitchFamily="34" charset="0"/>
              </a:rPr>
              <a:t> </a:t>
            </a:r>
            <a:r>
              <a:rPr lang="vi-VN" altLang="en-US" sz="4800" b="1" dirty="0" err="1">
                <a:latin typeface="HP001 4 hàng" panose="020B0603050302020204" pitchFamily="34" charset="0"/>
              </a:rPr>
              <a:t>học</a:t>
            </a:r>
            <a:r>
              <a:rPr lang="vi-VN" altLang="en-US" sz="4800" b="1" dirty="0">
                <a:latin typeface="HP001 4 hàng" panose="020B0603050302020204" pitchFamily="34" charset="0"/>
              </a:rPr>
              <a:t> </a:t>
            </a:r>
            <a:r>
              <a:rPr lang="vi-VN" altLang="en-US" sz="4800" b="1" dirty="0" err="1">
                <a:latin typeface="HP001 4 hàng" panose="020B0603050302020204" pitchFamily="34" charset="0"/>
              </a:rPr>
              <a:t>kì</a:t>
            </a:r>
            <a:r>
              <a:rPr lang="vi-VN" altLang="en-US" sz="4800" b="1" dirty="0">
                <a:latin typeface="HP001 4 hàng" panose="020B0603050302020204" pitchFamily="34" charset="0"/>
              </a:rPr>
              <a:t> 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(t</a:t>
            </a:r>
            <a:r>
              <a:rPr lang="vi-VN" alt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iết</a:t>
            </a:r>
            <a:r>
              <a:rPr lang="vi-VN" alt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5)</a:t>
            </a:r>
            <a:br>
              <a:rPr lang="vi-VN" altLang="en-US" sz="4800" b="1" dirty="0">
                <a:latin typeface="HP001 4 hàng" panose="020B0603050302020204" pitchFamily="34" charset="0"/>
              </a:rPr>
            </a:br>
            <a:endParaRPr lang="en-US" sz="48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1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inh nen 10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-242888"/>
            <a:ext cx="121920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Oval 33">
            <a:hlinkClick r:id="" action="ppaction://noaction"/>
          </p:cNvPr>
          <p:cNvSpPr>
            <a:spLocks noChangeArrowheads="1"/>
          </p:cNvSpPr>
          <p:nvPr/>
        </p:nvSpPr>
        <p:spPr bwMode="auto">
          <a:xfrm rot="1057462">
            <a:off x="7607301" y="1468439"/>
            <a:ext cx="936625" cy="1582737"/>
          </a:xfrm>
          <a:prstGeom prst="ellipse">
            <a:avLst/>
          </a:prstGeom>
          <a:gradFill rotWithShape="1">
            <a:gsLst>
              <a:gs pos="0">
                <a:srgbClr val="F97F4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8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196" name="Freeform 34"/>
          <p:cNvSpPr>
            <a:spLocks/>
          </p:cNvSpPr>
          <p:nvPr/>
        </p:nvSpPr>
        <p:spPr bwMode="auto">
          <a:xfrm rot="1057462">
            <a:off x="6457950" y="2806701"/>
            <a:ext cx="781050" cy="429577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AutoShape 35"/>
          <p:cNvSpPr>
            <a:spLocks noChangeArrowheads="1"/>
          </p:cNvSpPr>
          <p:nvPr/>
        </p:nvSpPr>
        <p:spPr bwMode="auto">
          <a:xfrm rot="1057462">
            <a:off x="7697788" y="2998788"/>
            <a:ext cx="144462" cy="215900"/>
          </a:xfrm>
          <a:prstGeom prst="flowChartCollate">
            <a:avLst/>
          </a:prstGeom>
          <a:gradFill rotWithShape="1">
            <a:gsLst>
              <a:gs pos="0">
                <a:srgbClr val="F97F4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4">
            <a:hlinkClick r:id="" action="ppaction://noaction"/>
          </p:cNvPr>
          <p:cNvSpPr>
            <a:spLocks noChangeArrowheads="1"/>
          </p:cNvSpPr>
          <p:nvPr/>
        </p:nvSpPr>
        <p:spPr bwMode="auto">
          <a:xfrm rot="800344">
            <a:off x="6624639" y="1724025"/>
            <a:ext cx="936625" cy="158273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7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199" name="Freeform 5"/>
          <p:cNvSpPr>
            <a:spLocks/>
          </p:cNvSpPr>
          <p:nvPr/>
        </p:nvSpPr>
        <p:spPr bwMode="auto">
          <a:xfrm rot="800344">
            <a:off x="6102351" y="3194051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AutoShape 6"/>
          <p:cNvSpPr>
            <a:spLocks noChangeArrowheads="1"/>
          </p:cNvSpPr>
          <p:nvPr/>
        </p:nvSpPr>
        <p:spPr bwMode="auto">
          <a:xfrm rot="800344">
            <a:off x="6778626" y="327342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 rot="1198510">
            <a:off x="7024689" y="3146425"/>
            <a:ext cx="936625" cy="158273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99"/>
                </a:solidFill>
              </a:rPr>
              <a:t>11</a:t>
            </a:r>
            <a:endParaRPr lang="vi-VN" sz="5400" b="1" dirty="0">
              <a:solidFill>
                <a:srgbClr val="000099"/>
              </a:solidFill>
            </a:endParaRPr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 rot="1198510">
            <a:off x="6235701" y="4514851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1198510">
            <a:off x="7080251" y="466407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235576" y="122239"/>
            <a:ext cx="936625" cy="15827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2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05" name="Freeform 22"/>
          <p:cNvSpPr>
            <a:spLocks/>
          </p:cNvSpPr>
          <p:nvPr/>
        </p:nvSpPr>
        <p:spPr bwMode="auto">
          <a:xfrm>
            <a:off x="5272088" y="1704976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AutoShape 23"/>
          <p:cNvSpPr>
            <a:spLocks noChangeArrowheads="1"/>
          </p:cNvSpPr>
          <p:nvPr/>
        </p:nvSpPr>
        <p:spPr bwMode="auto">
          <a:xfrm>
            <a:off x="5595938" y="17049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Oval 25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-864877">
            <a:off x="4102101" y="577850"/>
            <a:ext cx="936625" cy="15827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b="1" dirty="0">
                <a:solidFill>
                  <a:schemeClr val="accent2"/>
                </a:solidFill>
              </a:rPr>
              <a:t>1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08" name="Freeform 26"/>
          <p:cNvSpPr>
            <a:spLocks/>
          </p:cNvSpPr>
          <p:nvPr/>
        </p:nvSpPr>
        <p:spPr bwMode="auto">
          <a:xfrm rot="-864877">
            <a:off x="4754563" y="2133601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AutoShape 27"/>
          <p:cNvSpPr>
            <a:spLocks noChangeArrowheads="1"/>
          </p:cNvSpPr>
          <p:nvPr/>
        </p:nvSpPr>
        <p:spPr bwMode="auto">
          <a:xfrm rot="-864877">
            <a:off x="4686301" y="214153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2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315076" y="311150"/>
            <a:ext cx="936625" cy="158273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</a:rPr>
              <a:t>3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8211" name="Freeform 30"/>
          <p:cNvSpPr>
            <a:spLocks/>
          </p:cNvSpPr>
          <p:nvPr/>
        </p:nvSpPr>
        <p:spPr bwMode="auto">
          <a:xfrm>
            <a:off x="6351588" y="18938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AutoShape 31"/>
          <p:cNvSpPr>
            <a:spLocks noChangeArrowheads="1"/>
          </p:cNvSpPr>
          <p:nvPr/>
        </p:nvSpPr>
        <p:spPr bwMode="auto">
          <a:xfrm>
            <a:off x="6675438" y="18938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4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67376" y="1606550"/>
            <a:ext cx="936625" cy="15827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6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14" name="Freeform 46"/>
          <p:cNvSpPr>
            <a:spLocks/>
          </p:cNvSpPr>
          <p:nvPr/>
        </p:nvSpPr>
        <p:spPr bwMode="auto">
          <a:xfrm>
            <a:off x="5703888" y="31892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AutoShape 47"/>
          <p:cNvSpPr>
            <a:spLocks noChangeArrowheads="1"/>
          </p:cNvSpPr>
          <p:nvPr/>
        </p:nvSpPr>
        <p:spPr bwMode="auto">
          <a:xfrm>
            <a:off x="6027738" y="31892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49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-539169">
            <a:off x="4903789" y="1843089"/>
            <a:ext cx="936625" cy="15827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</a:rPr>
              <a:t>5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8217" name="Freeform 50"/>
          <p:cNvSpPr>
            <a:spLocks/>
          </p:cNvSpPr>
          <p:nvPr/>
        </p:nvSpPr>
        <p:spPr bwMode="auto">
          <a:xfrm rot="-539169">
            <a:off x="5324476" y="342741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AutoShape 51"/>
          <p:cNvSpPr>
            <a:spLocks noChangeArrowheads="1"/>
          </p:cNvSpPr>
          <p:nvPr/>
        </p:nvSpPr>
        <p:spPr bwMode="auto">
          <a:xfrm rot="-539169">
            <a:off x="5403851" y="342106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Oval 53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-1165290">
            <a:off x="3892551" y="1989139"/>
            <a:ext cx="936625" cy="15827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4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20" name="Freeform 54"/>
          <p:cNvSpPr>
            <a:spLocks/>
          </p:cNvSpPr>
          <p:nvPr/>
        </p:nvSpPr>
        <p:spPr bwMode="auto">
          <a:xfrm rot="-1165290">
            <a:off x="4752976" y="34972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AutoShape 55"/>
          <p:cNvSpPr>
            <a:spLocks noChangeArrowheads="1"/>
          </p:cNvSpPr>
          <p:nvPr/>
        </p:nvSpPr>
        <p:spPr bwMode="auto">
          <a:xfrm rot="-1165290">
            <a:off x="4552951" y="35321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Oval 41">
            <a:hlinkClick r:id="" action="ppaction://noaction"/>
          </p:cNvPr>
          <p:cNvSpPr>
            <a:spLocks noChangeArrowheads="1"/>
          </p:cNvSpPr>
          <p:nvPr/>
        </p:nvSpPr>
        <p:spPr bwMode="auto">
          <a:xfrm rot="632288">
            <a:off x="6040439" y="3074989"/>
            <a:ext cx="936625" cy="158273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 dirty="0">
                <a:solidFill>
                  <a:schemeClr val="accent2"/>
                </a:solidFill>
              </a:rPr>
              <a:t>10</a:t>
            </a:r>
            <a:endParaRPr lang="vi-VN" sz="6600" b="1" dirty="0">
              <a:solidFill>
                <a:schemeClr val="accent2"/>
              </a:solidFill>
            </a:endParaRPr>
          </a:p>
        </p:txBody>
      </p:sp>
      <p:sp>
        <p:nvSpPr>
          <p:cNvPr id="8223" name="Freeform 42"/>
          <p:cNvSpPr>
            <a:spLocks/>
          </p:cNvSpPr>
          <p:nvPr/>
        </p:nvSpPr>
        <p:spPr bwMode="auto">
          <a:xfrm rot="632288">
            <a:off x="5632451" y="4579938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AutoShape 43"/>
          <p:cNvSpPr>
            <a:spLocks noChangeArrowheads="1"/>
          </p:cNvSpPr>
          <p:nvPr/>
        </p:nvSpPr>
        <p:spPr bwMode="auto">
          <a:xfrm rot="632288">
            <a:off x="6237288" y="46370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-672914">
            <a:off x="4768851" y="3294064"/>
            <a:ext cx="936625" cy="158273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92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chemeClr val="accent2"/>
                </a:solidFill>
              </a:rPr>
              <a:t>9</a:t>
            </a:r>
            <a:endParaRPr lang="vi-VN" sz="7200" b="1">
              <a:solidFill>
                <a:schemeClr val="accent2"/>
              </a:solidFill>
            </a:endParaRPr>
          </a:p>
        </p:txBody>
      </p:sp>
      <p:sp>
        <p:nvSpPr>
          <p:cNvPr id="8226" name="Freeform 14"/>
          <p:cNvSpPr>
            <a:spLocks/>
          </p:cNvSpPr>
          <p:nvPr/>
        </p:nvSpPr>
        <p:spPr bwMode="auto">
          <a:xfrm rot="-672914">
            <a:off x="5284788" y="4868863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AutoShape 15"/>
          <p:cNvSpPr>
            <a:spLocks noChangeArrowheads="1"/>
          </p:cNvSpPr>
          <p:nvPr/>
        </p:nvSpPr>
        <p:spPr bwMode="auto">
          <a:xfrm rot="-672914">
            <a:off x="5303838" y="48672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Oval 37">
            <a:hlinkClick r:id="" action="ppaction://noaction"/>
          </p:cNvPr>
          <p:cNvSpPr>
            <a:spLocks noChangeArrowheads="1"/>
          </p:cNvSpPr>
          <p:nvPr/>
        </p:nvSpPr>
        <p:spPr bwMode="auto">
          <a:xfrm rot="265461">
            <a:off x="5576889" y="4060825"/>
            <a:ext cx="936625" cy="158273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12</a:t>
            </a:r>
            <a:endParaRPr lang="vi-VN" sz="4800" b="1" dirty="0">
              <a:solidFill>
                <a:schemeClr val="accent2"/>
              </a:solidFill>
            </a:endParaRPr>
          </a:p>
        </p:txBody>
      </p:sp>
      <p:sp>
        <p:nvSpPr>
          <p:cNvPr id="8229" name="AutoShape 39"/>
          <p:cNvSpPr>
            <a:spLocks noChangeArrowheads="1"/>
          </p:cNvSpPr>
          <p:nvPr/>
        </p:nvSpPr>
        <p:spPr bwMode="auto">
          <a:xfrm rot="265461">
            <a:off x="5867401" y="563721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7">
            <a:hlinkClick r:id="" action="ppaction://noaction"/>
          </p:cNvPr>
          <p:cNvSpPr>
            <a:spLocks noChangeArrowheads="1"/>
          </p:cNvSpPr>
          <p:nvPr/>
        </p:nvSpPr>
        <p:spPr bwMode="auto">
          <a:xfrm rot="1692273">
            <a:off x="8200478" y="2854588"/>
            <a:ext cx="853501" cy="152110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13</a:t>
            </a:r>
            <a:endParaRPr lang="vi-VN" sz="6600" b="1" dirty="0">
              <a:solidFill>
                <a:srgbClr val="FFFF00"/>
              </a:solidFill>
            </a:endParaRP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 rot="265461">
            <a:off x="8161514" y="4196251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42"/>
          <p:cNvSpPr>
            <a:spLocks/>
          </p:cNvSpPr>
          <p:nvPr/>
        </p:nvSpPr>
        <p:spPr bwMode="auto">
          <a:xfrm rot="632288">
            <a:off x="6817061" y="4206104"/>
            <a:ext cx="1224879" cy="299842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Oval 53">
            <a:hlinkClick r:id="" action="ppaction://noaction"/>
          </p:cNvPr>
          <p:cNvSpPr>
            <a:spLocks noChangeArrowheads="1"/>
          </p:cNvSpPr>
          <p:nvPr/>
        </p:nvSpPr>
        <p:spPr bwMode="auto">
          <a:xfrm rot="20389942">
            <a:off x="3133498" y="2266725"/>
            <a:ext cx="936625" cy="158273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14</a:t>
            </a:r>
            <a:endParaRPr lang="vi-VN" sz="7200" b="1" dirty="0">
              <a:solidFill>
                <a:srgbClr val="FFFF00"/>
              </a:solidFill>
            </a:endParaRPr>
          </a:p>
        </p:txBody>
      </p:sp>
      <p:sp>
        <p:nvSpPr>
          <p:cNvPr id="42" name="Freeform 54"/>
          <p:cNvSpPr>
            <a:spLocks/>
          </p:cNvSpPr>
          <p:nvPr/>
        </p:nvSpPr>
        <p:spPr bwMode="auto">
          <a:xfrm rot="19295598">
            <a:off x="4496836" y="36496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55"/>
          <p:cNvSpPr>
            <a:spLocks noChangeArrowheads="1"/>
          </p:cNvSpPr>
          <p:nvPr/>
        </p:nvSpPr>
        <p:spPr bwMode="auto">
          <a:xfrm rot="19295598">
            <a:off x="3785235" y="36845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9">
            <a:hlinkClick r:id="" action="ppaction://noaction"/>
          </p:cNvPr>
          <p:cNvSpPr>
            <a:spLocks noChangeArrowheads="1"/>
          </p:cNvSpPr>
          <p:nvPr/>
        </p:nvSpPr>
        <p:spPr bwMode="auto">
          <a:xfrm rot="18865385">
            <a:off x="3318262" y="3644836"/>
            <a:ext cx="936625" cy="15827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15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45" name="AutoShape 55"/>
          <p:cNvSpPr>
            <a:spLocks noChangeArrowheads="1"/>
          </p:cNvSpPr>
          <p:nvPr/>
        </p:nvSpPr>
        <p:spPr bwMode="auto">
          <a:xfrm rot="-1165290">
            <a:off x="4395753" y="4818476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>
            <a:hlinkClick r:id="" action="ppaction://noaction"/>
          </p:cNvPr>
          <p:cNvSpPr>
            <a:spLocks noChangeArrowheads="1"/>
          </p:cNvSpPr>
          <p:nvPr/>
        </p:nvSpPr>
        <p:spPr bwMode="auto">
          <a:xfrm rot="1287110">
            <a:off x="8382001" y="1219200"/>
            <a:ext cx="936625" cy="1582738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16</a:t>
            </a:r>
            <a:endParaRPr lang="vi-VN" sz="7200" b="1" dirty="0">
              <a:solidFill>
                <a:srgbClr val="C00000"/>
              </a:solidFill>
            </a:endParaRPr>
          </a:p>
        </p:txBody>
      </p:sp>
      <p:sp>
        <p:nvSpPr>
          <p:cNvPr id="47" name="Freeform 10"/>
          <p:cNvSpPr>
            <a:spLocks/>
          </p:cNvSpPr>
          <p:nvPr/>
        </p:nvSpPr>
        <p:spPr bwMode="auto">
          <a:xfrm rot="1198510">
            <a:off x="7265290" y="2532263"/>
            <a:ext cx="468313" cy="460537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 rot="1198510">
            <a:off x="8414533" y="2685181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1406" y="-37546"/>
            <a:ext cx="3829726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D990E8-0673-45E6-83B6-C6D998BC98F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85800"/>
            <a:ext cx="12192000" cy="5905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130 - 131.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None/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buFontTx/>
              <a:buNone/>
            </a:pP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None/>
            </a:pP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3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Arial" pitchFamily="34" charset="0"/>
              <a:buNone/>
            </a:pPr>
            <a:r>
              <a:rPr lang="en-US" sz="3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phố,phố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ban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endParaRPr lang="en-US" sz="39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9945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E5402C9-C472-410B-83D0-04D40FA891F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76250"/>
            <a:ext cx="12192000" cy="59055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/>
              <a:t>	</a:t>
            </a:r>
            <a:r>
              <a:rPr lang="vi-VN" sz="51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1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 đã có hành động gì đáng khen</a:t>
            </a:r>
            <a:r>
              <a:rPr lang="vi-VN" sz="51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1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sz="51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5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 đã có hành động  đáng khen là : nghe tiếng kêu cứu, Mến lập tức lao xuống hồ cứu một em bé đang vùng vẫy tuyệt vọng.</a:t>
            </a:r>
            <a:endParaRPr lang="vi-VN" sz="5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vi-VN" sz="51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</a:t>
            </a:r>
            <a:r>
              <a:rPr lang="en-US" sz="51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hiểu câu nói của người bố như thế nào</a:t>
            </a:r>
            <a:r>
              <a:rPr lang="vi-VN" sz="51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1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51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5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nói của người bố ca ngợi phẩm chất tốt đẹp của những người sống ở làng quê – những người sẵn sàng giúp đỡ người khác khi có khó khăn, không ngại khi cứu người.</a:t>
            </a:r>
            <a:endParaRPr lang="vi-VN" sz="5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vi-VN" sz="51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</a:t>
            </a:r>
            <a:r>
              <a:rPr lang="en-US" sz="51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chi tiết nói lên tình cảm của gia đình Thành đối với những người đã giúp đỡ mình?</a:t>
            </a:r>
          </a:p>
          <a:p>
            <a:pPr>
              <a:buFontTx/>
              <a:buNone/>
            </a:pPr>
            <a:r>
              <a:rPr lang="en-US" sz="51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5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 đó là : Bố Thành luôn nhớ ơn gia đình Mến và có  những suy nghĩ  rất tốt đẹp về người nông dân.</a:t>
            </a:r>
            <a:endParaRPr lang="vi-VN" sz="5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n-US">
              <a:solidFill>
                <a:srgbClr val="000099"/>
              </a:solidFill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3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E23469F-BF6C-430C-9528-62D6E4C6AE1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19125"/>
            <a:ext cx="12191999" cy="59055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sz="3600"/>
              <a:t>	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đọc một đoạn trong bài tập đọc </a:t>
            </a:r>
            <a:r>
              <a:rPr lang="en-US" sz="40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“Về quê ngoại”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trang 133 -134. Trả lời một trong các câu hỏi sau:</a:t>
            </a:r>
          </a:p>
          <a:p>
            <a:pPr algn="just">
              <a:buFontTx/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Bạn nhỏ ở đâu về thăm quê?</a:t>
            </a:r>
          </a:p>
          <a:p>
            <a:pPr algn="just">
              <a:buFont typeface="Arial" pitchFamily="34" charset="0"/>
              <a:buNone/>
            </a:pPr>
            <a:r>
              <a:rPr lang="en-US" sz="4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ở thành phố về thăm quê.</a:t>
            </a:r>
          </a:p>
          <a:p>
            <a:pPr>
              <a:buFontTx/>
              <a:buNone/>
            </a:pPr>
            <a:r>
              <a:rPr lang="en-US" sz="4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Quê ngoại bạn ở đâu?</a:t>
            </a:r>
          </a:p>
          <a:p>
            <a:pPr>
              <a:buFont typeface="Arial" pitchFamily="34" charset="0"/>
              <a:buNone/>
            </a:pPr>
            <a:r>
              <a:rPr lang="en-US" sz="4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ngoại bạn ở nông thôn.</a:t>
            </a:r>
          </a:p>
          <a:p>
            <a:pPr>
              <a:buFontTx/>
              <a:buNone/>
            </a:pPr>
            <a:r>
              <a:rPr lang="vi-VN" sz="4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4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2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37725F5-60CF-41EA-86AB-AB927173A194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eaLnBrk="1" hangingPunct="1">
              <a:buFontTx/>
              <a:buNone/>
            </a:pPr>
            <a:r>
              <a:rPr lang="vi-VN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vi-VN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vi-VN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4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nay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7528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1112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.TMC-Ong Do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HỌC SINH ÔN LẠI BÀI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ANH</dc:creator>
  <cp:lastModifiedBy>Tran Hoàng</cp:lastModifiedBy>
  <cp:revision>83</cp:revision>
  <dcterms:created xsi:type="dcterms:W3CDTF">2012-11-26T07:18:10Z</dcterms:created>
  <dcterms:modified xsi:type="dcterms:W3CDTF">2021-12-26T09:23:05Z</dcterms:modified>
</cp:coreProperties>
</file>