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304" r:id="rId3"/>
    <p:sldId id="305" r:id="rId4"/>
    <p:sldId id="306" r:id="rId5"/>
    <p:sldId id="259" r:id="rId6"/>
    <p:sldId id="273" r:id="rId7"/>
    <p:sldId id="307" r:id="rId8"/>
    <p:sldId id="275" r:id="rId9"/>
    <p:sldId id="308" r:id="rId10"/>
    <p:sldId id="277" r:id="rId11"/>
    <p:sldId id="279" r:id="rId12"/>
    <p:sldId id="299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60"/>
  </p:normalViewPr>
  <p:slideViewPr>
    <p:cSldViewPr>
      <p:cViewPr varScale="1">
        <p:scale>
          <a:sx n="62" d="100"/>
          <a:sy n="62" d="100"/>
        </p:scale>
        <p:origin x="5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8FAC-5A50-45E2-9743-AE0E49C38238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DF103-1F82-4E1E-8B37-674A83A99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DF103-1F82-4E1E-8B37-674A83A996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0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12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13E09-315B-481A-BF64-24E9869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3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4599" y="762000"/>
            <a:ext cx="7162801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vi-VN" altLang="en-US" sz="2400" b="1" u="sng" dirty="0">
                <a:solidFill>
                  <a:srgbClr val="FF0000"/>
                </a:solidFill>
              </a:rPr>
            </a:br>
            <a:r>
              <a:rPr lang="en-US" altLang="en-US" sz="6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6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br>
              <a:rPr lang="en-US" altLang="en-US" sz="6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vi-VN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</a:t>
            </a:r>
            <a:br>
              <a:rPr lang="vi-VN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3)</a:t>
            </a:r>
            <a:br>
              <a:rPr lang="vi-VN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620606"/>
            <a:ext cx="12192000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112 - 113.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Anh Kim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None/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1999" cy="6400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huýt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huýt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vi-VN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524000"/>
            <a:ext cx="89916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GiẤY</a:t>
            </a:r>
            <a:r>
              <a:rPr lang="en-US" sz="2400" dirty="0"/>
              <a:t> MỜI</a:t>
            </a:r>
          </a:p>
          <a:p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gửi</a:t>
            </a:r>
            <a:r>
              <a:rPr lang="en-US" sz="2400" dirty="0"/>
              <a:t> : …………………………………………………………………………………… </a:t>
            </a:r>
          </a:p>
          <a:p>
            <a:r>
              <a:rPr lang="en-US" sz="2400" dirty="0" err="1"/>
              <a:t>Lớp</a:t>
            </a:r>
            <a:r>
              <a:rPr lang="en-US" sz="2400" dirty="0"/>
              <a:t> : ……………….</a:t>
            </a:r>
            <a:r>
              <a:rPr lang="en-US" sz="2400" dirty="0" err="1"/>
              <a:t>trân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mời</a:t>
            </a:r>
            <a:r>
              <a:rPr lang="en-US" sz="2400" dirty="0"/>
              <a:t> : ………………………………………..</a:t>
            </a:r>
          </a:p>
          <a:p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:………………………………...........................................................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: …………………………….</a:t>
            </a:r>
            <a:r>
              <a:rPr lang="en-US" sz="2400" dirty="0" err="1"/>
              <a:t>giờ</a:t>
            </a:r>
            <a:r>
              <a:rPr lang="en-US" sz="2400" dirty="0"/>
              <a:t>, </a:t>
            </a:r>
            <a:r>
              <a:rPr lang="en-US" sz="2400" dirty="0" err="1"/>
              <a:t>ngày</a:t>
            </a:r>
            <a:r>
              <a:rPr lang="en-US" sz="2400" dirty="0"/>
              <a:t> :…………..............................</a:t>
            </a:r>
          </a:p>
          <a:p>
            <a:r>
              <a:rPr lang="en-US" sz="2400" dirty="0" err="1"/>
              <a:t>Tại</a:t>
            </a:r>
            <a:r>
              <a:rPr lang="en-US" sz="2400" dirty="0"/>
              <a:t> : …………………………………………………………………………………….........</a:t>
            </a:r>
          </a:p>
          <a:p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mong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: ………………………………………………...</a:t>
            </a:r>
          </a:p>
          <a:p>
            <a:pPr algn="ctr"/>
            <a:r>
              <a:rPr lang="en-US" sz="2400" dirty="0"/>
              <a:t>                                             </a:t>
            </a:r>
            <a:r>
              <a:rPr lang="en-US" sz="2400" dirty="0" err="1"/>
              <a:t>Ngày</a:t>
            </a:r>
            <a:r>
              <a:rPr lang="en-US" sz="2400" dirty="0"/>
              <a:t> ………</a:t>
            </a:r>
            <a:r>
              <a:rPr lang="en-US" sz="2400" dirty="0" err="1"/>
              <a:t>tháng</a:t>
            </a:r>
            <a:r>
              <a:rPr lang="en-US" sz="2400" dirty="0"/>
              <a:t> ………..</a:t>
            </a:r>
            <a:r>
              <a:rPr lang="en-US" sz="2400" dirty="0" err="1"/>
              <a:t>năm</a:t>
            </a:r>
            <a:r>
              <a:rPr lang="en-US" sz="2400" dirty="0"/>
              <a:t> 2012</a:t>
            </a:r>
          </a:p>
          <a:p>
            <a:pPr algn="ctr"/>
            <a:r>
              <a:rPr lang="en-US" sz="2400" dirty="0"/>
              <a:t>                                                           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0" y="1524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Hiệu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trưởng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0" y="2057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3/2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0" y="2590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Buổi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liên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hoan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0" y="34290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Lúc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0" y="38862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20/ 11/2012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0" y="43434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Lớp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Ba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/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4724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0" y="51816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17                 11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0" y="6396336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Nguyễn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Dương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Bảo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Hân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0" y="56388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Mistral" pitchFamily="66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b="1" dirty="0" err="1">
                <a:solidFill>
                  <a:srgbClr val="000099"/>
                </a:solidFill>
                <a:latin typeface="Mistral" pitchFamily="66" charset="0"/>
                <a:ea typeface="Tahoma" pitchFamily="34" charset="0"/>
                <a:cs typeface="Tahoma" pitchFamily="34" charset="0"/>
              </a:rPr>
              <a:t>Hân</a:t>
            </a:r>
            <a:endParaRPr lang="en-US" sz="2400" b="1" dirty="0">
              <a:solidFill>
                <a:srgbClr val="000099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1171F-5831-44D9-923A-C9552FA80672}"/>
              </a:ext>
            </a:extLst>
          </p:cNvPr>
          <p:cNvSpPr txBox="1"/>
          <p:nvPr/>
        </p:nvSpPr>
        <p:spPr>
          <a:xfrm>
            <a:off x="0" y="27398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hoan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Nam 20-11.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)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0.01087 L -0.65416 0.132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4 L -0.69375 0.110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4 L -0.34375 0.03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134 L -0.65313 0.010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134 L -0.65 0.02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0023 L -0.3375 -0.04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67813 -0.067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6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00463 L -0.4125 -0.071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01 -0.02222 L -0.40313 -0.07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26 -0.02223 L -0.27188 -0.033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5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0.02778 L -0.31094 -0.088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89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11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905001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56" name="Picture 4" descr="BDRPC1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1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DAFD4-0C7D-4BCB-AE8C-A075F8EF70E3}"/>
              </a:ext>
            </a:extLst>
          </p:cNvPr>
          <p:cNvSpPr txBox="1"/>
          <p:nvPr/>
        </p:nvSpPr>
        <p:spPr>
          <a:xfrm>
            <a:off x="0" y="152400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 kĩ năng: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đúng, rành mạch đoạn văn, bài văn đã học (tốc độ đọc khoảng 60 tiếng/ phút); trả lời được 1 câu hỏi về nội dung đoạn, bài; thuộc được hai đoạn thơ đã học ở học kỳ I.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Điền đúng nội dung vào </a:t>
            </a:r>
            <a:r>
              <a:rPr lang="nl-NL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 mời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mẫu.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Rèn cho học sinh kĩ năng đọc, viết.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Hình thành và phát triển phẩm chất: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 chỉ, trung thực, trách nhiệm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Hình thành và phát triển năng lực: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NL tự chủ và tự học, NL giải quyết vấn đề và sáng tạo, NL ngôn ngữ, NL thẩm mĩ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996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A5BF4F-9DC4-4E3C-9972-9AA5DC0A6347}"/>
              </a:ext>
            </a:extLst>
          </p:cNvPr>
          <p:cNvSpPr txBox="1"/>
          <p:nvPr/>
        </p:nvSpPr>
        <p:spPr>
          <a:xfrm>
            <a:off x="0" y="99060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ĐỒ DÙNG DẠY HỌC: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285875" algn="l"/>
              </a:tabLs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Đồ dùng:	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</a:t>
            </a:r>
            <a:r>
              <a:rPr lang="nl-NL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giảng Powerpoint. </a:t>
            </a:r>
            <a:endParaRPr lang="nl-N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sinh: Sách giáo khoa, vở.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pháp, kĩ thuật: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Phương pháp vấn đáp, động não, quan sát, thực hành, đặt và giải quyết vấn đề, hoạt động nhóm.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Kĩ thuật đặt câu hỏi, trình bày một phút, động não, tia chớp, chia sẻ nhóm đôi.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2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200D0-55DE-4021-9545-7285590727E8}"/>
              </a:ext>
            </a:extLst>
          </p:cNvPr>
          <p:cNvSpPr txBox="1"/>
          <p:nvPr/>
        </p:nvSpPr>
        <p:spPr>
          <a:xfrm>
            <a:off x="0" y="121920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ba</a:t>
            </a:r>
            <a:r>
              <a:rPr lang="en-US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4800" b="1" dirty="0">
                <a:latin typeface="HP001 4 hàng" panose="020B0603050302020204" pitchFamily="34" charset="0"/>
              </a:rPr>
              <a:t> 4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4800" b="1" dirty="0">
                <a:latin typeface="HP001 4 hàng" panose="020B0603050302020204" pitchFamily="34" charset="0"/>
              </a:rPr>
              <a:t> 1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800" b="1" dirty="0">
                <a:latin typeface="HP001 4 hàng" panose="020B0603050302020204" pitchFamily="34" charset="0"/>
              </a:rPr>
              <a:t> 2021</a:t>
            </a:r>
          </a:p>
          <a:p>
            <a:pPr algn="ctr"/>
            <a:endParaRPr lang="en-US" alt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4800" b="1" u="sng" dirty="0" err="1">
                <a:latin typeface="HP001 4 hàng" panose="020B0603050302020204" pitchFamily="34" charset="0"/>
              </a:rPr>
              <a:t>Tiếng</a:t>
            </a:r>
            <a:r>
              <a:rPr lang="en-US" altLang="en-US" sz="48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800" b="1" u="sng" dirty="0" err="1">
                <a:latin typeface="HP001 4 hàng" panose="020B0603050302020204" pitchFamily="34" charset="0"/>
              </a:rPr>
              <a:t>Việt</a:t>
            </a:r>
            <a:endParaRPr lang="en-US" altLang="en-US" sz="4800" b="1" u="sng" dirty="0">
              <a:latin typeface="HP001 4 hàng" panose="020B0603050302020204" pitchFamily="34" charset="0"/>
            </a:endParaRPr>
          </a:p>
          <a:p>
            <a:pPr algn="ctr"/>
            <a:endParaRPr lang="en-US" alt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4800" b="1" dirty="0">
                <a:latin typeface="HP001 4 hàng" panose="020B0603050302020204" pitchFamily="34" charset="0"/>
              </a:rPr>
              <a:t>Ô</a:t>
            </a:r>
            <a:r>
              <a:rPr lang="vi-VN" altLang="en-US" sz="4800" b="1" dirty="0">
                <a:latin typeface="HP001 4 hàng" panose="020B0603050302020204" pitchFamily="34" charset="0"/>
              </a:rPr>
              <a:t>n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tập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cuối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học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kì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(t</a:t>
            </a:r>
            <a:r>
              <a:rPr lang="vi-VN" alt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iết</a:t>
            </a:r>
            <a:r>
              <a:rPr lang="vi-VN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3)</a:t>
            </a:r>
            <a:br>
              <a:rPr lang="vi-VN" altLang="en-US" sz="4800" b="1" dirty="0">
                <a:latin typeface="HP001 4 hàng" panose="020B0603050302020204" pitchFamily="34" charset="0"/>
              </a:rPr>
            </a:br>
            <a:endParaRPr lang="en-US" sz="48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8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-242887"/>
            <a:ext cx="12192000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57462">
            <a:off x="7607301" y="14684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8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 rot="1057462">
            <a:off x="6457950" y="2806701"/>
            <a:ext cx="781050" cy="42957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35"/>
          <p:cNvSpPr>
            <a:spLocks noChangeArrowheads="1"/>
          </p:cNvSpPr>
          <p:nvPr/>
        </p:nvSpPr>
        <p:spPr bwMode="auto">
          <a:xfrm rot="1057462">
            <a:off x="7697788" y="2998788"/>
            <a:ext cx="144462" cy="215900"/>
          </a:xfrm>
          <a:prstGeom prst="flowChartCollat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800344">
            <a:off x="6624639" y="17240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9" name="Freeform 5"/>
          <p:cNvSpPr>
            <a:spLocks/>
          </p:cNvSpPr>
          <p:nvPr/>
        </p:nvSpPr>
        <p:spPr bwMode="auto">
          <a:xfrm rot="800344">
            <a:off x="6102351" y="3194051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800344">
            <a:off x="6778626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 rot="1198510">
            <a:off x="7024689" y="3146425"/>
            <a:ext cx="936625" cy="1582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99"/>
                </a:solidFill>
              </a:rPr>
              <a:t>11</a:t>
            </a:r>
            <a:endParaRPr lang="vi-VN" sz="5400" b="1" dirty="0">
              <a:solidFill>
                <a:srgbClr val="000099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 rot="1198510">
            <a:off x="6235701" y="4514851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198510">
            <a:off x="7080251" y="466407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235576" y="1222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5" name="Freeform 22"/>
          <p:cNvSpPr>
            <a:spLocks/>
          </p:cNvSpPr>
          <p:nvPr/>
        </p:nvSpPr>
        <p:spPr bwMode="auto">
          <a:xfrm>
            <a:off x="5272088" y="1704976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5595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-864877">
            <a:off x="4102101" y="577850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accent2"/>
                </a:solidFill>
              </a:rPr>
              <a:t>1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8" name="Freeform 26"/>
          <p:cNvSpPr>
            <a:spLocks/>
          </p:cNvSpPr>
          <p:nvPr/>
        </p:nvSpPr>
        <p:spPr bwMode="auto">
          <a:xfrm rot="-864877">
            <a:off x="4754563" y="2133601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-864877">
            <a:off x="4686301" y="214153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15076" y="311150"/>
            <a:ext cx="936625" cy="15827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6351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AutoShape 31"/>
          <p:cNvSpPr>
            <a:spLocks noChangeArrowheads="1"/>
          </p:cNvSpPr>
          <p:nvPr/>
        </p:nvSpPr>
        <p:spPr bwMode="auto">
          <a:xfrm>
            <a:off x="6675438" y="18938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4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67376" y="1606550"/>
            <a:ext cx="936625" cy="1582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14" name="Freeform 46"/>
          <p:cNvSpPr>
            <a:spLocks/>
          </p:cNvSpPr>
          <p:nvPr/>
        </p:nvSpPr>
        <p:spPr bwMode="auto">
          <a:xfrm>
            <a:off x="5703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AutoShape 47"/>
          <p:cNvSpPr>
            <a:spLocks noChangeArrowheads="1"/>
          </p:cNvSpPr>
          <p:nvPr/>
        </p:nvSpPr>
        <p:spPr bwMode="auto">
          <a:xfrm>
            <a:off x="6027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49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-539169">
            <a:off x="4903789" y="1843089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7" name="Freeform 50"/>
          <p:cNvSpPr>
            <a:spLocks/>
          </p:cNvSpPr>
          <p:nvPr/>
        </p:nvSpPr>
        <p:spPr bwMode="auto">
          <a:xfrm rot="-539169">
            <a:off x="5324476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AutoShape 51"/>
          <p:cNvSpPr>
            <a:spLocks noChangeArrowheads="1"/>
          </p:cNvSpPr>
          <p:nvPr/>
        </p:nvSpPr>
        <p:spPr bwMode="auto">
          <a:xfrm rot="-539169">
            <a:off x="5403851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-1165290">
            <a:off x="3892551" y="19891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 rot="-1165290">
            <a:off x="4752976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AutoShape 55"/>
          <p:cNvSpPr>
            <a:spLocks noChangeArrowheads="1"/>
          </p:cNvSpPr>
          <p:nvPr/>
        </p:nvSpPr>
        <p:spPr bwMode="auto">
          <a:xfrm rot="-1165290">
            <a:off x="4552951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41">
            <a:hlinkClick r:id="" action="ppaction://noaction"/>
          </p:cNvPr>
          <p:cNvSpPr>
            <a:spLocks noChangeArrowheads="1"/>
          </p:cNvSpPr>
          <p:nvPr/>
        </p:nvSpPr>
        <p:spPr bwMode="auto">
          <a:xfrm rot="632288">
            <a:off x="6040439" y="3074989"/>
            <a:ext cx="936625" cy="15827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10</a:t>
            </a:r>
            <a:endParaRPr lang="vi-VN" sz="6600" b="1" dirty="0">
              <a:solidFill>
                <a:schemeClr val="accent2"/>
              </a:solidFill>
            </a:endParaRPr>
          </a:p>
        </p:txBody>
      </p:sp>
      <p:sp>
        <p:nvSpPr>
          <p:cNvPr id="8223" name="Freeform 42"/>
          <p:cNvSpPr>
            <a:spLocks/>
          </p:cNvSpPr>
          <p:nvPr/>
        </p:nvSpPr>
        <p:spPr bwMode="auto">
          <a:xfrm rot="632288">
            <a:off x="5632451" y="4579938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AutoShape 43"/>
          <p:cNvSpPr>
            <a:spLocks noChangeArrowheads="1"/>
          </p:cNvSpPr>
          <p:nvPr/>
        </p:nvSpPr>
        <p:spPr bwMode="auto">
          <a:xfrm rot="632288">
            <a:off x="6237288" y="46370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-672914">
            <a:off x="4768851" y="3294064"/>
            <a:ext cx="936625" cy="15827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9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8226" name="Freeform 14"/>
          <p:cNvSpPr>
            <a:spLocks/>
          </p:cNvSpPr>
          <p:nvPr/>
        </p:nvSpPr>
        <p:spPr bwMode="auto">
          <a:xfrm rot="-672914">
            <a:off x="5284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AutoShape 15"/>
          <p:cNvSpPr>
            <a:spLocks noChangeArrowheads="1"/>
          </p:cNvSpPr>
          <p:nvPr/>
        </p:nvSpPr>
        <p:spPr bwMode="auto">
          <a:xfrm rot="-672914">
            <a:off x="5303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265461">
            <a:off x="5576889" y="40608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12</a:t>
            </a:r>
            <a:endParaRPr lang="vi-VN" sz="4800" b="1" dirty="0">
              <a:solidFill>
                <a:schemeClr val="accent2"/>
              </a:solidFill>
            </a:endParaRPr>
          </a:p>
        </p:txBody>
      </p:sp>
      <p:sp>
        <p:nvSpPr>
          <p:cNvPr id="8229" name="AutoShape 39"/>
          <p:cNvSpPr>
            <a:spLocks noChangeArrowheads="1"/>
          </p:cNvSpPr>
          <p:nvPr/>
        </p:nvSpPr>
        <p:spPr bwMode="auto">
          <a:xfrm rot="265461">
            <a:off x="5867401" y="563721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1692273">
            <a:off x="8200478" y="2854588"/>
            <a:ext cx="853501" cy="152110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13</a:t>
            </a:r>
            <a:endParaRPr lang="vi-VN" sz="6600" b="1" dirty="0">
              <a:solidFill>
                <a:srgbClr val="FFFF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265461">
            <a:off x="8161514" y="419625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 rot="632288">
            <a:off x="6817061" y="4206104"/>
            <a:ext cx="1224879" cy="299842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53">
            <a:hlinkClick r:id="" action="ppaction://noaction"/>
          </p:cNvPr>
          <p:cNvSpPr>
            <a:spLocks noChangeArrowheads="1"/>
          </p:cNvSpPr>
          <p:nvPr/>
        </p:nvSpPr>
        <p:spPr bwMode="auto">
          <a:xfrm rot="20389942">
            <a:off x="3133498" y="2266725"/>
            <a:ext cx="936625" cy="158273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14</a:t>
            </a:r>
            <a:endParaRPr lang="vi-VN" sz="7200" b="1" dirty="0">
              <a:solidFill>
                <a:srgbClr val="FFFF00"/>
              </a:solidFill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 rot="19295598">
            <a:off x="4496836" y="36496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 rot="19295598">
            <a:off x="3785235" y="36845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9">
            <a:hlinkClick r:id="" action="ppaction://noaction"/>
          </p:cNvPr>
          <p:cNvSpPr>
            <a:spLocks noChangeArrowheads="1"/>
          </p:cNvSpPr>
          <p:nvPr/>
        </p:nvSpPr>
        <p:spPr bwMode="auto">
          <a:xfrm rot="18865385">
            <a:off x="3318262" y="3644836"/>
            <a:ext cx="936625" cy="1582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15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 rot="-1165290">
            <a:off x="4395753" y="4818476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>
            <a:hlinkClick r:id="" action="ppaction://noaction"/>
          </p:cNvPr>
          <p:cNvSpPr>
            <a:spLocks noChangeArrowheads="1"/>
          </p:cNvSpPr>
          <p:nvPr/>
        </p:nvSpPr>
        <p:spPr bwMode="auto">
          <a:xfrm rot="1287110">
            <a:off x="8382001" y="1219200"/>
            <a:ext cx="936625" cy="1582738"/>
          </a:xfrm>
          <a:prstGeom prst="ellipse">
            <a:avLst/>
          </a:prstGeom>
          <a:blipFill>
            <a:blip r:embed="rId1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16</a:t>
            </a:r>
            <a:endParaRPr lang="vi-VN" sz="7200" b="1" dirty="0">
              <a:solidFill>
                <a:srgbClr val="C00000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1198510">
            <a:off x="7265290" y="2532263"/>
            <a:ext cx="468313" cy="46053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 rot="1198510">
            <a:off x="8414533" y="268518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-152400"/>
            <a:ext cx="3981132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12192000" cy="59055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/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103- 104.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Anh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Ở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8EA6AD-121B-4FE8-BFF4-3A8A63CCEA81}"/>
              </a:ext>
            </a:extLst>
          </p:cNvPr>
          <p:cNvSpPr txBox="1"/>
          <p:nvPr/>
        </p:nvSpPr>
        <p:spPr>
          <a:xfrm>
            <a:off x="0" y="0"/>
            <a:ext cx="12192000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Kông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Kông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Bok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Bok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Núp.Khi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vi-VN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619125"/>
            <a:ext cx="12191999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109 - 110.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lao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613D5A-A418-4666-AB2C-0C64239C98DF}"/>
              </a:ext>
            </a:extLst>
          </p:cNvPr>
          <p:cNvSpPr txBox="1"/>
          <p:nvPr/>
        </p:nvSpPr>
        <p:spPr>
          <a:xfrm>
            <a:off x="856" y="990600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2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1079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HP001 4 hàng</vt:lpstr>
      <vt:lpstr>Mistral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Hoàng</cp:lastModifiedBy>
  <cp:revision>80</cp:revision>
  <dcterms:created xsi:type="dcterms:W3CDTF">2012-11-26T07:18:10Z</dcterms:created>
  <dcterms:modified xsi:type="dcterms:W3CDTF">2021-12-26T09:45:37Z</dcterms:modified>
</cp:coreProperties>
</file>